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2" r:id="rId1"/>
  </p:sldMasterIdLst>
  <p:notesMasterIdLst>
    <p:notesMasterId r:id="rId28"/>
  </p:notesMasterIdLst>
  <p:sldIdLst>
    <p:sldId id="256" r:id="rId2"/>
    <p:sldId id="282" r:id="rId3"/>
    <p:sldId id="382" r:id="rId4"/>
    <p:sldId id="383" r:id="rId5"/>
    <p:sldId id="384" r:id="rId6"/>
    <p:sldId id="385" r:id="rId7"/>
    <p:sldId id="386" r:id="rId8"/>
    <p:sldId id="410" r:id="rId9"/>
    <p:sldId id="387" r:id="rId10"/>
    <p:sldId id="408" r:id="rId11"/>
    <p:sldId id="409" r:id="rId12"/>
    <p:sldId id="390" r:id="rId13"/>
    <p:sldId id="391" r:id="rId14"/>
    <p:sldId id="392" r:id="rId15"/>
    <p:sldId id="393" r:id="rId16"/>
    <p:sldId id="394" r:id="rId17"/>
    <p:sldId id="395" r:id="rId18"/>
    <p:sldId id="396" r:id="rId19"/>
    <p:sldId id="397" r:id="rId20"/>
    <p:sldId id="398" r:id="rId21"/>
    <p:sldId id="399" r:id="rId22"/>
    <p:sldId id="400" r:id="rId23"/>
    <p:sldId id="401" r:id="rId24"/>
    <p:sldId id="403" r:id="rId25"/>
    <p:sldId id="404" r:id="rId26"/>
    <p:sldId id="297" r:id="rId2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1"/>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E195F2D-20F5-47AF-93C0-C6B66EBF4F8E}" v="4" dt="2025-10-07T19:59:49.50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5" d="100"/>
          <a:sy n="75" d="100"/>
        </p:scale>
        <p:origin x="778" y="43"/>
      </p:cViewPr>
      <p:guideLst>
        <p:guide orient="horz" pos="2160"/>
        <p:guide pos="3840"/>
      </p:guideLst>
    </p:cSldViewPr>
  </p:slideViewPr>
  <p:notesTextViewPr>
    <p:cViewPr>
      <p:scale>
        <a:sx n="100" d="100"/>
        <a:sy n="100" d="100"/>
      </p:scale>
      <p:origin x="0" y="0"/>
    </p:cViewPr>
  </p:notesTextViewPr>
  <p:sorterViewPr>
    <p:cViewPr varScale="1">
      <p:scale>
        <a:sx n="1" d="1"/>
        <a:sy n="1" d="1"/>
      </p:scale>
      <p:origin x="0" y="-8774"/>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microsoft.com/office/2015/10/relationships/revisionInfo" Target="revisionInfo.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microsoft.com/office/2016/11/relationships/changesInfo" Target="changesInfos/changesInfo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 Id="rId8" Type="http://schemas.openxmlformats.org/officeDocument/2006/relationships/slide" Target="slides/slide7.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harlotte Lew" userId="DE9u/HIIxMU0OFQg8o06/mNtqbZG0KcOoC0s0LyOtjk=" providerId="None" clId="Web-{BE195F2D-20F5-47AF-93C0-C6B66EBF4F8E}"/>
    <pc:docChg chg="modSld">
      <pc:chgData name="Charlotte Lew" userId="DE9u/HIIxMU0OFQg8o06/mNtqbZG0KcOoC0s0LyOtjk=" providerId="None" clId="Web-{BE195F2D-20F5-47AF-93C0-C6B66EBF4F8E}" dt="2025-10-07T19:59:49.500" v="1" actId="20577"/>
      <pc:docMkLst>
        <pc:docMk/>
      </pc:docMkLst>
      <pc:sldChg chg="modSp">
        <pc:chgData name="Charlotte Lew" userId="DE9u/HIIxMU0OFQg8o06/mNtqbZG0KcOoC0s0LyOtjk=" providerId="None" clId="Web-{BE195F2D-20F5-47AF-93C0-C6B66EBF4F8E}" dt="2025-10-07T19:59:49.500" v="1" actId="20577"/>
        <pc:sldMkLst>
          <pc:docMk/>
          <pc:sldMk cId="0" sldId="401"/>
        </pc:sldMkLst>
        <pc:spChg chg="mod">
          <ac:chgData name="Charlotte Lew" userId="DE9u/HIIxMU0OFQg8o06/mNtqbZG0KcOoC0s0LyOtjk=" providerId="None" clId="Web-{BE195F2D-20F5-47AF-93C0-C6B66EBF4F8E}" dt="2025-10-07T19:59:49.500" v="1" actId="20577"/>
          <ac:spMkLst>
            <pc:docMk/>
            <pc:sldMk cId="0" sldId="401"/>
            <ac:spMk id="2"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B492283-5DAD-4197-8B51-666D80DBD764}" type="datetimeFigureOut">
              <a:rPr lang="en-US" smtClean="0"/>
              <a:pPr/>
              <a:t>10/7/2025</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8221417-9C38-480C-A012-705512C668E9}"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AC0B54B3-2CAD-43AB-968D-4DD9821B749A}" type="datetimeFigureOut">
              <a:rPr lang="en-US" smtClean="0"/>
              <a:pPr/>
              <a:t>10/7/2025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C0B54B3-2CAD-43AB-968D-4DD9821B749A}" type="datetimeFigureOut">
              <a:rPr lang="en-US" smtClean="0"/>
              <a:pPr/>
              <a:t>10/7/2025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C0B54B3-2CAD-43AB-968D-4DD9821B749A}" type="datetimeFigureOut">
              <a:rPr lang="en-US" smtClean="0"/>
              <a:pPr/>
              <a:t>10/7/2025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C0B54B3-2CAD-43AB-968D-4DD9821B749A}" type="datetimeFigureOut">
              <a:rPr lang="en-US" smtClean="0"/>
              <a:pPr/>
              <a:t>10/7/2025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C0B54B3-2CAD-43AB-968D-4DD9821B749A}" type="datetimeFigureOut">
              <a:rPr lang="en-US" smtClean="0"/>
              <a:pPr/>
              <a:t>10/7/2025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AC0B54B3-2CAD-43AB-968D-4DD9821B749A}" type="datetimeFigureOut">
              <a:rPr lang="en-US" smtClean="0"/>
              <a:pPr/>
              <a:t>10/7/2025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AC0B54B3-2CAD-43AB-968D-4DD9821B749A}" type="datetimeFigureOut">
              <a:rPr lang="en-US" smtClean="0"/>
              <a:pPr/>
              <a:t>10/7/2025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AC0B54B3-2CAD-43AB-968D-4DD9821B749A}" type="datetimeFigureOut">
              <a:rPr lang="en-US" smtClean="0"/>
              <a:pPr/>
              <a:t>10/7/2025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C0B54B3-2CAD-43AB-968D-4DD9821B749A}" type="datetimeFigureOut">
              <a:rPr lang="en-US" smtClean="0"/>
              <a:pPr/>
              <a:t>10/7/2025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C0B54B3-2CAD-43AB-968D-4DD9821B749A}" type="datetimeFigureOut">
              <a:rPr lang="en-US" smtClean="0"/>
              <a:pPr/>
              <a:t>10/7/2025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C0B54B3-2CAD-43AB-968D-4DD9821B749A}" type="datetimeFigureOut">
              <a:rPr lang="en-US" smtClean="0"/>
              <a:pPr/>
              <a:t>10/7/2025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C0B54B3-2CAD-43AB-968D-4DD9821B749A}" type="datetimeFigureOut">
              <a:rPr lang="en-US" smtClean="0"/>
              <a:pPr/>
              <a:t>10/7/2025</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BB58C43-C734-4CA5-908D-0774FB52B723}" type="slidenum">
              <a:rPr lang="en-US" smtClean="0"/>
              <a:pPr/>
              <a:t>‹#›</a:t>
            </a:fld>
            <a:endParaRPr lang="en-US"/>
          </a:p>
        </p:txBody>
      </p:sp>
    </p:spTree>
  </p:cSld>
  <p:clrMap bg1="dk1" tx1="lt1" bg2="dk2"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ransition advTm="800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676400" y="2286001"/>
            <a:ext cx="8458200" cy="1698625"/>
          </a:xfrm>
        </p:spPr>
        <p:txBody>
          <a:bodyPr>
            <a:noAutofit/>
          </a:bodyPr>
          <a:lstStyle/>
          <a:p>
            <a:r>
              <a:rPr lang="en-US" sz="8800" dirty="0"/>
              <a:t>THIRD SUNDAY OF ADVENT</a:t>
            </a:r>
          </a:p>
        </p:txBody>
      </p:sp>
      <p:sp>
        <p:nvSpPr>
          <p:cNvPr id="3" name="Subtitle 2"/>
          <p:cNvSpPr>
            <a:spLocks noGrp="1"/>
          </p:cNvSpPr>
          <p:nvPr>
            <p:ph type="subTitle" idx="1"/>
          </p:nvPr>
        </p:nvSpPr>
        <p:spPr>
          <a:xfrm>
            <a:off x="2819400" y="4191000"/>
            <a:ext cx="6400800" cy="838200"/>
          </a:xfrm>
        </p:spPr>
        <p:txBody>
          <a:bodyPr>
            <a:normAutofit lnSpcReduction="10000"/>
          </a:bodyPr>
          <a:lstStyle/>
          <a:p>
            <a:r>
              <a:rPr lang="en-US" sz="5400" i="1" dirty="0">
                <a:solidFill>
                  <a:schemeClr val="tx1"/>
                </a:solidFill>
              </a:rPr>
              <a:t>Year C</a:t>
            </a:r>
          </a:p>
        </p:txBody>
      </p:sp>
      <p:sp>
        <p:nvSpPr>
          <p:cNvPr id="4" name="Rectangle 3"/>
          <p:cNvSpPr/>
          <p:nvPr/>
        </p:nvSpPr>
        <p:spPr>
          <a:xfrm>
            <a:off x="4800600" y="4857685"/>
            <a:ext cx="3352800" cy="1815882"/>
          </a:xfrm>
          <a:prstGeom prst="rect">
            <a:avLst/>
          </a:prstGeom>
        </p:spPr>
        <p:txBody>
          <a:bodyPr wrap="square">
            <a:spAutoFit/>
          </a:bodyPr>
          <a:lstStyle/>
          <a:p>
            <a:r>
              <a:rPr lang="en-US" sz="2800" dirty="0"/>
              <a:t>Zephaniah 3:14-20  Isaiah 12:2-6 Philippians 4:4-7  Luke 3:7-18</a:t>
            </a:r>
            <a:r>
              <a:rPr lang="fi-FI" sz="2800" dirty="0"/>
              <a:t>	</a:t>
            </a:r>
            <a:r>
              <a:rPr lang="en-US" sz="2800" dirty="0"/>
              <a:t> </a:t>
            </a:r>
          </a:p>
        </p:txBody>
      </p:sp>
    </p:spTree>
  </p:cSld>
  <p:clrMapOvr>
    <a:masterClrMapping/>
  </p:clrMapOvr>
  <p:transition advTm="8000"/>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676400" y="5029200"/>
            <a:ext cx="1524000" cy="1569660"/>
          </a:xfrm>
          <a:prstGeom prst="rect">
            <a:avLst/>
          </a:prstGeom>
          <a:noFill/>
        </p:spPr>
        <p:txBody>
          <a:bodyPr wrap="square" rtlCol="0">
            <a:spAutoFit/>
          </a:bodyPr>
          <a:lstStyle/>
          <a:p>
            <a:pPr algn="ctr"/>
            <a:r>
              <a:rPr lang="en-US" sz="1600" dirty="0">
                <a:solidFill>
                  <a:schemeClr val="tx1">
                    <a:lumMod val="95000"/>
                  </a:schemeClr>
                </a:solidFill>
              </a:rPr>
              <a:t>Paz y Bien</a:t>
            </a:r>
          </a:p>
          <a:p>
            <a:pPr algn="ctr"/>
            <a:r>
              <a:rPr lang="en-US" sz="1600" dirty="0">
                <a:solidFill>
                  <a:schemeClr val="tx1">
                    <a:lumMod val="95000"/>
                  </a:schemeClr>
                </a:solidFill>
              </a:rPr>
              <a:t>(Peace and Good Will)</a:t>
            </a:r>
          </a:p>
          <a:p>
            <a:pPr algn="ctr"/>
            <a:endParaRPr lang="en-US" sz="1600" dirty="0">
              <a:solidFill>
                <a:schemeClr val="tx1">
                  <a:lumMod val="95000"/>
                </a:schemeClr>
              </a:solidFill>
            </a:endParaRPr>
          </a:p>
          <a:p>
            <a:pPr algn="ctr"/>
            <a:r>
              <a:rPr lang="en-US" sz="1600" dirty="0">
                <a:solidFill>
                  <a:schemeClr val="tx1">
                    <a:lumMod val="95000"/>
                  </a:schemeClr>
                </a:solidFill>
              </a:rPr>
              <a:t>Mexico City, Mexico</a:t>
            </a:r>
            <a:endParaRPr lang="en-US" dirty="0">
              <a:solidFill>
                <a:schemeClr val="tx1">
                  <a:lumMod val="95000"/>
                </a:schemeClr>
              </a:solidFill>
            </a:endParaRPr>
          </a:p>
        </p:txBody>
      </p:sp>
      <p:pic>
        <p:nvPicPr>
          <p:cNvPr id="2" name="Picture 1">
            <a:extLst>
              <a:ext uri="{FF2B5EF4-FFF2-40B4-BE49-F238E27FC236}">
                <a16:creationId xmlns:a16="http://schemas.microsoft.com/office/drawing/2014/main" id="{5B3DC7CC-61C8-4351-B4A6-1173F1CD7F81}"/>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3396526" y="-16747"/>
            <a:ext cx="7042875" cy="6858000"/>
          </a:xfrm>
          <a:prstGeom prst="rect">
            <a:avLst/>
          </a:prstGeom>
        </p:spPr>
      </p:pic>
    </p:spTree>
    <p:extLst>
      <p:ext uri="{BB962C8B-B14F-4D97-AF65-F5344CB8AC3E}">
        <p14:creationId xmlns:p14="http://schemas.microsoft.com/office/powerpoint/2010/main" val="224815764"/>
      </p:ext>
    </p:extLst>
  </p:cSld>
  <p:clrMapOvr>
    <a:masterClrMapping/>
  </p:clrMapOvr>
  <p:transition advTm="8000"/>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895600" y="2209800"/>
            <a:ext cx="6934200" cy="1754326"/>
          </a:xfrm>
          <a:prstGeom prst="rect">
            <a:avLst/>
          </a:prstGeom>
        </p:spPr>
        <p:txBody>
          <a:bodyPr wrap="square">
            <a:spAutoFit/>
          </a:bodyPr>
          <a:lstStyle/>
          <a:p>
            <a:r>
              <a:rPr lang="en-US" sz="3600" dirty="0"/>
              <a:t>John said to the crowds that came out to be baptized by him … "Bear fruits worthy of repentance."</a:t>
            </a:r>
            <a:endParaRPr lang="en-US" sz="3600" dirty="0">
              <a:cs typeface="Arial" pitchFamily="34" charset="0"/>
            </a:endParaRPr>
          </a:p>
        </p:txBody>
      </p:sp>
      <p:sp>
        <p:nvSpPr>
          <p:cNvPr id="5" name="TextBox 4"/>
          <p:cNvSpPr txBox="1"/>
          <p:nvPr/>
        </p:nvSpPr>
        <p:spPr>
          <a:xfrm>
            <a:off x="5867400" y="4267201"/>
            <a:ext cx="3352800" cy="461665"/>
          </a:xfrm>
          <a:prstGeom prst="rect">
            <a:avLst/>
          </a:prstGeom>
          <a:noFill/>
        </p:spPr>
        <p:txBody>
          <a:bodyPr wrap="square" rtlCol="0">
            <a:spAutoFit/>
          </a:bodyPr>
          <a:lstStyle/>
          <a:p>
            <a:pPr algn="ctr"/>
            <a:r>
              <a:rPr lang="en-US" sz="2400" dirty="0">
                <a:solidFill>
                  <a:schemeClr val="tx1">
                    <a:lumMod val="95000"/>
                  </a:schemeClr>
                </a:solidFill>
              </a:rPr>
              <a:t>Luke 3:7a, 8a</a:t>
            </a:r>
          </a:p>
        </p:txBody>
      </p:sp>
    </p:spTree>
    <p:extLst>
      <p:ext uri="{BB962C8B-B14F-4D97-AF65-F5344CB8AC3E}">
        <p14:creationId xmlns:p14="http://schemas.microsoft.com/office/powerpoint/2010/main" val="2368290017"/>
      </p:ext>
    </p:extLst>
  </p:cSld>
  <p:clrMapOvr>
    <a:masterClrMapping/>
  </p:clrMapOvr>
  <p:transition advTm="8000"/>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066800" y="5943600"/>
            <a:ext cx="10287000" cy="338554"/>
          </a:xfrm>
          <a:prstGeom prst="rect">
            <a:avLst/>
          </a:prstGeom>
          <a:noFill/>
        </p:spPr>
        <p:txBody>
          <a:bodyPr wrap="square" rtlCol="0">
            <a:spAutoFit/>
          </a:bodyPr>
          <a:lstStyle/>
          <a:p>
            <a:pPr algn="ctr"/>
            <a:r>
              <a:rPr lang="en-US" sz="1600" dirty="0">
                <a:solidFill>
                  <a:schemeClr val="tx1">
                    <a:lumMod val="95000"/>
                  </a:schemeClr>
                </a:solidFill>
              </a:rPr>
              <a:t>John the Baptist Preaching and Baptizing  --  </a:t>
            </a:r>
            <a:r>
              <a:rPr lang="en-US" sz="1600" dirty="0" err="1">
                <a:solidFill>
                  <a:schemeClr val="tx1">
                    <a:lumMod val="95000"/>
                  </a:schemeClr>
                </a:solidFill>
              </a:rPr>
              <a:t>Keur</a:t>
            </a:r>
            <a:r>
              <a:rPr lang="en-US" sz="1600" dirty="0">
                <a:solidFill>
                  <a:schemeClr val="tx1">
                    <a:lumMod val="95000"/>
                  </a:schemeClr>
                </a:solidFill>
              </a:rPr>
              <a:t> Moussa Abbey, Senegal</a:t>
            </a:r>
            <a:endParaRPr lang="en-US" dirty="0">
              <a:solidFill>
                <a:schemeClr val="tx1">
                  <a:lumMod val="95000"/>
                </a:schemeClr>
              </a:solidFill>
            </a:endParaRPr>
          </a:p>
        </p:txBody>
      </p:sp>
      <p:pic>
        <p:nvPicPr>
          <p:cNvPr id="3" name="Picture 2">
            <a:extLst>
              <a:ext uri="{FF2B5EF4-FFF2-40B4-BE49-F238E27FC236}">
                <a16:creationId xmlns:a16="http://schemas.microsoft.com/office/drawing/2014/main" id="{44C2E1C4-AECE-45D4-B4C7-A7D2F1740F91}"/>
              </a:ext>
            </a:extLst>
          </p:cNvPr>
          <p:cNvPicPr>
            <a:picLocks noChangeAspect="1"/>
          </p:cNvPicPr>
          <p:nvPr/>
        </p:nvPicPr>
        <p:blipFill>
          <a:blip r:embed="rId2"/>
          <a:stretch>
            <a:fillRect/>
          </a:stretch>
        </p:blipFill>
        <p:spPr>
          <a:xfrm>
            <a:off x="2133600" y="304800"/>
            <a:ext cx="8231389" cy="5257800"/>
          </a:xfrm>
          <a:prstGeom prst="rect">
            <a:avLst/>
          </a:prstGeom>
        </p:spPr>
      </p:pic>
    </p:spTree>
  </p:cSld>
  <p:clrMapOvr>
    <a:masterClrMapping/>
  </p:clrMapOvr>
  <p:transition advTm="8000"/>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971800" y="1905000"/>
            <a:ext cx="7162800" cy="1754326"/>
          </a:xfrm>
          <a:prstGeom prst="rect">
            <a:avLst/>
          </a:prstGeom>
        </p:spPr>
        <p:txBody>
          <a:bodyPr wrap="square">
            <a:spAutoFit/>
          </a:bodyPr>
          <a:lstStyle/>
          <a:p>
            <a:r>
              <a:rPr lang="en-US" sz="3600" dirty="0"/>
              <a:t>"Whoever has two coats must share with anyone who has none; and whoever has food must do likewise."</a:t>
            </a:r>
            <a:endParaRPr lang="en-US" sz="3600" dirty="0">
              <a:cs typeface="Arial" pitchFamily="34" charset="0"/>
            </a:endParaRPr>
          </a:p>
        </p:txBody>
      </p:sp>
      <p:sp>
        <p:nvSpPr>
          <p:cNvPr id="5" name="TextBox 4"/>
          <p:cNvSpPr txBox="1"/>
          <p:nvPr/>
        </p:nvSpPr>
        <p:spPr>
          <a:xfrm>
            <a:off x="6096000" y="4648201"/>
            <a:ext cx="3352800" cy="461665"/>
          </a:xfrm>
          <a:prstGeom prst="rect">
            <a:avLst/>
          </a:prstGeom>
          <a:noFill/>
        </p:spPr>
        <p:txBody>
          <a:bodyPr wrap="square" rtlCol="0">
            <a:spAutoFit/>
          </a:bodyPr>
          <a:lstStyle/>
          <a:p>
            <a:pPr algn="ctr"/>
            <a:r>
              <a:rPr lang="en-US" sz="2400" dirty="0">
                <a:solidFill>
                  <a:schemeClr val="tx1">
                    <a:lumMod val="95000"/>
                  </a:schemeClr>
                </a:solidFill>
              </a:rPr>
              <a:t>Luke 3:11b</a:t>
            </a:r>
          </a:p>
        </p:txBody>
      </p:sp>
    </p:spTree>
  </p:cSld>
  <p:clrMapOvr>
    <a:masterClrMapping/>
  </p:clrMapOvr>
  <p:transition advTm="8000"/>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033884" y="4876800"/>
            <a:ext cx="1752600" cy="1600438"/>
          </a:xfrm>
          <a:prstGeom prst="rect">
            <a:avLst/>
          </a:prstGeom>
          <a:noFill/>
        </p:spPr>
        <p:txBody>
          <a:bodyPr wrap="square" rtlCol="0">
            <a:spAutoFit/>
          </a:bodyPr>
          <a:lstStyle/>
          <a:p>
            <a:pPr algn="ctr"/>
            <a:r>
              <a:rPr lang="en-US" sz="1400" dirty="0">
                <a:solidFill>
                  <a:schemeClr val="tx1">
                    <a:lumMod val="95000"/>
                  </a:schemeClr>
                </a:solidFill>
              </a:rPr>
              <a:t>St. Martin as WW1 soldier tearing his cloak to give to a person in need</a:t>
            </a:r>
          </a:p>
          <a:p>
            <a:pPr algn="ctr"/>
            <a:endParaRPr lang="en-US" sz="1400" dirty="0">
              <a:solidFill>
                <a:schemeClr val="tx1">
                  <a:lumMod val="95000"/>
                </a:schemeClr>
              </a:solidFill>
            </a:endParaRPr>
          </a:p>
          <a:p>
            <a:pPr algn="ctr"/>
            <a:r>
              <a:rPr lang="en-US" sz="1400" dirty="0">
                <a:solidFill>
                  <a:schemeClr val="tx1">
                    <a:lumMod val="95000"/>
                  </a:schemeClr>
                </a:solidFill>
              </a:rPr>
              <a:t>  </a:t>
            </a:r>
            <a:r>
              <a:rPr lang="en-US" sz="1400" dirty="0" err="1">
                <a:solidFill>
                  <a:schemeClr val="tx1">
                    <a:lumMod val="95000"/>
                  </a:schemeClr>
                </a:solidFill>
              </a:rPr>
              <a:t>Ampleforth</a:t>
            </a:r>
            <a:r>
              <a:rPr lang="en-US" sz="1400" dirty="0">
                <a:solidFill>
                  <a:schemeClr val="tx1">
                    <a:lumMod val="95000"/>
                  </a:schemeClr>
                </a:solidFill>
              </a:rPr>
              <a:t> Abbey, England</a:t>
            </a:r>
            <a:endParaRPr lang="en-US" sz="1600" dirty="0">
              <a:solidFill>
                <a:schemeClr val="tx1">
                  <a:lumMod val="95000"/>
                </a:schemeClr>
              </a:solidFill>
            </a:endParaRPr>
          </a:p>
        </p:txBody>
      </p:sp>
      <p:pic>
        <p:nvPicPr>
          <p:cNvPr id="3" name="Picture 2">
            <a:extLst>
              <a:ext uri="{FF2B5EF4-FFF2-40B4-BE49-F238E27FC236}">
                <a16:creationId xmlns:a16="http://schemas.microsoft.com/office/drawing/2014/main" id="{A32203DE-A9D6-4826-B162-A3B710179516}"/>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4343401" y="185388"/>
            <a:ext cx="5814715" cy="6444013"/>
          </a:xfrm>
          <a:prstGeom prst="rect">
            <a:avLst/>
          </a:prstGeom>
        </p:spPr>
      </p:pic>
    </p:spTree>
  </p:cSld>
  <p:clrMapOvr>
    <a:masterClrMapping/>
  </p:clrMapOvr>
  <p:transition advTm="8000"/>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276600" y="2057400"/>
            <a:ext cx="6781800" cy="1754326"/>
          </a:xfrm>
          <a:prstGeom prst="rect">
            <a:avLst/>
          </a:prstGeom>
        </p:spPr>
        <p:txBody>
          <a:bodyPr wrap="square">
            <a:spAutoFit/>
          </a:bodyPr>
          <a:lstStyle/>
          <a:p>
            <a:r>
              <a:rPr lang="en-US" sz="3600" dirty="0"/>
              <a:t>Even tax collectors came to be baptized, and they asked him, "Teacher, what should we do?"</a:t>
            </a:r>
          </a:p>
        </p:txBody>
      </p:sp>
      <p:sp>
        <p:nvSpPr>
          <p:cNvPr id="5" name="TextBox 4"/>
          <p:cNvSpPr txBox="1"/>
          <p:nvPr/>
        </p:nvSpPr>
        <p:spPr>
          <a:xfrm>
            <a:off x="6096000" y="4648201"/>
            <a:ext cx="3352800" cy="461665"/>
          </a:xfrm>
          <a:prstGeom prst="rect">
            <a:avLst/>
          </a:prstGeom>
          <a:noFill/>
        </p:spPr>
        <p:txBody>
          <a:bodyPr wrap="square" rtlCol="0">
            <a:spAutoFit/>
          </a:bodyPr>
          <a:lstStyle/>
          <a:p>
            <a:pPr algn="ctr"/>
            <a:r>
              <a:rPr lang="en-US" sz="2400" dirty="0">
                <a:solidFill>
                  <a:schemeClr val="tx1">
                    <a:lumMod val="95000"/>
                  </a:schemeClr>
                </a:solidFill>
              </a:rPr>
              <a:t>Luke 3:12</a:t>
            </a:r>
          </a:p>
        </p:txBody>
      </p:sp>
    </p:spTree>
  </p:cSld>
  <p:clrMapOvr>
    <a:masterClrMapping/>
  </p:clrMapOvr>
  <p:transition advTm="8000"/>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2600" y="6443246"/>
            <a:ext cx="8763000" cy="338554"/>
          </a:xfrm>
          <a:prstGeom prst="rect">
            <a:avLst/>
          </a:prstGeom>
          <a:noFill/>
        </p:spPr>
        <p:txBody>
          <a:bodyPr wrap="square" rtlCol="0">
            <a:spAutoFit/>
          </a:bodyPr>
          <a:lstStyle/>
          <a:p>
            <a:pPr algn="ctr"/>
            <a:r>
              <a:rPr lang="en-US" sz="1600" dirty="0">
                <a:solidFill>
                  <a:schemeClr val="tx1">
                    <a:lumMod val="95000"/>
                  </a:schemeClr>
                </a:solidFill>
              </a:rPr>
              <a:t>The Preaching of John the Baptist  --  Domenico Ghirlandaio, Santa Maria Novella, Florence, Italy</a:t>
            </a:r>
            <a:endParaRPr lang="en-US" dirty="0">
              <a:solidFill>
                <a:schemeClr val="tx1">
                  <a:lumMod val="95000"/>
                </a:schemeClr>
              </a:solidFill>
            </a:endParaRPr>
          </a:p>
        </p:txBody>
      </p:sp>
      <p:pic>
        <p:nvPicPr>
          <p:cNvPr id="2" name="Picture 1">
            <a:extLst>
              <a:ext uri="{FF2B5EF4-FFF2-40B4-BE49-F238E27FC236}">
                <a16:creationId xmlns:a16="http://schemas.microsoft.com/office/drawing/2014/main" id="{A3CDD0AA-297D-4AD6-9A04-964FE4D22C18}"/>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1873680" y="0"/>
            <a:ext cx="8489521" cy="6211654"/>
          </a:xfrm>
          <a:prstGeom prst="rect">
            <a:avLst/>
          </a:prstGeom>
        </p:spPr>
      </p:pic>
    </p:spTree>
  </p:cSld>
  <p:clrMapOvr>
    <a:masterClrMapping/>
  </p:clrMapOvr>
  <p:transition advTm="8000"/>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2254072"/>
            <a:ext cx="7162800" cy="1200329"/>
          </a:xfrm>
          <a:prstGeom prst="rect">
            <a:avLst/>
          </a:prstGeom>
        </p:spPr>
        <p:txBody>
          <a:bodyPr wrap="square">
            <a:spAutoFit/>
          </a:bodyPr>
          <a:lstStyle/>
          <a:p>
            <a:r>
              <a:rPr lang="en-US" sz="3600" dirty="0"/>
              <a:t>He said to them, "Collect no more than the amount prescribed for you."</a:t>
            </a:r>
            <a:endParaRPr lang="en-US" sz="3600" dirty="0">
              <a:cs typeface="Arial" pitchFamily="34" charset="0"/>
            </a:endParaRPr>
          </a:p>
        </p:txBody>
      </p:sp>
      <p:sp>
        <p:nvSpPr>
          <p:cNvPr id="5" name="TextBox 4"/>
          <p:cNvSpPr txBox="1"/>
          <p:nvPr/>
        </p:nvSpPr>
        <p:spPr>
          <a:xfrm>
            <a:off x="5943600" y="4343401"/>
            <a:ext cx="3352800" cy="461665"/>
          </a:xfrm>
          <a:prstGeom prst="rect">
            <a:avLst/>
          </a:prstGeom>
          <a:noFill/>
        </p:spPr>
        <p:txBody>
          <a:bodyPr wrap="square" rtlCol="0">
            <a:spAutoFit/>
          </a:bodyPr>
          <a:lstStyle/>
          <a:p>
            <a:pPr algn="ctr"/>
            <a:r>
              <a:rPr lang="en-US" sz="2400" dirty="0">
                <a:solidFill>
                  <a:schemeClr val="tx1">
                    <a:lumMod val="95000"/>
                  </a:schemeClr>
                </a:solidFill>
              </a:rPr>
              <a:t>Luke 3:13</a:t>
            </a:r>
          </a:p>
        </p:txBody>
      </p:sp>
    </p:spTree>
  </p:cSld>
  <p:clrMapOvr>
    <a:masterClrMapping/>
  </p:clrMapOvr>
  <p:transition advTm="8000"/>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2600" y="6324600"/>
            <a:ext cx="8763000" cy="338554"/>
          </a:xfrm>
          <a:prstGeom prst="rect">
            <a:avLst/>
          </a:prstGeom>
          <a:noFill/>
        </p:spPr>
        <p:txBody>
          <a:bodyPr wrap="square" rtlCol="0">
            <a:spAutoFit/>
          </a:bodyPr>
          <a:lstStyle/>
          <a:p>
            <a:pPr algn="ctr"/>
            <a:r>
              <a:rPr lang="en-US" sz="1600" dirty="0">
                <a:solidFill>
                  <a:schemeClr val="tx1">
                    <a:lumMod val="95000"/>
                  </a:schemeClr>
                </a:solidFill>
              </a:rPr>
              <a:t>Payment of the Tithe, or, the Tax Collector  --  Workshop of Pieter Brueghel the Younger</a:t>
            </a:r>
            <a:endParaRPr lang="en-US" dirty="0">
              <a:solidFill>
                <a:schemeClr val="tx1">
                  <a:lumMod val="95000"/>
                </a:schemeClr>
              </a:solidFill>
            </a:endParaRPr>
          </a:p>
        </p:txBody>
      </p:sp>
      <p:pic>
        <p:nvPicPr>
          <p:cNvPr id="2" name="Picture 1">
            <a:extLst>
              <a:ext uri="{FF2B5EF4-FFF2-40B4-BE49-F238E27FC236}">
                <a16:creationId xmlns:a16="http://schemas.microsoft.com/office/drawing/2014/main" id="{050D739F-A684-40E2-9988-0A9E49F7BC07}"/>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524000" y="381000"/>
            <a:ext cx="9144000" cy="5703988"/>
          </a:xfrm>
          <a:prstGeom prst="rect">
            <a:avLst/>
          </a:prstGeom>
        </p:spPr>
      </p:pic>
    </p:spTree>
  </p:cSld>
  <p:clrMapOvr>
    <a:masterClrMapping/>
  </p:clrMapOvr>
  <p:transition advTm="8000"/>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895600" y="1785878"/>
            <a:ext cx="6705600" cy="2862322"/>
          </a:xfrm>
          <a:prstGeom prst="rect">
            <a:avLst/>
          </a:prstGeom>
        </p:spPr>
        <p:txBody>
          <a:bodyPr wrap="square">
            <a:spAutoFit/>
          </a:bodyPr>
          <a:lstStyle/>
          <a:p>
            <a:r>
              <a:rPr lang="en-US" sz="3600" dirty="0"/>
              <a:t>Soldiers also asked him, "And we, what should we do?" He said to them, "Do not extort money from anyone by threats or false accusation …"</a:t>
            </a:r>
          </a:p>
        </p:txBody>
      </p:sp>
      <p:sp>
        <p:nvSpPr>
          <p:cNvPr id="5" name="TextBox 4"/>
          <p:cNvSpPr txBox="1"/>
          <p:nvPr/>
        </p:nvSpPr>
        <p:spPr>
          <a:xfrm>
            <a:off x="6096000" y="4648201"/>
            <a:ext cx="3352800" cy="461665"/>
          </a:xfrm>
          <a:prstGeom prst="rect">
            <a:avLst/>
          </a:prstGeom>
          <a:noFill/>
        </p:spPr>
        <p:txBody>
          <a:bodyPr wrap="square" rtlCol="0">
            <a:spAutoFit/>
          </a:bodyPr>
          <a:lstStyle/>
          <a:p>
            <a:pPr algn="ctr"/>
            <a:r>
              <a:rPr lang="en-US" sz="2400" dirty="0">
                <a:solidFill>
                  <a:schemeClr val="tx1">
                    <a:lumMod val="95000"/>
                  </a:schemeClr>
                </a:solidFill>
              </a:rPr>
              <a:t>Luke 3:14</a:t>
            </a:r>
          </a:p>
        </p:txBody>
      </p:sp>
    </p:spTree>
  </p:cSld>
  <p:clrMapOvr>
    <a:masterClrMapping/>
  </p:clrMapOvr>
  <p:transition advTm="8000"/>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514600" y="2133600"/>
            <a:ext cx="7467600" cy="1754326"/>
          </a:xfrm>
          <a:prstGeom prst="rect">
            <a:avLst/>
          </a:prstGeom>
        </p:spPr>
        <p:txBody>
          <a:bodyPr wrap="square">
            <a:spAutoFit/>
          </a:bodyPr>
          <a:lstStyle/>
          <a:p>
            <a:r>
              <a:rPr lang="en-US" sz="3600" dirty="0"/>
              <a:t>I will save the lame and gather the outcast, and I will change their shame into praise and renown in all the earth.</a:t>
            </a:r>
            <a:endParaRPr lang="en-US" sz="3600" dirty="0">
              <a:cs typeface="Arial" pitchFamily="34" charset="0"/>
            </a:endParaRPr>
          </a:p>
        </p:txBody>
      </p:sp>
      <p:sp>
        <p:nvSpPr>
          <p:cNvPr id="4" name="TextBox 3"/>
          <p:cNvSpPr txBox="1"/>
          <p:nvPr/>
        </p:nvSpPr>
        <p:spPr>
          <a:xfrm>
            <a:off x="5791200" y="4724401"/>
            <a:ext cx="3352800" cy="461665"/>
          </a:xfrm>
          <a:prstGeom prst="rect">
            <a:avLst/>
          </a:prstGeom>
          <a:noFill/>
        </p:spPr>
        <p:txBody>
          <a:bodyPr wrap="square" rtlCol="0">
            <a:spAutoFit/>
          </a:bodyPr>
          <a:lstStyle/>
          <a:p>
            <a:pPr algn="ctr"/>
            <a:r>
              <a:rPr lang="en-US" sz="2400" dirty="0">
                <a:solidFill>
                  <a:schemeClr val="tx1">
                    <a:lumMod val="95000"/>
                  </a:schemeClr>
                </a:solidFill>
              </a:rPr>
              <a:t>Zephaniah 3:19b</a:t>
            </a:r>
          </a:p>
        </p:txBody>
      </p:sp>
    </p:spTree>
  </p:cSld>
  <p:clrMapOvr>
    <a:masterClrMapping/>
  </p:clrMapOvr>
  <p:transition advTm="8000"/>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535118" y="4648200"/>
            <a:ext cx="1524000" cy="1815882"/>
          </a:xfrm>
          <a:prstGeom prst="rect">
            <a:avLst/>
          </a:prstGeom>
          <a:noFill/>
        </p:spPr>
        <p:txBody>
          <a:bodyPr wrap="square" rtlCol="0">
            <a:spAutoFit/>
          </a:bodyPr>
          <a:lstStyle/>
          <a:p>
            <a:pPr algn="ctr"/>
            <a:r>
              <a:rPr lang="en-US" sz="1400" dirty="0">
                <a:solidFill>
                  <a:schemeClr val="tx1">
                    <a:lumMod val="95000"/>
                  </a:schemeClr>
                </a:solidFill>
              </a:rPr>
              <a:t>John the Baptist Preaching</a:t>
            </a:r>
          </a:p>
          <a:p>
            <a:pPr algn="ctr"/>
            <a:endParaRPr lang="en-US" sz="1400" dirty="0">
              <a:solidFill>
                <a:schemeClr val="tx1">
                  <a:lumMod val="95000"/>
                </a:schemeClr>
              </a:solidFill>
            </a:endParaRPr>
          </a:p>
          <a:p>
            <a:pPr algn="ctr"/>
            <a:r>
              <a:rPr lang="en-US" sz="1400" dirty="0">
                <a:solidFill>
                  <a:schemeClr val="tx1">
                    <a:lumMod val="95000"/>
                  </a:schemeClr>
                </a:solidFill>
              </a:rPr>
              <a:t>Francesco </a:t>
            </a:r>
            <a:r>
              <a:rPr lang="en-US" sz="1400" dirty="0" err="1">
                <a:solidFill>
                  <a:schemeClr val="tx1">
                    <a:lumMod val="95000"/>
                  </a:schemeClr>
                </a:solidFill>
              </a:rPr>
              <a:t>Zuccarelli</a:t>
            </a:r>
            <a:r>
              <a:rPr lang="en-US" sz="1400" dirty="0">
                <a:solidFill>
                  <a:schemeClr val="tx1">
                    <a:lumMod val="95000"/>
                  </a:schemeClr>
                </a:solidFill>
              </a:rPr>
              <a:t>, Kelvingrove Gallery, Glasgow, Scotland</a:t>
            </a:r>
            <a:endParaRPr lang="en-US" sz="1600" dirty="0">
              <a:solidFill>
                <a:schemeClr val="tx1">
                  <a:lumMod val="95000"/>
                </a:schemeClr>
              </a:solidFill>
            </a:endParaRPr>
          </a:p>
        </p:txBody>
      </p:sp>
      <p:pic>
        <p:nvPicPr>
          <p:cNvPr id="2" name="Picture 1">
            <a:extLst>
              <a:ext uri="{FF2B5EF4-FFF2-40B4-BE49-F238E27FC236}">
                <a16:creationId xmlns:a16="http://schemas.microsoft.com/office/drawing/2014/main" id="{F189E34A-CCEE-4E28-90A3-FA56C7377D53}"/>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3276601" y="212150"/>
            <a:ext cx="7380281" cy="6417250"/>
          </a:xfrm>
          <a:prstGeom prst="rect">
            <a:avLst/>
          </a:prstGeom>
        </p:spPr>
      </p:pic>
    </p:spTree>
  </p:cSld>
  <p:clrMapOvr>
    <a:masterClrMapping/>
  </p:clrMapOvr>
  <p:transition advTm="8000"/>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8000" y="1828800"/>
            <a:ext cx="6781800" cy="2308324"/>
          </a:xfrm>
          <a:prstGeom prst="rect">
            <a:avLst/>
          </a:prstGeom>
        </p:spPr>
        <p:txBody>
          <a:bodyPr wrap="square">
            <a:spAutoFit/>
          </a:bodyPr>
          <a:lstStyle/>
          <a:p>
            <a:r>
              <a:rPr lang="en-US" sz="3600" dirty="0"/>
              <a:t>the people were filled with expectation … questioning in their hearts concerning John, whether he might be the Messiah,</a:t>
            </a:r>
            <a:endParaRPr lang="en-US" sz="3600" dirty="0">
              <a:cs typeface="Arial" pitchFamily="34" charset="0"/>
            </a:endParaRPr>
          </a:p>
        </p:txBody>
      </p:sp>
      <p:sp>
        <p:nvSpPr>
          <p:cNvPr id="5" name="TextBox 4"/>
          <p:cNvSpPr txBox="1"/>
          <p:nvPr/>
        </p:nvSpPr>
        <p:spPr>
          <a:xfrm>
            <a:off x="5791200" y="4419601"/>
            <a:ext cx="3352800" cy="461665"/>
          </a:xfrm>
          <a:prstGeom prst="rect">
            <a:avLst/>
          </a:prstGeom>
          <a:noFill/>
        </p:spPr>
        <p:txBody>
          <a:bodyPr wrap="square" rtlCol="0">
            <a:spAutoFit/>
          </a:bodyPr>
          <a:lstStyle/>
          <a:p>
            <a:pPr algn="ctr"/>
            <a:r>
              <a:rPr lang="en-US" sz="2400" dirty="0">
                <a:solidFill>
                  <a:schemeClr val="tx1">
                    <a:lumMod val="95000"/>
                  </a:schemeClr>
                </a:solidFill>
              </a:rPr>
              <a:t>Luke 3:15ac</a:t>
            </a:r>
          </a:p>
        </p:txBody>
      </p:sp>
    </p:spTree>
  </p:cSld>
  <p:clrMapOvr>
    <a:masterClrMapping/>
  </p:clrMapOvr>
  <p:transition advTm="8000"/>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143000" y="5067518"/>
            <a:ext cx="2819400" cy="1815882"/>
          </a:xfrm>
          <a:prstGeom prst="rect">
            <a:avLst/>
          </a:prstGeom>
          <a:noFill/>
        </p:spPr>
        <p:txBody>
          <a:bodyPr wrap="square" rtlCol="0">
            <a:spAutoFit/>
          </a:bodyPr>
          <a:lstStyle/>
          <a:p>
            <a:pPr algn="ctr"/>
            <a:r>
              <a:rPr lang="en-US" sz="1600" dirty="0">
                <a:solidFill>
                  <a:schemeClr val="tx1">
                    <a:lumMod val="95000"/>
                  </a:schemeClr>
                </a:solidFill>
              </a:rPr>
              <a:t>John the Baptist</a:t>
            </a:r>
          </a:p>
          <a:p>
            <a:pPr algn="ctr"/>
            <a:endParaRPr lang="en-US" sz="1600" dirty="0">
              <a:solidFill>
                <a:schemeClr val="tx1">
                  <a:lumMod val="95000"/>
                </a:schemeClr>
              </a:solidFill>
            </a:endParaRPr>
          </a:p>
          <a:p>
            <a:pPr algn="ctr"/>
            <a:r>
              <a:rPr lang="en-US" sz="1600" dirty="0">
                <a:solidFill>
                  <a:schemeClr val="tx1">
                    <a:lumMod val="95000"/>
                  </a:schemeClr>
                </a:solidFill>
              </a:rPr>
              <a:t>Lorenzo Scott</a:t>
            </a:r>
          </a:p>
          <a:p>
            <a:pPr algn="ctr"/>
            <a:r>
              <a:rPr lang="en-US" sz="1600" dirty="0">
                <a:solidFill>
                  <a:schemeClr val="tx1">
                    <a:lumMod val="95000"/>
                  </a:schemeClr>
                </a:solidFill>
              </a:rPr>
              <a:t>Smithsonian Museum of American Art</a:t>
            </a:r>
          </a:p>
          <a:p>
            <a:pPr algn="ctr"/>
            <a:r>
              <a:rPr lang="en-US" sz="1600" dirty="0">
                <a:solidFill>
                  <a:schemeClr val="tx1">
                    <a:lumMod val="95000"/>
                  </a:schemeClr>
                </a:solidFill>
              </a:rPr>
              <a:t>Washington, DC</a:t>
            </a:r>
          </a:p>
          <a:p>
            <a:pPr algn="ctr"/>
            <a:endParaRPr lang="en-US" sz="1600" dirty="0">
              <a:solidFill>
                <a:schemeClr val="tx1">
                  <a:lumMod val="95000"/>
                </a:schemeClr>
              </a:solidFill>
            </a:endParaRPr>
          </a:p>
        </p:txBody>
      </p:sp>
      <p:pic>
        <p:nvPicPr>
          <p:cNvPr id="5" name="Picture 4">
            <a:extLst>
              <a:ext uri="{FF2B5EF4-FFF2-40B4-BE49-F238E27FC236}">
                <a16:creationId xmlns:a16="http://schemas.microsoft.com/office/drawing/2014/main" id="{1891A394-6591-4EE8-A4B5-52D29457DA8F}"/>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3810000" y="167179"/>
            <a:ext cx="6172200" cy="6605188"/>
          </a:xfrm>
          <a:prstGeom prst="rect">
            <a:avLst/>
          </a:prstGeom>
        </p:spPr>
      </p:pic>
    </p:spTree>
  </p:cSld>
  <p:clrMapOvr>
    <a:masterClrMapping/>
  </p:clrMapOvr>
  <p:transition advTm="8000"/>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971800" y="1600200"/>
            <a:ext cx="6934200" cy="2862322"/>
          </a:xfrm>
          <a:prstGeom prst="rect">
            <a:avLst/>
          </a:prstGeom>
        </p:spPr>
        <p:txBody>
          <a:bodyPr wrap="square" lIns="91440" tIns="45720" rIns="91440" bIns="45720" anchor="t">
            <a:spAutoFit/>
          </a:bodyPr>
          <a:lstStyle/>
          <a:p>
            <a:r>
              <a:rPr lang="en-US" sz="3600" dirty="0"/>
              <a:t>John answered … "I baptize you with water; but one who is more powerful than I is coming; I am not </a:t>
            </a:r>
            <a:r>
              <a:rPr lang="en-US" sz="3600"/>
              <a:t>worthy to untie the strap of his </a:t>
            </a:r>
            <a:r>
              <a:rPr lang="en-US" sz="3600" dirty="0"/>
              <a:t>sandals.</a:t>
            </a:r>
            <a:endParaRPr lang="en-US" sz="3600" dirty="0">
              <a:cs typeface="Arial" pitchFamily="34" charset="0"/>
            </a:endParaRPr>
          </a:p>
        </p:txBody>
      </p:sp>
      <p:sp>
        <p:nvSpPr>
          <p:cNvPr id="5" name="TextBox 4"/>
          <p:cNvSpPr txBox="1"/>
          <p:nvPr/>
        </p:nvSpPr>
        <p:spPr>
          <a:xfrm>
            <a:off x="6096000" y="4648201"/>
            <a:ext cx="3352800" cy="461665"/>
          </a:xfrm>
          <a:prstGeom prst="rect">
            <a:avLst/>
          </a:prstGeom>
          <a:noFill/>
        </p:spPr>
        <p:txBody>
          <a:bodyPr wrap="square" rtlCol="0">
            <a:spAutoFit/>
          </a:bodyPr>
          <a:lstStyle/>
          <a:p>
            <a:pPr algn="ctr"/>
            <a:r>
              <a:rPr lang="en-US" sz="2400" dirty="0">
                <a:solidFill>
                  <a:schemeClr val="tx1">
                    <a:lumMod val="95000"/>
                  </a:schemeClr>
                </a:solidFill>
              </a:rPr>
              <a:t>Luke 3:16a</a:t>
            </a:r>
          </a:p>
        </p:txBody>
      </p:sp>
    </p:spTree>
  </p:cSld>
  <p:clrMapOvr>
    <a:masterClrMapping/>
  </p:clrMapOvr>
  <p:transition advTm="8000"/>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971800" y="2228672"/>
            <a:ext cx="7086600" cy="1200329"/>
          </a:xfrm>
          <a:prstGeom prst="rect">
            <a:avLst/>
          </a:prstGeom>
        </p:spPr>
        <p:txBody>
          <a:bodyPr wrap="square">
            <a:spAutoFit/>
          </a:bodyPr>
          <a:lstStyle/>
          <a:p>
            <a:r>
              <a:rPr lang="en-US" sz="3600" dirty="0"/>
              <a:t>He will baptize you with the Holy Spirit and fire."</a:t>
            </a:r>
            <a:endParaRPr lang="en-US" sz="3600" dirty="0">
              <a:cs typeface="Arial" pitchFamily="34" charset="0"/>
            </a:endParaRPr>
          </a:p>
        </p:txBody>
      </p:sp>
      <p:sp>
        <p:nvSpPr>
          <p:cNvPr id="5" name="TextBox 4"/>
          <p:cNvSpPr txBox="1"/>
          <p:nvPr/>
        </p:nvSpPr>
        <p:spPr>
          <a:xfrm>
            <a:off x="5791200" y="4114801"/>
            <a:ext cx="3352800" cy="461665"/>
          </a:xfrm>
          <a:prstGeom prst="rect">
            <a:avLst/>
          </a:prstGeom>
          <a:noFill/>
        </p:spPr>
        <p:txBody>
          <a:bodyPr wrap="square" rtlCol="0">
            <a:spAutoFit/>
          </a:bodyPr>
          <a:lstStyle/>
          <a:p>
            <a:pPr algn="ctr"/>
            <a:r>
              <a:rPr lang="en-US" sz="2400" dirty="0">
                <a:solidFill>
                  <a:schemeClr val="tx1">
                    <a:lumMod val="95000"/>
                  </a:schemeClr>
                </a:solidFill>
              </a:rPr>
              <a:t>Luke 3:16b</a:t>
            </a:r>
          </a:p>
        </p:txBody>
      </p:sp>
    </p:spTree>
  </p:cSld>
  <p:clrMapOvr>
    <a:masterClrMapping/>
  </p:clrMapOvr>
  <p:transition advTm="8000"/>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2600" y="6324600"/>
            <a:ext cx="8763000" cy="338554"/>
          </a:xfrm>
          <a:prstGeom prst="rect">
            <a:avLst/>
          </a:prstGeom>
          <a:noFill/>
        </p:spPr>
        <p:txBody>
          <a:bodyPr wrap="square" rtlCol="0">
            <a:spAutoFit/>
          </a:bodyPr>
          <a:lstStyle/>
          <a:p>
            <a:pPr algn="ctr"/>
            <a:r>
              <a:rPr lang="en-US" sz="1600" dirty="0">
                <a:solidFill>
                  <a:schemeClr val="tx1">
                    <a:lumMod val="95000"/>
                  </a:schemeClr>
                </a:solidFill>
              </a:rPr>
              <a:t>Holy Spirit  --  St. George's Cathedral, Southwark, England</a:t>
            </a:r>
            <a:endParaRPr lang="en-US" dirty="0">
              <a:solidFill>
                <a:schemeClr val="tx1">
                  <a:lumMod val="95000"/>
                </a:schemeClr>
              </a:solidFill>
            </a:endParaRPr>
          </a:p>
        </p:txBody>
      </p:sp>
      <p:pic>
        <p:nvPicPr>
          <p:cNvPr id="3" name="Picture 2">
            <a:extLst>
              <a:ext uri="{FF2B5EF4-FFF2-40B4-BE49-F238E27FC236}">
                <a16:creationId xmlns:a16="http://schemas.microsoft.com/office/drawing/2014/main" id="{E2A6E3A6-4712-488D-ACED-802F39C4CCF1}"/>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524000" y="659860"/>
            <a:ext cx="9162409" cy="5207541"/>
          </a:xfrm>
          <a:prstGeom prst="rect">
            <a:avLst/>
          </a:prstGeom>
        </p:spPr>
      </p:pic>
    </p:spTree>
  </p:cSld>
  <p:clrMapOvr>
    <a:masterClrMapping/>
  </p:clrMapOvr>
  <p:transition advTm="8000"/>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106362"/>
            <a:ext cx="8229600" cy="503238"/>
          </a:xfrm>
        </p:spPr>
        <p:txBody>
          <a:bodyPr>
            <a:normAutofit/>
          </a:bodyPr>
          <a:lstStyle/>
          <a:p>
            <a:r>
              <a:rPr lang="en-US" sz="2400" dirty="0"/>
              <a:t>Credits</a:t>
            </a:r>
          </a:p>
        </p:txBody>
      </p:sp>
      <p:sp>
        <p:nvSpPr>
          <p:cNvPr id="3" name="Content Placeholder 2"/>
          <p:cNvSpPr>
            <a:spLocks noGrp="1"/>
          </p:cNvSpPr>
          <p:nvPr>
            <p:ph idx="1"/>
          </p:nvPr>
        </p:nvSpPr>
        <p:spPr>
          <a:xfrm>
            <a:off x="1676400" y="609600"/>
            <a:ext cx="8991600" cy="6248400"/>
          </a:xfrm>
          <a:ln>
            <a:noFill/>
          </a:ln>
        </p:spPr>
        <p:txBody>
          <a:bodyPr vert="horz" lIns="91440" tIns="45720" rIns="91440" bIns="45720" rtlCol="0" anchor="t">
            <a:noAutofit/>
          </a:bodyPr>
          <a:lstStyle/>
          <a:p>
            <a:pPr>
              <a:buNone/>
            </a:pPr>
            <a:r>
              <a:rPr lang="en-US" sz="1500" dirty="0"/>
              <a:t>New Revised Standard Version Updated Edition Bible, copyright 2022, Division of Christian Education of the National Council of the Churches of Christ in the United States of America. Used by permission. All rights reserved.</a:t>
            </a:r>
          </a:p>
          <a:p>
            <a:pPr>
              <a:buNone/>
            </a:pPr>
            <a:endParaRPr lang="en-US" sz="1500" dirty="0">
              <a:ea typeface="Calibri"/>
              <a:cs typeface="Calibri"/>
            </a:endParaRPr>
          </a:p>
          <a:p>
            <a:pPr>
              <a:buNone/>
            </a:pPr>
            <a:r>
              <a:rPr lang="en-US" sz="1500" dirty="0"/>
              <a:t>http://diglib.library.vanderbilt.edu/act-imagelink.pl?RC=29418</a:t>
            </a:r>
            <a:endParaRPr lang="en-US" sz="1500" dirty="0">
              <a:ea typeface="Calibri"/>
              <a:cs typeface="Calibri"/>
            </a:endParaRPr>
          </a:p>
          <a:p>
            <a:pPr>
              <a:buNone/>
            </a:pPr>
            <a:r>
              <a:rPr lang="en-US" sz="1500" dirty="0"/>
              <a:t>http://diglib.library.vanderbilt.edu/act-imagelink.pl?RC=48282</a:t>
            </a:r>
            <a:endParaRPr lang="en-US" sz="1500" dirty="0">
              <a:ea typeface="Calibri"/>
              <a:cs typeface="Calibri"/>
            </a:endParaRPr>
          </a:p>
          <a:p>
            <a:pPr>
              <a:buNone/>
            </a:pPr>
            <a:r>
              <a:rPr lang="en-US" sz="1500" dirty="0"/>
              <a:t>http://commons.wikimedia.org/wiki/File:Folio_48r_-_The_Annunciation_to_the_Shepherds.jpg</a:t>
            </a:r>
            <a:endParaRPr lang="en-US" sz="1500" dirty="0">
              <a:ea typeface="Calibri"/>
              <a:cs typeface="Calibri"/>
            </a:endParaRPr>
          </a:p>
          <a:p>
            <a:pPr>
              <a:buNone/>
            </a:pPr>
            <a:r>
              <a:rPr lang="en-US" sz="1500" dirty="0"/>
              <a:t>https://www.flickr.com/photos/paullew/31817765076</a:t>
            </a:r>
            <a:endParaRPr lang="en-US" sz="1500" dirty="0">
              <a:ea typeface="Calibri"/>
              <a:cs typeface="Calibri"/>
            </a:endParaRPr>
          </a:p>
          <a:p>
            <a:pPr>
              <a:buNone/>
            </a:pPr>
            <a:r>
              <a:rPr lang="en-US" sz="1500" dirty="0"/>
              <a:t>https://commons.wikimedia.org/wiki/File:Saints_Kings_Church,_3000_R%C3%ADo_Consulado_Avenue,_Venustiano_Carranza,_Federal_District,_Mexico06_-_Paz_y_bien.jpg</a:t>
            </a:r>
            <a:endParaRPr lang="en-US" sz="1500" dirty="0">
              <a:ea typeface="Calibri"/>
              <a:cs typeface="Calibri"/>
            </a:endParaRPr>
          </a:p>
          <a:p>
            <a:pPr>
              <a:buNone/>
            </a:pPr>
            <a:r>
              <a:rPr lang="en-US" sz="1500" dirty="0"/>
              <a:t>www.robertharding.com</a:t>
            </a:r>
            <a:endParaRPr lang="en-US" sz="1500" dirty="0">
              <a:ea typeface="Calibri"/>
              <a:cs typeface="Calibri"/>
            </a:endParaRPr>
          </a:p>
          <a:p>
            <a:pPr>
              <a:buNone/>
            </a:pPr>
            <a:r>
              <a:rPr lang="en-US" sz="1500" dirty="0"/>
              <a:t>https://commons.wikimedia.org/wiki/File:Domenico_Ghirlandaio_-_Preaching_of_St_John_the_Baptist_(detail)_-_WGA8865.jpg</a:t>
            </a:r>
            <a:endParaRPr lang="en-US" sz="1500" dirty="0">
              <a:ea typeface="Calibri"/>
              <a:cs typeface="Calibri"/>
            </a:endParaRPr>
          </a:p>
          <a:p>
            <a:pPr>
              <a:buNone/>
            </a:pPr>
            <a:r>
              <a:rPr lang="en-US" sz="1500" dirty="0"/>
              <a:t>http://commons.wikimedia.org/wiki/File:Pieter_Brueghel_the_Younger_(or_workshop)_The_Payment_of_the_Tithes_Bonhams.jpg</a:t>
            </a:r>
            <a:endParaRPr lang="en-US" sz="1500" dirty="0">
              <a:ea typeface="Calibri"/>
              <a:cs typeface="Calibri"/>
            </a:endParaRPr>
          </a:p>
          <a:p>
            <a:pPr>
              <a:buNone/>
            </a:pPr>
            <a:r>
              <a:rPr lang="en-US" sz="1500" dirty="0"/>
              <a:t>https://commons.wikimedia.org/wiki/File:Zuccarelli,_Saint_John_the_Baptist_Preaching.jpg</a:t>
            </a:r>
            <a:endParaRPr lang="en-US" sz="1500" dirty="0">
              <a:ea typeface="Calibri"/>
              <a:cs typeface="Calibri"/>
            </a:endParaRPr>
          </a:p>
          <a:p>
            <a:pPr>
              <a:buNone/>
            </a:pPr>
            <a:r>
              <a:rPr lang="en-US" sz="1500" dirty="0"/>
              <a:t>https://commons.wikimedia.org/wiki/File:Leonardo_da_Vinci_-_Saint_John_the_Baptist_C2RMF_retouched.jpg</a:t>
            </a:r>
            <a:endParaRPr lang="en-US" sz="1500" dirty="0">
              <a:ea typeface="Calibri"/>
              <a:cs typeface="Calibri"/>
            </a:endParaRPr>
          </a:p>
          <a:p>
            <a:pPr>
              <a:buNone/>
            </a:pPr>
            <a:r>
              <a:rPr lang="en-US" sz="1500" dirty="0"/>
              <a:t>https://americanart.si.edu/artwork/baptism-jesus-33953</a:t>
            </a:r>
            <a:endParaRPr lang="en-US" sz="1500" dirty="0">
              <a:ea typeface="Calibri"/>
              <a:cs typeface="Calibri"/>
            </a:endParaRPr>
          </a:p>
          <a:p>
            <a:pPr>
              <a:buNone/>
            </a:pPr>
            <a:r>
              <a:rPr lang="en-US" sz="1500" dirty="0"/>
              <a:t>https://www.flickr.com/photos/paullew/3580233693 - Fr Lawrence Lew, O.P.</a:t>
            </a:r>
            <a:endParaRPr lang="en-US" sz="1500" dirty="0">
              <a:ea typeface="Calibri"/>
              <a:cs typeface="Calibri"/>
            </a:endParaRPr>
          </a:p>
          <a:p>
            <a:pPr>
              <a:buNone/>
            </a:pPr>
            <a:endParaRPr lang="en-US" sz="1500" dirty="0">
              <a:ea typeface="Calibri"/>
              <a:cs typeface="Calibri"/>
            </a:endParaRPr>
          </a:p>
          <a:p>
            <a:pPr>
              <a:buNone/>
            </a:pPr>
            <a:r>
              <a:rPr lang="en-US" sz="1500" dirty="0"/>
              <a:t>Additional descriptions can be found at the Art in the Christian Tradition image library, a service of the Vanderbilt Divinity Library, http://diglib.library.vanderbilt.edu/.  All images available via Creative Commons 3.0 License.</a:t>
            </a:r>
            <a:endParaRPr lang="en-US" sz="1500" dirty="0">
              <a:ea typeface="Calibri"/>
              <a:cs typeface="Calibri"/>
            </a:endParaRPr>
          </a:p>
          <a:p>
            <a:endParaRPr lang="en-US" sz="1500" dirty="0">
              <a:ea typeface="Calibri"/>
              <a:cs typeface="Calibri"/>
            </a:endParaRPr>
          </a:p>
          <a:p>
            <a:endParaRPr lang="en-US" sz="1200" dirty="0"/>
          </a:p>
          <a:p>
            <a:endParaRPr lang="en-US" sz="1200" dirty="0"/>
          </a:p>
        </p:txBody>
      </p:sp>
    </p:spTree>
  </p:cSld>
  <p:clrMapOvr>
    <a:masterClrMapping/>
  </p:clrMapOvr>
  <p:transition advTm="3000"/>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752600" y="5334001"/>
            <a:ext cx="1981200" cy="1323439"/>
          </a:xfrm>
          <a:prstGeom prst="rect">
            <a:avLst/>
          </a:prstGeom>
          <a:noFill/>
        </p:spPr>
        <p:txBody>
          <a:bodyPr wrap="square" rtlCol="0">
            <a:spAutoFit/>
          </a:bodyPr>
          <a:lstStyle/>
          <a:p>
            <a:pPr algn="ctr"/>
            <a:r>
              <a:rPr lang="en-US" sz="1600" dirty="0">
                <a:solidFill>
                  <a:schemeClr val="tx1">
                    <a:lumMod val="95000"/>
                  </a:schemeClr>
                </a:solidFill>
              </a:rPr>
              <a:t>Jesus Heals the Lame in the Temple</a:t>
            </a:r>
          </a:p>
          <a:p>
            <a:pPr algn="ctr"/>
            <a:endParaRPr lang="en-US" sz="1600" dirty="0">
              <a:solidFill>
                <a:schemeClr val="tx1">
                  <a:lumMod val="95000"/>
                </a:schemeClr>
              </a:solidFill>
            </a:endParaRPr>
          </a:p>
          <a:p>
            <a:pPr algn="ctr"/>
            <a:r>
              <a:rPr lang="en-US" sz="1600" dirty="0">
                <a:solidFill>
                  <a:schemeClr val="tx1">
                    <a:lumMod val="95000"/>
                  </a:schemeClr>
                </a:solidFill>
              </a:rPr>
              <a:t>Amiens Cathedral</a:t>
            </a:r>
          </a:p>
          <a:p>
            <a:pPr algn="ctr"/>
            <a:r>
              <a:rPr lang="en-US" sz="1600" dirty="0">
                <a:solidFill>
                  <a:schemeClr val="tx1">
                    <a:lumMod val="95000"/>
                  </a:schemeClr>
                </a:solidFill>
              </a:rPr>
              <a:t>Amiens, France</a:t>
            </a:r>
          </a:p>
        </p:txBody>
      </p:sp>
      <p:pic>
        <p:nvPicPr>
          <p:cNvPr id="2" name="Picture 1">
            <a:extLst>
              <a:ext uri="{FF2B5EF4-FFF2-40B4-BE49-F238E27FC236}">
                <a16:creationId xmlns:a16="http://schemas.microsoft.com/office/drawing/2014/main" id="{325EBF6B-EAE0-4C14-B21C-8B4913F61D38}"/>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4462272" y="228600"/>
            <a:ext cx="5291328" cy="6400800"/>
          </a:xfrm>
          <a:prstGeom prst="rect">
            <a:avLst/>
          </a:prstGeom>
        </p:spPr>
      </p:pic>
    </p:spTree>
  </p:cSld>
  <p:clrMapOvr>
    <a:masterClrMapping/>
  </p:clrMapOvr>
  <p:transition advTm="8000"/>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895600" y="2205345"/>
            <a:ext cx="6858000" cy="1200329"/>
          </a:xfrm>
          <a:prstGeom prst="rect">
            <a:avLst/>
          </a:prstGeom>
        </p:spPr>
        <p:txBody>
          <a:bodyPr wrap="square">
            <a:spAutoFit/>
          </a:bodyPr>
          <a:lstStyle/>
          <a:p>
            <a:r>
              <a:rPr lang="en-US" sz="3600" dirty="0"/>
              <a:t>With joy you will draw water from the wells of salvation …</a:t>
            </a:r>
            <a:endParaRPr lang="en-US" sz="3600" dirty="0">
              <a:cs typeface="Arial" pitchFamily="34" charset="0"/>
            </a:endParaRPr>
          </a:p>
        </p:txBody>
      </p:sp>
      <p:sp>
        <p:nvSpPr>
          <p:cNvPr id="5" name="TextBox 4"/>
          <p:cNvSpPr txBox="1"/>
          <p:nvPr/>
        </p:nvSpPr>
        <p:spPr>
          <a:xfrm>
            <a:off x="5867400" y="4191001"/>
            <a:ext cx="3352800" cy="461665"/>
          </a:xfrm>
          <a:prstGeom prst="rect">
            <a:avLst/>
          </a:prstGeom>
          <a:noFill/>
        </p:spPr>
        <p:txBody>
          <a:bodyPr wrap="square" rtlCol="0">
            <a:spAutoFit/>
          </a:bodyPr>
          <a:lstStyle/>
          <a:p>
            <a:pPr algn="ctr"/>
            <a:r>
              <a:rPr lang="en-US" sz="2400" dirty="0">
                <a:solidFill>
                  <a:schemeClr val="tx1">
                    <a:lumMod val="95000"/>
                  </a:schemeClr>
                </a:solidFill>
              </a:rPr>
              <a:t>Isaiah 12:3</a:t>
            </a:r>
          </a:p>
        </p:txBody>
      </p:sp>
    </p:spTree>
  </p:cSld>
  <p:clrMapOvr>
    <a:masterClrMapping/>
  </p:clrMapOvr>
  <p:transition advTm="8000"/>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2600" y="6443246"/>
            <a:ext cx="8763000" cy="338554"/>
          </a:xfrm>
          <a:prstGeom prst="rect">
            <a:avLst/>
          </a:prstGeom>
          <a:noFill/>
        </p:spPr>
        <p:txBody>
          <a:bodyPr wrap="square" rtlCol="0">
            <a:spAutoFit/>
          </a:bodyPr>
          <a:lstStyle/>
          <a:p>
            <a:pPr algn="ctr"/>
            <a:r>
              <a:rPr lang="en-US" sz="1600" dirty="0">
                <a:solidFill>
                  <a:schemeClr val="tx1">
                    <a:lumMod val="95000"/>
                  </a:schemeClr>
                </a:solidFill>
              </a:rPr>
              <a:t>Christ and the Samaritan Woman at the Well  --  JESUS MAFA, Cameroon  </a:t>
            </a:r>
          </a:p>
        </p:txBody>
      </p:sp>
      <p:pic>
        <p:nvPicPr>
          <p:cNvPr id="2" name="Picture 1">
            <a:extLst>
              <a:ext uri="{FF2B5EF4-FFF2-40B4-BE49-F238E27FC236}">
                <a16:creationId xmlns:a16="http://schemas.microsoft.com/office/drawing/2014/main" id="{A718B404-5410-4D6C-93A1-EDB4ABBEC543}"/>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524000" y="194847"/>
            <a:ext cx="9144000" cy="6059087"/>
          </a:xfrm>
          <a:prstGeom prst="rect">
            <a:avLst/>
          </a:prstGeom>
        </p:spPr>
      </p:pic>
    </p:spTree>
  </p:cSld>
  <p:clrMapOvr>
    <a:masterClrMapping/>
  </p:clrMapOvr>
  <p:transition advTm="8000"/>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101009" y="1981200"/>
            <a:ext cx="6324600" cy="1754326"/>
          </a:xfrm>
          <a:prstGeom prst="rect">
            <a:avLst/>
          </a:prstGeom>
        </p:spPr>
        <p:txBody>
          <a:bodyPr wrap="square">
            <a:spAutoFit/>
          </a:bodyPr>
          <a:lstStyle/>
          <a:p>
            <a:r>
              <a:rPr lang="en-US" sz="3600" dirty="0"/>
              <a:t>Shout aloud and sing for joy, O royal Zion, for great in your midst is the Holy One of Israel.</a:t>
            </a:r>
            <a:endParaRPr lang="en-US" sz="3600" dirty="0">
              <a:cs typeface="Arial" pitchFamily="34" charset="0"/>
            </a:endParaRPr>
          </a:p>
        </p:txBody>
      </p:sp>
      <p:sp>
        <p:nvSpPr>
          <p:cNvPr id="5" name="TextBox 4"/>
          <p:cNvSpPr txBox="1"/>
          <p:nvPr/>
        </p:nvSpPr>
        <p:spPr>
          <a:xfrm>
            <a:off x="6096000" y="4343401"/>
            <a:ext cx="3352800" cy="461665"/>
          </a:xfrm>
          <a:prstGeom prst="rect">
            <a:avLst/>
          </a:prstGeom>
          <a:noFill/>
        </p:spPr>
        <p:txBody>
          <a:bodyPr wrap="square" rtlCol="0">
            <a:spAutoFit/>
          </a:bodyPr>
          <a:lstStyle/>
          <a:p>
            <a:pPr algn="ctr"/>
            <a:r>
              <a:rPr lang="en-US" sz="2400" dirty="0">
                <a:solidFill>
                  <a:schemeClr val="tx1">
                    <a:lumMod val="95000"/>
                  </a:schemeClr>
                </a:solidFill>
              </a:rPr>
              <a:t>Isaiah 12:6</a:t>
            </a:r>
          </a:p>
        </p:txBody>
      </p:sp>
    </p:spTree>
  </p:cSld>
  <p:clrMapOvr>
    <a:masterClrMapping/>
  </p:clrMapOvr>
  <p:transition advTm="8000"/>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828800" y="5029200"/>
            <a:ext cx="1905000" cy="1600438"/>
          </a:xfrm>
          <a:prstGeom prst="rect">
            <a:avLst/>
          </a:prstGeom>
          <a:noFill/>
        </p:spPr>
        <p:txBody>
          <a:bodyPr wrap="square" rtlCol="0">
            <a:spAutoFit/>
          </a:bodyPr>
          <a:lstStyle/>
          <a:p>
            <a:pPr algn="ctr"/>
            <a:r>
              <a:rPr lang="en-US" sz="1400" dirty="0">
                <a:solidFill>
                  <a:schemeClr val="tx1">
                    <a:lumMod val="95000"/>
                  </a:schemeClr>
                </a:solidFill>
              </a:rPr>
              <a:t>Annunciation to the Shepherds</a:t>
            </a:r>
          </a:p>
          <a:p>
            <a:pPr algn="ctr"/>
            <a:endParaRPr lang="en-US" sz="1400" dirty="0">
              <a:solidFill>
                <a:schemeClr val="tx1">
                  <a:lumMod val="95000"/>
                </a:schemeClr>
              </a:solidFill>
            </a:endParaRPr>
          </a:p>
          <a:p>
            <a:pPr algn="ctr"/>
            <a:r>
              <a:rPr lang="fr-FR" sz="1400" dirty="0">
                <a:solidFill>
                  <a:schemeClr val="tx1">
                    <a:lumMod val="95000"/>
                  </a:schemeClr>
                </a:solidFill>
              </a:rPr>
              <a:t>Les </a:t>
            </a:r>
            <a:r>
              <a:rPr lang="fr-FR" sz="1400" dirty="0" err="1">
                <a:solidFill>
                  <a:schemeClr val="tx1">
                    <a:lumMod val="95000"/>
                  </a:schemeClr>
                </a:solidFill>
              </a:rPr>
              <a:t>Tres</a:t>
            </a:r>
            <a:r>
              <a:rPr lang="fr-FR" sz="1400" dirty="0">
                <a:solidFill>
                  <a:schemeClr val="tx1">
                    <a:lumMod val="95000"/>
                  </a:schemeClr>
                </a:solidFill>
              </a:rPr>
              <a:t> Riches Heures du duc de Berry</a:t>
            </a:r>
          </a:p>
          <a:p>
            <a:pPr algn="ctr"/>
            <a:r>
              <a:rPr lang="en-US" sz="1400" dirty="0" err="1">
                <a:solidFill>
                  <a:schemeClr val="tx1">
                    <a:lumMod val="95000"/>
                  </a:schemeClr>
                </a:solidFill>
              </a:rPr>
              <a:t>Musée</a:t>
            </a:r>
            <a:r>
              <a:rPr lang="en-US" sz="1400" dirty="0">
                <a:solidFill>
                  <a:schemeClr val="tx1">
                    <a:lumMod val="95000"/>
                  </a:schemeClr>
                </a:solidFill>
              </a:rPr>
              <a:t> Condé</a:t>
            </a:r>
          </a:p>
          <a:p>
            <a:pPr algn="ctr"/>
            <a:r>
              <a:rPr lang="en-US" sz="1400" dirty="0">
                <a:solidFill>
                  <a:schemeClr val="tx1">
                    <a:lumMod val="95000"/>
                  </a:schemeClr>
                </a:solidFill>
              </a:rPr>
              <a:t>Chantilly, France</a:t>
            </a:r>
            <a:endParaRPr lang="en-US" sz="1600" dirty="0">
              <a:solidFill>
                <a:schemeClr val="tx1">
                  <a:lumMod val="95000"/>
                </a:schemeClr>
              </a:solidFill>
            </a:endParaRPr>
          </a:p>
        </p:txBody>
      </p:sp>
      <p:pic>
        <p:nvPicPr>
          <p:cNvPr id="2" name="Picture 1">
            <a:extLst>
              <a:ext uri="{FF2B5EF4-FFF2-40B4-BE49-F238E27FC236}">
                <a16:creationId xmlns:a16="http://schemas.microsoft.com/office/drawing/2014/main" id="{7EA45BC7-C3CE-42F3-BC9D-3F9D5B7A4BEF}"/>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4085218" y="-26932"/>
            <a:ext cx="6430382" cy="6884932"/>
          </a:xfrm>
          <a:prstGeom prst="rect">
            <a:avLst/>
          </a:prstGeom>
        </p:spPr>
      </p:pic>
    </p:spTree>
  </p:cSld>
  <p:clrMapOvr>
    <a:masterClrMapping/>
  </p:clrMapOvr>
  <p:transition advTm="8000"/>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676400" y="5105400"/>
            <a:ext cx="1905000" cy="1631216"/>
          </a:xfrm>
          <a:prstGeom prst="rect">
            <a:avLst/>
          </a:prstGeom>
          <a:noFill/>
        </p:spPr>
        <p:txBody>
          <a:bodyPr wrap="square" rtlCol="0">
            <a:spAutoFit/>
          </a:bodyPr>
          <a:lstStyle/>
          <a:p>
            <a:pPr algn="ctr"/>
            <a:r>
              <a:rPr lang="en-US" sz="1400" dirty="0">
                <a:solidFill>
                  <a:schemeClr val="tx1">
                    <a:lumMod val="95000"/>
                  </a:schemeClr>
                </a:solidFill>
              </a:rPr>
              <a:t>Annunciation to the Shepherds</a:t>
            </a:r>
          </a:p>
          <a:p>
            <a:pPr algn="ctr"/>
            <a:endParaRPr lang="en-US" sz="1400" dirty="0">
              <a:solidFill>
                <a:schemeClr val="tx1">
                  <a:lumMod val="95000"/>
                </a:schemeClr>
              </a:solidFill>
            </a:endParaRPr>
          </a:p>
          <a:p>
            <a:pPr algn="ctr"/>
            <a:r>
              <a:rPr lang="en-US" sz="1400" dirty="0">
                <a:solidFill>
                  <a:schemeClr val="tx1">
                    <a:lumMod val="95000"/>
                  </a:schemeClr>
                </a:solidFill>
              </a:rPr>
              <a:t>Unidentified Filipino Artist</a:t>
            </a:r>
          </a:p>
          <a:p>
            <a:pPr algn="ctr"/>
            <a:r>
              <a:rPr lang="en-US" sz="1400" dirty="0">
                <a:solidFill>
                  <a:schemeClr val="tx1">
                    <a:lumMod val="95000"/>
                  </a:schemeClr>
                </a:solidFill>
              </a:rPr>
              <a:t>Manilla Cathedral</a:t>
            </a:r>
          </a:p>
          <a:p>
            <a:pPr algn="ctr"/>
            <a:r>
              <a:rPr lang="en-US" sz="1400" dirty="0">
                <a:solidFill>
                  <a:schemeClr val="tx1">
                    <a:lumMod val="95000"/>
                  </a:schemeClr>
                </a:solidFill>
              </a:rPr>
              <a:t>Philippines</a:t>
            </a:r>
            <a:endParaRPr lang="en-US" sz="1600" dirty="0">
              <a:solidFill>
                <a:schemeClr val="tx1">
                  <a:lumMod val="95000"/>
                </a:schemeClr>
              </a:solidFill>
            </a:endParaRPr>
          </a:p>
        </p:txBody>
      </p:sp>
      <p:pic>
        <p:nvPicPr>
          <p:cNvPr id="3" name="Picture 2">
            <a:extLst>
              <a:ext uri="{FF2B5EF4-FFF2-40B4-BE49-F238E27FC236}">
                <a16:creationId xmlns:a16="http://schemas.microsoft.com/office/drawing/2014/main" id="{D16C7271-E0B2-4680-A255-CAA7B6D52017}"/>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3863280" y="20320"/>
            <a:ext cx="5585520" cy="6858000"/>
          </a:xfrm>
          <a:prstGeom prst="rect">
            <a:avLst/>
          </a:prstGeom>
        </p:spPr>
      </p:pic>
    </p:spTree>
    <p:extLst>
      <p:ext uri="{BB962C8B-B14F-4D97-AF65-F5344CB8AC3E}">
        <p14:creationId xmlns:p14="http://schemas.microsoft.com/office/powerpoint/2010/main" val="3915895872"/>
      </p:ext>
    </p:extLst>
  </p:cSld>
  <p:clrMapOvr>
    <a:masterClrMapping/>
  </p:clrMapOvr>
  <p:transition advTm="8000"/>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8000" y="1905000"/>
            <a:ext cx="6553200" cy="2308324"/>
          </a:xfrm>
          <a:prstGeom prst="rect">
            <a:avLst/>
          </a:prstGeom>
        </p:spPr>
        <p:txBody>
          <a:bodyPr wrap="square">
            <a:spAutoFit/>
          </a:bodyPr>
          <a:lstStyle/>
          <a:p>
            <a:r>
              <a:rPr lang="en-US" sz="3600" dirty="0"/>
              <a:t>And the peace of God, which surpasses all understanding, will guard your hearts and your minds in Christ Jesus.</a:t>
            </a:r>
            <a:endParaRPr lang="en-US" sz="3600" dirty="0">
              <a:cs typeface="Arial" pitchFamily="34" charset="0"/>
            </a:endParaRPr>
          </a:p>
        </p:txBody>
      </p:sp>
      <p:sp>
        <p:nvSpPr>
          <p:cNvPr id="5" name="TextBox 4"/>
          <p:cNvSpPr txBox="1"/>
          <p:nvPr/>
        </p:nvSpPr>
        <p:spPr>
          <a:xfrm>
            <a:off x="5791200" y="4572001"/>
            <a:ext cx="3352800" cy="461665"/>
          </a:xfrm>
          <a:prstGeom prst="rect">
            <a:avLst/>
          </a:prstGeom>
          <a:noFill/>
        </p:spPr>
        <p:txBody>
          <a:bodyPr wrap="square" rtlCol="0">
            <a:spAutoFit/>
          </a:bodyPr>
          <a:lstStyle/>
          <a:p>
            <a:pPr algn="ctr"/>
            <a:r>
              <a:rPr lang="en-US" sz="2400" dirty="0">
                <a:solidFill>
                  <a:schemeClr val="tx1">
                    <a:lumMod val="95000"/>
                  </a:schemeClr>
                </a:solidFill>
              </a:rPr>
              <a:t>Philippians 4:7</a:t>
            </a:r>
          </a:p>
        </p:txBody>
      </p:sp>
    </p:spTree>
  </p:cSld>
  <p:clrMapOvr>
    <a:masterClrMapping/>
  </p:clrMapOvr>
  <p:transition advTm="8000"/>
</p:sld>
</file>

<file path=ppt/theme/theme1.xml><?xml version="1.0" encoding="utf-8"?>
<a:theme xmlns:a="http://schemas.openxmlformats.org/drawingml/2006/main" name="First Sunday after Christmas Day Year A">
  <a:themeElements>
    <a:clrScheme name="Custom 1">
      <a:dk1>
        <a:sysClr val="windowText" lastClr="000000"/>
      </a:dk1>
      <a:lt1>
        <a:sysClr val="window" lastClr="FFFFFF"/>
      </a:lt1>
      <a:dk2>
        <a:srgbClr val="000000"/>
      </a:dk2>
      <a:lt2>
        <a:srgbClr val="FFFFFF"/>
      </a:lt2>
      <a:accent1>
        <a:srgbClr val="4F81BD"/>
      </a:accent1>
      <a:accent2>
        <a:srgbClr val="C0504D"/>
      </a:accent2>
      <a:accent3>
        <a:srgbClr val="9BBB59"/>
      </a:accent3>
      <a:accent4>
        <a:srgbClr val="8064A2"/>
      </a:accent4>
      <a:accent5>
        <a:srgbClr val="4BACC6"/>
      </a:accent5>
      <a:accent6>
        <a:srgbClr val="F79646"/>
      </a:accent6>
      <a:hlink>
        <a:srgbClr val="F2F2F2"/>
      </a:hlink>
      <a:folHlink>
        <a:srgbClr val="FFFFFF"/>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First Sunday after Christmas Day Year A</Template>
  <TotalTime>1705</TotalTime>
  <Words>834</Words>
  <Application>Microsoft Office PowerPoint</Application>
  <PresentationFormat>Widescreen</PresentationFormat>
  <Paragraphs>79</Paragraphs>
  <Slides>26</Slides>
  <Notes>0</Notes>
  <HiddenSlides>0</HiddenSlides>
  <MMClips>0</MMClips>
  <ScaleCrop>false</ScaleCrop>
  <HeadingPairs>
    <vt:vector size="4" baseType="variant">
      <vt:variant>
        <vt:lpstr>Theme</vt:lpstr>
      </vt:variant>
      <vt:variant>
        <vt:i4>1</vt:i4>
      </vt:variant>
      <vt:variant>
        <vt:lpstr>Slide Titles</vt:lpstr>
      </vt:variant>
      <vt:variant>
        <vt:i4>26</vt:i4>
      </vt:variant>
    </vt:vector>
  </HeadingPairs>
  <TitlesOfParts>
    <vt:vector size="27" baseType="lpstr">
      <vt:lpstr>First Sunday after Christmas Day Year A</vt:lpstr>
      <vt:lpstr>THIRD SUNDAY OF ADVENT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Credits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c:title>
  <dc:creator>Anne</dc:creator>
  <cp:lastModifiedBy>Anne Richardson</cp:lastModifiedBy>
  <cp:revision>106</cp:revision>
  <dcterms:created xsi:type="dcterms:W3CDTF">2016-08-31T16:46:43Z</dcterms:created>
  <dcterms:modified xsi:type="dcterms:W3CDTF">2025-10-07T19:59:49Z</dcterms:modified>
</cp:coreProperties>
</file>