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407" r:id="rId4"/>
    <p:sldId id="383" r:id="rId5"/>
    <p:sldId id="384" r:id="rId6"/>
    <p:sldId id="385" r:id="rId7"/>
    <p:sldId id="386" r:id="rId8"/>
    <p:sldId id="409" r:id="rId9"/>
    <p:sldId id="390" r:id="rId10"/>
    <p:sldId id="391" r:id="rId11"/>
    <p:sldId id="404" r:id="rId12"/>
    <p:sldId id="393" r:id="rId13"/>
    <p:sldId id="394" r:id="rId14"/>
    <p:sldId id="395" r:id="rId15"/>
    <p:sldId id="396" r:id="rId16"/>
    <p:sldId id="397" r:id="rId17"/>
    <p:sldId id="398" r:id="rId18"/>
    <p:sldId id="399" r:id="rId19"/>
    <p:sldId id="400" r:id="rId20"/>
    <p:sldId id="401" r:id="rId21"/>
    <p:sldId id="392" r:id="rId22"/>
    <p:sldId id="403" r:id="rId23"/>
    <p:sldId id="402"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7F67"/>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53EDBD-1EFF-4D05-9D28-CF6D356D7567}" v="42" dt="2025-10-07T22:11:22.5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778" y="43"/>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41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FB53EDBD-1EFF-4D05-9D28-CF6D356D7567}"/>
    <pc:docChg chg="modSld">
      <pc:chgData name="Charlotte Lew" userId="DE9u/HIIxMU0OFQg8o06/mNtqbZG0KcOoC0s0LyOtjk=" providerId="None" clId="Web-{FB53EDBD-1EFF-4D05-9D28-CF6D356D7567}" dt="2025-10-07T22:11:22.582" v="21" actId="20577"/>
      <pc:docMkLst>
        <pc:docMk/>
      </pc:docMkLst>
      <pc:sldChg chg="modSp">
        <pc:chgData name="Charlotte Lew" userId="DE9u/HIIxMU0OFQg8o06/mNtqbZG0KcOoC0s0LyOtjk=" providerId="None" clId="Web-{FB53EDBD-1EFF-4D05-9D28-CF6D356D7567}" dt="2025-10-07T22:11:22.582" v="21" actId="20577"/>
        <pc:sldMkLst>
          <pc:docMk/>
          <pc:sldMk cId="0" sldId="399"/>
        </pc:sldMkLst>
        <pc:spChg chg="mod">
          <ac:chgData name="Charlotte Lew" userId="DE9u/HIIxMU0OFQg8o06/mNtqbZG0KcOoC0s0LyOtjk=" providerId="None" clId="Web-{FB53EDBD-1EFF-4D05-9D28-CF6D356D7567}" dt="2025-10-07T22:11:22.582" v="21" actId="20577"/>
          <ac:spMkLst>
            <pc:docMk/>
            <pc:sldMk cId="0" sldId="399"/>
            <ac:spMk id="2" creationId="{00000000-0000-0000-0000-000000000000}"/>
          </ac:spMkLst>
        </pc:spChg>
      </pc:sldChg>
      <pc:sldChg chg="modSp">
        <pc:chgData name="Charlotte Lew" userId="DE9u/HIIxMU0OFQg8o06/mNtqbZG0KcOoC0s0LyOtjk=" providerId="None" clId="Web-{FB53EDBD-1EFF-4D05-9D28-CF6D356D7567}" dt="2025-10-07T22:09:07.658" v="3" actId="20577"/>
        <pc:sldMkLst>
          <pc:docMk/>
          <pc:sldMk cId="2368290017" sldId="409"/>
        </pc:sldMkLst>
        <pc:spChg chg="mod">
          <ac:chgData name="Charlotte Lew" userId="DE9u/HIIxMU0OFQg8o06/mNtqbZG0KcOoC0s0LyOtjk=" providerId="None" clId="Web-{FB53EDBD-1EFF-4D05-9D28-CF6D356D7567}" dt="2025-10-07T22:09:07.658" v="3" actId="20577"/>
          <ac:spMkLst>
            <pc:docMk/>
            <pc:sldMk cId="2368290017" sldId="40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23</a:t>
            </a:fld>
            <a:endParaRPr lang="en-US"/>
          </a:p>
        </p:txBody>
      </p:sp>
    </p:spTree>
    <p:extLst>
      <p:ext uri="{BB962C8B-B14F-4D97-AF65-F5344CB8AC3E}">
        <p14:creationId xmlns:p14="http://schemas.microsoft.com/office/powerpoint/2010/main" val="1988857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43001"/>
            <a:ext cx="9144000" cy="1698625"/>
          </a:xfrm>
        </p:spPr>
        <p:txBody>
          <a:bodyPr>
            <a:noAutofit/>
          </a:bodyPr>
          <a:lstStyle/>
          <a:p>
            <a:r>
              <a:rPr lang="en-US" sz="8000" dirty="0"/>
              <a:t>THIRD SUNDAY AFTER THE EPIPHANY</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a:solidFill>
                  <a:schemeClr val="tx1"/>
                </a:solidFill>
              </a:rPr>
              <a:t>Year C</a:t>
            </a:r>
            <a:endParaRPr lang="en-US" sz="5400" i="1" dirty="0">
              <a:solidFill>
                <a:schemeClr val="tx1"/>
              </a:solidFill>
            </a:endParaRPr>
          </a:p>
        </p:txBody>
      </p:sp>
      <p:sp>
        <p:nvSpPr>
          <p:cNvPr id="4" name="Rectangle 3"/>
          <p:cNvSpPr/>
          <p:nvPr/>
        </p:nvSpPr>
        <p:spPr>
          <a:xfrm>
            <a:off x="1905000" y="5396806"/>
            <a:ext cx="4267200" cy="1384995"/>
          </a:xfrm>
          <a:prstGeom prst="rect">
            <a:avLst/>
          </a:prstGeom>
          <a:solidFill>
            <a:srgbClr val="A57F67">
              <a:alpha val="70000"/>
            </a:srgbClr>
          </a:solidFill>
        </p:spPr>
        <p:txBody>
          <a:bodyPr wrap="square">
            <a:spAutoFit/>
          </a:bodyPr>
          <a:lstStyle/>
          <a:p>
            <a:r>
              <a:rPr lang="en-US" sz="2800" dirty="0"/>
              <a:t>Nehemiah 8:1-3, 5-6, 8-10  Psalm 19  •  1 Corinthians 12:12-31a  •  Luke 4:14-21</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2133600"/>
            <a:ext cx="5867400" cy="1754326"/>
          </a:xfrm>
          <a:prstGeom prst="rect">
            <a:avLst/>
          </a:prstGeom>
        </p:spPr>
        <p:txBody>
          <a:bodyPr wrap="square">
            <a:spAutoFit/>
          </a:bodyPr>
          <a:lstStyle/>
          <a:p>
            <a:r>
              <a:rPr lang="en-US" sz="3600" dirty="0"/>
              <a:t>He began to teach in their synagogues and was praised by everyone.</a:t>
            </a:r>
            <a:endParaRPr lang="en-US" sz="3600" dirty="0">
              <a:cs typeface="Arial" pitchFamily="34" charset="0"/>
            </a:endParaRPr>
          </a:p>
        </p:txBody>
      </p:sp>
      <p:sp>
        <p:nvSpPr>
          <p:cNvPr id="5" name="TextBox 4"/>
          <p:cNvSpPr txBox="1"/>
          <p:nvPr/>
        </p:nvSpPr>
        <p:spPr>
          <a:xfrm>
            <a:off x="6019800" y="4419601"/>
            <a:ext cx="3352800" cy="461665"/>
          </a:xfrm>
          <a:prstGeom prst="rect">
            <a:avLst/>
          </a:prstGeom>
          <a:noFill/>
        </p:spPr>
        <p:txBody>
          <a:bodyPr wrap="square" rtlCol="0">
            <a:spAutoFit/>
          </a:bodyPr>
          <a:lstStyle/>
          <a:p>
            <a:pPr algn="ctr"/>
            <a:r>
              <a:rPr lang="en-US" sz="2400" dirty="0">
                <a:solidFill>
                  <a:schemeClr val="tx1">
                    <a:lumMod val="95000"/>
                  </a:schemeClr>
                </a:solidFill>
              </a:rPr>
              <a:t>Luke 4:15</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814536"/>
            <a:ext cx="1447800" cy="738664"/>
          </a:xfrm>
          <a:prstGeom prst="rect">
            <a:avLst/>
          </a:prstGeom>
          <a:noFill/>
        </p:spPr>
        <p:txBody>
          <a:bodyPr wrap="square" rtlCol="0">
            <a:spAutoFit/>
          </a:bodyPr>
          <a:lstStyle/>
          <a:p>
            <a:pPr algn="ctr"/>
            <a:r>
              <a:rPr lang="en-US" sz="1400" dirty="0">
                <a:solidFill>
                  <a:schemeClr val="tx1">
                    <a:lumMod val="95000"/>
                  </a:schemeClr>
                </a:solidFill>
              </a:rPr>
              <a:t>Jesus Mural of Faith, Hope, Love, and Peace</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CDE684EE-3934-42F0-83CF-D539E65698D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74094" y="0"/>
            <a:ext cx="6484307" cy="6796434"/>
          </a:xfrm>
          <a:prstGeom prst="rect">
            <a:avLst/>
          </a:prstGeom>
        </p:spPr>
      </p:pic>
    </p:spTree>
    <p:extLst>
      <p:ext uri="{BB962C8B-B14F-4D97-AF65-F5344CB8AC3E}">
        <p14:creationId xmlns:p14="http://schemas.microsoft.com/office/powerpoint/2010/main" val="1360147843"/>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676400"/>
            <a:ext cx="6553200" cy="2862322"/>
          </a:xfrm>
          <a:prstGeom prst="rect">
            <a:avLst/>
          </a:prstGeom>
        </p:spPr>
        <p:txBody>
          <a:bodyPr wrap="square">
            <a:spAutoFit/>
          </a:bodyPr>
          <a:lstStyle/>
          <a:p>
            <a:r>
              <a:rPr lang="en-US" sz="3600" dirty="0"/>
              <a:t>When he came to Nazareth, where he had been brought up, he went to the synagogue on the sabbath day, as was his custom. He stood up to read,</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4:16</a:t>
            </a:r>
          </a:p>
        </p:txBody>
      </p:sp>
    </p:spTree>
    <p:extLst>
      <p:ext uri="{BB962C8B-B14F-4D97-AF65-F5344CB8AC3E}">
        <p14:creationId xmlns:p14="http://schemas.microsoft.com/office/powerpoint/2010/main" val="3489123192"/>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56264" y="5028962"/>
            <a:ext cx="1577536" cy="1600438"/>
          </a:xfrm>
          <a:prstGeom prst="rect">
            <a:avLst/>
          </a:prstGeom>
          <a:noFill/>
        </p:spPr>
        <p:txBody>
          <a:bodyPr wrap="square" rtlCol="0">
            <a:spAutoFit/>
          </a:bodyPr>
          <a:lstStyle/>
          <a:p>
            <a:pPr algn="ctr"/>
            <a:r>
              <a:rPr lang="en-US" sz="1400" dirty="0">
                <a:solidFill>
                  <a:schemeClr val="tx1">
                    <a:lumMod val="95000"/>
                  </a:schemeClr>
                </a:solidFill>
              </a:rPr>
              <a:t>James Tissot: Jesus Unrolls the Book in the Synagogue</a:t>
            </a:r>
          </a:p>
          <a:p>
            <a:pPr algn="ctr"/>
            <a:endParaRPr lang="en-US" sz="1400" dirty="0">
              <a:solidFill>
                <a:schemeClr val="tx1">
                  <a:lumMod val="95000"/>
                </a:schemeClr>
              </a:solidFill>
            </a:endParaRPr>
          </a:p>
          <a:p>
            <a:pPr algn="ctr"/>
            <a:r>
              <a:rPr lang="en-US" sz="1400" dirty="0">
                <a:solidFill>
                  <a:schemeClr val="tx1">
                    <a:lumMod val="95000"/>
                  </a:schemeClr>
                </a:solidFill>
              </a:rPr>
              <a:t>James Tissot</a:t>
            </a:r>
          </a:p>
          <a:p>
            <a:pPr algn="ctr"/>
            <a:r>
              <a:rPr lang="en-US" sz="1400" dirty="0">
                <a:solidFill>
                  <a:schemeClr val="tx1">
                    <a:lumMod val="95000"/>
                  </a:schemeClr>
                </a:solidFill>
              </a:rPr>
              <a:t>Brooklyn Museum</a:t>
            </a:r>
          </a:p>
          <a:p>
            <a:pPr algn="ctr"/>
            <a:r>
              <a:rPr lang="en-US" sz="1400" dirty="0">
                <a:solidFill>
                  <a:schemeClr val="tx1">
                    <a:lumMod val="95000"/>
                  </a:schemeClr>
                </a:solidFill>
              </a:rPr>
              <a:t>Brooklyn, NY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374D96C3-0A24-482C-9813-7D91F11399F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91000" y="0"/>
            <a:ext cx="4747064" cy="6804124"/>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057400"/>
            <a:ext cx="7086600" cy="2308324"/>
          </a:xfrm>
          <a:prstGeom prst="rect">
            <a:avLst/>
          </a:prstGeom>
        </p:spPr>
        <p:txBody>
          <a:bodyPr wrap="square">
            <a:spAutoFit/>
          </a:bodyPr>
          <a:lstStyle/>
          <a:p>
            <a:r>
              <a:rPr lang="en-US" sz="3600" dirty="0"/>
              <a:t>and the scroll of the prophet Isaiah was given to him. He unrolled the scroll and found the place where it was written:</a:t>
            </a:r>
            <a:endParaRPr lang="en-US" sz="3600" dirty="0">
              <a:cs typeface="Arial" pitchFamily="34" charset="0"/>
            </a:endParaRPr>
          </a:p>
        </p:txBody>
      </p:sp>
      <p:sp>
        <p:nvSpPr>
          <p:cNvPr id="5" name="TextBox 4"/>
          <p:cNvSpPr txBox="1"/>
          <p:nvPr/>
        </p:nvSpPr>
        <p:spPr>
          <a:xfrm>
            <a:off x="5943600" y="4567536"/>
            <a:ext cx="3352800" cy="461665"/>
          </a:xfrm>
          <a:prstGeom prst="rect">
            <a:avLst/>
          </a:prstGeom>
          <a:noFill/>
        </p:spPr>
        <p:txBody>
          <a:bodyPr wrap="square" rtlCol="0">
            <a:spAutoFit/>
          </a:bodyPr>
          <a:lstStyle/>
          <a:p>
            <a:pPr algn="ctr"/>
            <a:r>
              <a:rPr lang="en-US" sz="2400" dirty="0">
                <a:solidFill>
                  <a:schemeClr val="tx1">
                    <a:lumMod val="95000"/>
                  </a:schemeClr>
                </a:solidFill>
              </a:rPr>
              <a:t>Luke 4:17</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07777"/>
          </a:xfrm>
          <a:prstGeom prst="rect">
            <a:avLst/>
          </a:prstGeom>
          <a:noFill/>
        </p:spPr>
        <p:txBody>
          <a:bodyPr wrap="square" rtlCol="0">
            <a:spAutoFit/>
          </a:bodyPr>
          <a:lstStyle/>
          <a:p>
            <a:pPr algn="ctr"/>
            <a:r>
              <a:rPr lang="en-US" sz="1400" dirty="0">
                <a:solidFill>
                  <a:schemeClr val="tx1">
                    <a:lumMod val="95000"/>
                  </a:schemeClr>
                </a:solidFill>
              </a:rPr>
              <a:t> Scroll of Isaiah from Qumran --  Museum of Israel, Jerusalem</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1AEB2FDA-E3B9-4B67-BBB4-8104A344B67C}"/>
              </a:ext>
            </a:extLst>
          </p:cNvPr>
          <p:cNvPicPr>
            <a:picLocks noChangeAspect="1"/>
          </p:cNvPicPr>
          <p:nvPr/>
        </p:nvPicPr>
        <p:blipFill>
          <a:blip r:embed="rId2"/>
          <a:stretch>
            <a:fillRect/>
          </a:stretch>
        </p:blipFill>
        <p:spPr>
          <a:xfrm>
            <a:off x="2286000" y="885825"/>
            <a:ext cx="7620000" cy="508635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705600" cy="1754326"/>
          </a:xfrm>
          <a:prstGeom prst="rect">
            <a:avLst/>
          </a:prstGeom>
        </p:spPr>
        <p:txBody>
          <a:bodyPr wrap="square">
            <a:spAutoFit/>
          </a:bodyPr>
          <a:lstStyle/>
          <a:p>
            <a:r>
              <a:rPr lang="en-US" sz="3600" dirty="0"/>
              <a:t>"The Spirit of the Lord is upon me, because he has anointed me to bring good news to the poor. </a:t>
            </a:r>
          </a:p>
        </p:txBody>
      </p:sp>
      <p:sp>
        <p:nvSpPr>
          <p:cNvPr id="5" name="TextBox 4"/>
          <p:cNvSpPr txBox="1"/>
          <p:nvPr/>
        </p:nvSpPr>
        <p:spPr>
          <a:xfrm>
            <a:off x="5943600" y="4419601"/>
            <a:ext cx="3352800" cy="461665"/>
          </a:xfrm>
          <a:prstGeom prst="rect">
            <a:avLst/>
          </a:prstGeom>
          <a:noFill/>
        </p:spPr>
        <p:txBody>
          <a:bodyPr wrap="square" rtlCol="0">
            <a:spAutoFit/>
          </a:bodyPr>
          <a:lstStyle/>
          <a:p>
            <a:pPr algn="ctr"/>
            <a:r>
              <a:rPr lang="en-US" sz="2400" dirty="0">
                <a:solidFill>
                  <a:schemeClr val="tx1">
                    <a:lumMod val="95000"/>
                  </a:schemeClr>
                </a:solidFill>
              </a:rPr>
              <a:t>Luke 4:18a</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367046"/>
            <a:ext cx="8763000" cy="307777"/>
          </a:xfrm>
          <a:prstGeom prst="rect">
            <a:avLst/>
          </a:prstGeom>
          <a:noFill/>
        </p:spPr>
        <p:txBody>
          <a:bodyPr wrap="square" rtlCol="0">
            <a:spAutoFit/>
          </a:bodyPr>
          <a:lstStyle/>
          <a:p>
            <a:pPr algn="ctr"/>
            <a:r>
              <a:rPr lang="en-US" sz="1400" dirty="0">
                <a:solidFill>
                  <a:schemeClr val="tx1">
                    <a:lumMod val="95000"/>
                  </a:schemeClr>
                </a:solidFill>
              </a:rPr>
              <a:t>	The Poor Invited to the Feast  --  JESUS MAFA, Cameroon</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6897D38F-2023-4DA8-A4A8-8CCEB4292C2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0" y="37988"/>
            <a:ext cx="9144000" cy="6210412"/>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055674"/>
            <a:ext cx="7315200" cy="2308324"/>
          </a:xfrm>
          <a:prstGeom prst="rect">
            <a:avLst/>
          </a:prstGeom>
        </p:spPr>
        <p:txBody>
          <a:bodyPr wrap="square" lIns="91440" tIns="45720" rIns="91440" bIns="45720" anchor="t">
            <a:spAutoFit/>
          </a:bodyPr>
          <a:lstStyle/>
          <a:p>
            <a:r>
              <a:rPr lang="en-US" sz="3600" dirty="0"/>
              <a:t>He has sent me to proclaim release to the captives and recovery of sight to the blind, to set  free those who are oppressed,</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Luke 4:18b</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77000"/>
            <a:ext cx="8763000" cy="307777"/>
          </a:xfrm>
          <a:prstGeom prst="rect">
            <a:avLst/>
          </a:prstGeom>
          <a:noFill/>
        </p:spPr>
        <p:txBody>
          <a:bodyPr wrap="square" rtlCol="0">
            <a:spAutoFit/>
          </a:bodyPr>
          <a:lstStyle/>
          <a:p>
            <a:pPr algn="ctr"/>
            <a:r>
              <a:rPr lang="en-US" sz="1400" dirty="0">
                <a:solidFill>
                  <a:schemeClr val="tx1">
                    <a:lumMod val="95000"/>
                  </a:schemeClr>
                </a:solidFill>
              </a:rPr>
              <a:t>Appointment of a Prisoner with his Family  -- V. P. </a:t>
            </a:r>
            <a:r>
              <a:rPr lang="en-US" sz="1400" dirty="0" err="1">
                <a:solidFill>
                  <a:schemeClr val="tx1">
                    <a:lumMod val="95000"/>
                  </a:schemeClr>
                </a:solidFill>
              </a:rPr>
              <a:t>Vereschchagin</a:t>
            </a:r>
            <a:r>
              <a:rPr lang="en-US" sz="1400" dirty="0">
                <a:solidFill>
                  <a:schemeClr val="tx1">
                    <a:lumMod val="95000"/>
                  </a:schemeClr>
                </a:solidFill>
              </a:rPr>
              <a:t>, </a:t>
            </a:r>
            <a:r>
              <a:rPr lang="en-US" sz="1400" dirty="0" err="1">
                <a:solidFill>
                  <a:schemeClr val="tx1">
                    <a:lumMod val="95000"/>
                  </a:schemeClr>
                </a:solidFill>
              </a:rPr>
              <a:t>Treyakov</a:t>
            </a:r>
            <a:r>
              <a:rPr lang="en-US" sz="1400" dirty="0">
                <a:solidFill>
                  <a:schemeClr val="tx1">
                    <a:lumMod val="95000"/>
                  </a:schemeClr>
                </a:solidFill>
              </a:rPr>
              <a:t> Gallery, Moscow, Russia</a:t>
            </a: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ACB1F1F4-32F7-49AD-9E76-2DD9360C568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6698" y="1"/>
            <a:ext cx="8456502" cy="6452311"/>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7086600" cy="2308324"/>
          </a:xfrm>
          <a:prstGeom prst="rect">
            <a:avLst/>
          </a:prstGeom>
        </p:spPr>
        <p:txBody>
          <a:bodyPr wrap="square">
            <a:spAutoFit/>
          </a:bodyPr>
          <a:lstStyle/>
          <a:p>
            <a:r>
              <a:rPr lang="en-US" sz="3600" dirty="0"/>
              <a:t>So they read from the book, from the law of God, with interpretation. They gave the sense, so that the people understood the reading.</a:t>
            </a:r>
            <a:endParaRPr lang="en-US" sz="3600" dirty="0">
              <a:cs typeface="Arial" pitchFamily="34" charset="0"/>
            </a:endParaRPr>
          </a:p>
        </p:txBody>
      </p:sp>
      <p:sp>
        <p:nvSpPr>
          <p:cNvPr id="4" name="TextBox 3"/>
          <p:cNvSpPr txBox="1"/>
          <p:nvPr/>
        </p:nvSpPr>
        <p:spPr>
          <a:xfrm>
            <a:off x="5867400" y="4876801"/>
            <a:ext cx="3352800" cy="461665"/>
          </a:xfrm>
          <a:prstGeom prst="rect">
            <a:avLst/>
          </a:prstGeom>
          <a:noFill/>
        </p:spPr>
        <p:txBody>
          <a:bodyPr wrap="square" rtlCol="0">
            <a:spAutoFit/>
          </a:bodyPr>
          <a:lstStyle/>
          <a:p>
            <a:pPr algn="ctr"/>
            <a:r>
              <a:rPr lang="en-US" sz="2400" dirty="0">
                <a:solidFill>
                  <a:schemeClr val="tx1">
                    <a:lumMod val="95000"/>
                  </a:schemeClr>
                </a:solidFill>
              </a:rPr>
              <a:t>Nehemiah 8:8</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05000"/>
            <a:ext cx="6934200" cy="2308324"/>
          </a:xfrm>
          <a:prstGeom prst="rect">
            <a:avLst/>
          </a:prstGeom>
        </p:spPr>
        <p:txBody>
          <a:bodyPr wrap="square">
            <a:spAutoFit/>
          </a:bodyPr>
          <a:lstStyle/>
          <a:p>
            <a:r>
              <a:rPr lang="en-US" sz="3600" dirty="0"/>
              <a:t>And he rolled up the scroll, gave it back to the attendant, and sat down. The eyes of all in the synagogue were fixed on him.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4:20</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443246"/>
            <a:ext cx="8763000" cy="307777"/>
          </a:xfrm>
          <a:prstGeom prst="rect">
            <a:avLst/>
          </a:prstGeom>
          <a:noFill/>
        </p:spPr>
        <p:txBody>
          <a:bodyPr wrap="square" rtlCol="0">
            <a:spAutoFit/>
          </a:bodyPr>
          <a:lstStyle/>
          <a:p>
            <a:pPr algn="ctr"/>
            <a:r>
              <a:rPr lang="en-US" sz="1400" dirty="0">
                <a:solidFill>
                  <a:schemeClr val="tx1">
                    <a:lumMod val="95000"/>
                  </a:schemeClr>
                </a:solidFill>
              </a:rPr>
              <a:t>Christ Teaching  --  Cathedral of Saint Kinga, in the salt mine of </a:t>
            </a:r>
            <a:r>
              <a:rPr lang="en-US" sz="1400" dirty="0" err="1">
                <a:solidFill>
                  <a:schemeClr val="tx1">
                    <a:lumMod val="95000"/>
                  </a:schemeClr>
                </a:solidFill>
              </a:rPr>
              <a:t>Wieliczka</a:t>
            </a:r>
            <a:r>
              <a:rPr lang="en-US" sz="1400" dirty="0">
                <a:solidFill>
                  <a:schemeClr val="tx1">
                    <a:lumMod val="95000"/>
                  </a:schemeClr>
                </a:solidFill>
              </a:rPr>
              <a:t>, Poland</a:t>
            </a: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9AA21018-436B-4D04-9664-B952DF82C8B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49424"/>
            <a:ext cx="9144000" cy="6098977"/>
          </a:xfrm>
          <a:prstGeom prst="rect">
            <a:avLst/>
          </a:prstGeom>
        </p:spPr>
      </p:pic>
    </p:spTree>
    <p:extLst>
      <p:ext uri="{BB962C8B-B14F-4D97-AF65-F5344CB8AC3E}">
        <p14:creationId xmlns:p14="http://schemas.microsoft.com/office/powerpoint/2010/main" val="3260191269"/>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209800"/>
            <a:ext cx="7086600" cy="1754326"/>
          </a:xfrm>
          <a:prstGeom prst="rect">
            <a:avLst/>
          </a:prstGeom>
        </p:spPr>
        <p:txBody>
          <a:bodyPr wrap="square">
            <a:spAutoFit/>
          </a:bodyPr>
          <a:lstStyle/>
          <a:p>
            <a:r>
              <a:rPr lang="en-US" sz="3600" dirty="0"/>
              <a:t>Then he began to say to them, "Today this scripture has been fulfilled in your hearing."</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4:21</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6367046"/>
            <a:ext cx="8763000" cy="307777"/>
          </a:xfrm>
          <a:prstGeom prst="rect">
            <a:avLst/>
          </a:prstGeom>
          <a:noFill/>
        </p:spPr>
        <p:txBody>
          <a:bodyPr wrap="square" rtlCol="0">
            <a:spAutoFit/>
          </a:bodyPr>
          <a:lstStyle/>
          <a:p>
            <a:pPr algn="ctr"/>
            <a:r>
              <a:rPr lang="en-US" sz="1400" dirty="0">
                <a:solidFill>
                  <a:schemeClr val="tx1">
                    <a:lumMod val="95000"/>
                  </a:schemeClr>
                </a:solidFill>
              </a:rPr>
              <a:t>	Apse Mosaic -- Basilica of Cosmas and Damien, Rome, Italy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D5F11592-D8EE-49FE-8134-E0006A358A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0" y="76200"/>
            <a:ext cx="9144000" cy="6096000"/>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600" dirty="0"/>
          </a:p>
          <a:p>
            <a:pPr>
              <a:buNone/>
            </a:pPr>
            <a:r>
              <a:rPr lang="en-US" sz="1600" dirty="0"/>
              <a:t>https://commons.wikimedia.org/wiki/File:Winslow_Homer_-_Sunday_Morning_in_Virginia.jpg</a:t>
            </a:r>
          </a:p>
          <a:p>
            <a:pPr>
              <a:buNone/>
            </a:pPr>
            <a:r>
              <a:rPr lang="en-US" sz="1600" dirty="0"/>
              <a:t>https://commons.wikimedia.org/wiki/File:Folio_28r_-_David_Foresees_the_Preaching_of_the_Apostles.jpg</a:t>
            </a:r>
          </a:p>
          <a:p>
            <a:pPr>
              <a:buNone/>
            </a:pPr>
            <a:r>
              <a:rPr lang="en-US" sz="1600" dirty="0"/>
              <a:t>https://commons.wikimedia.org/wiki/File:Church_Sign_-_geograph.org.uk_-_1188271.jpg</a:t>
            </a:r>
          </a:p>
          <a:p>
            <a:pPr>
              <a:buNone/>
            </a:pPr>
            <a:r>
              <a:rPr lang="en-US" sz="1600" dirty="0"/>
              <a:t>https://commons.wikimedia.org/wiki/File:S%C3%B6raby_kyrka_Tavla_021.JPG </a:t>
            </a:r>
          </a:p>
          <a:p>
            <a:pPr>
              <a:buNone/>
            </a:pPr>
            <a:r>
              <a:rPr lang="en-US" sz="1600" dirty="0"/>
              <a:t>https://www.flickr.com/photos/36847973@N00/3342340183</a:t>
            </a:r>
          </a:p>
          <a:p>
            <a:pPr>
              <a:buNone/>
            </a:pPr>
            <a:r>
              <a:rPr lang="en-US" sz="1600" dirty="0"/>
              <a:t>https://commons.wikimedia.org/wiki/File:Brooklyn_Museum_-_Jesus_Unrolls_the_Book_in_the_Synagogue_(J%C3%A9sus_dans_la_synagogue_d%C3%A9roule_le_livre)_-_James_Tissot_-_overall.jpg</a:t>
            </a:r>
          </a:p>
          <a:p>
            <a:pPr>
              <a:buNone/>
            </a:pPr>
            <a:r>
              <a:rPr lang="en-US" sz="1600" dirty="0"/>
              <a:t>http://www.flickr.com/photos/korephotos/2472547083/</a:t>
            </a:r>
          </a:p>
          <a:p>
            <a:pPr>
              <a:buNone/>
            </a:pPr>
            <a:r>
              <a:rPr lang="en-US" sz="1600" dirty="0"/>
              <a:t>http://diglib.library.vanderbilt.edu/act-imagelink.pl?RC=48397</a:t>
            </a:r>
          </a:p>
          <a:p>
            <a:pPr>
              <a:buNone/>
            </a:pPr>
            <a:r>
              <a:rPr lang="en-US" sz="1600" dirty="0"/>
              <a:t>http://commons.wikimedia.org/wiki/File:Appointment_of_a_prisoner_with_his_family.jpg</a:t>
            </a:r>
          </a:p>
          <a:p>
            <a:pPr>
              <a:buNone/>
            </a:pPr>
            <a:r>
              <a:rPr lang="en-US" sz="1600" dirty="0"/>
              <a:t>https://www.flickr.com/photos/klearchos/3869568394 - </a:t>
            </a:r>
            <a:r>
              <a:rPr lang="en-US" sz="1600" dirty="0" err="1"/>
              <a:t>Klearchos</a:t>
            </a:r>
            <a:r>
              <a:rPr lang="en-US" sz="1600" dirty="0"/>
              <a:t> </a:t>
            </a:r>
            <a:r>
              <a:rPr lang="en-US" sz="1600" dirty="0" err="1"/>
              <a:t>Kapoutsis</a:t>
            </a:r>
            <a:endParaRPr lang="en-US" sz="1600" dirty="0"/>
          </a:p>
          <a:p>
            <a:pPr>
              <a:buNone/>
            </a:pPr>
            <a:r>
              <a:rPr lang="en-US" sz="1600" dirty="0"/>
              <a:t>http://diglib.library.vanderbilt.edu/act-imagelink.pl?RC=52452 – Lee Jefferson</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36255" y="6367046"/>
            <a:ext cx="8319491" cy="307777"/>
          </a:xfrm>
          <a:prstGeom prst="rect">
            <a:avLst/>
          </a:prstGeom>
          <a:noFill/>
        </p:spPr>
        <p:txBody>
          <a:bodyPr wrap="square" rtlCol="0">
            <a:spAutoFit/>
          </a:bodyPr>
          <a:lstStyle/>
          <a:p>
            <a:pPr algn="ctr"/>
            <a:r>
              <a:rPr lang="en-US" sz="1400" dirty="0">
                <a:solidFill>
                  <a:schemeClr val="tx1">
                    <a:lumMod val="95000"/>
                  </a:schemeClr>
                </a:solidFill>
              </a:rPr>
              <a:t>Sunday Morning in Virginia  --  Winslow Homer, Cincinnati Art Museum, Cincinnati, Ohio</a:t>
            </a:r>
          </a:p>
        </p:txBody>
      </p:sp>
      <p:pic>
        <p:nvPicPr>
          <p:cNvPr id="5" name="Picture 4">
            <a:extLst>
              <a:ext uri="{FF2B5EF4-FFF2-40B4-BE49-F238E27FC236}">
                <a16:creationId xmlns:a16="http://schemas.microsoft.com/office/drawing/2014/main" id="{E2B14AEF-8492-46DD-B0F0-AD02A8552CF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83854" y="0"/>
            <a:ext cx="8579347" cy="6175124"/>
          </a:xfrm>
          <a:prstGeom prst="rect">
            <a:avLst/>
          </a:prstGeom>
        </p:spPr>
      </p:pic>
    </p:spTree>
    <p:extLst>
      <p:ext uri="{BB962C8B-B14F-4D97-AF65-F5344CB8AC3E}">
        <p14:creationId xmlns:p14="http://schemas.microsoft.com/office/powerpoint/2010/main" val="2539205563"/>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828800"/>
            <a:ext cx="6705600" cy="2308324"/>
          </a:xfrm>
          <a:prstGeom prst="rect">
            <a:avLst/>
          </a:prstGeom>
        </p:spPr>
        <p:txBody>
          <a:bodyPr wrap="square">
            <a:spAutoFit/>
          </a:bodyPr>
          <a:lstStyle/>
          <a:p>
            <a:r>
              <a:rPr lang="en-US" sz="3600" dirty="0"/>
              <a:t>Let the words of my mouth and the meditation of my heart be acceptable to you, O LORD, my rock and my redeemer.</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19:14</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244405"/>
            <a:ext cx="2514600" cy="1384995"/>
          </a:xfrm>
          <a:prstGeom prst="rect">
            <a:avLst/>
          </a:prstGeom>
          <a:noFill/>
        </p:spPr>
        <p:txBody>
          <a:bodyPr wrap="square" rtlCol="0">
            <a:spAutoFit/>
          </a:bodyPr>
          <a:lstStyle/>
          <a:p>
            <a:pPr algn="ctr"/>
            <a:r>
              <a:rPr lang="en-US" sz="1400" dirty="0">
                <a:solidFill>
                  <a:schemeClr val="tx1">
                    <a:lumMod val="95000"/>
                  </a:schemeClr>
                </a:solidFill>
              </a:rPr>
              <a:t>The Preaching of the Apostles</a:t>
            </a:r>
          </a:p>
          <a:p>
            <a:pPr algn="ctr"/>
            <a:endParaRPr lang="fr-FR" sz="1400" dirty="0">
              <a:solidFill>
                <a:schemeClr val="tx1">
                  <a:lumMod val="95000"/>
                </a:schemeClr>
              </a:solidFill>
            </a:endParaRPr>
          </a:p>
          <a:p>
            <a:pPr algn="ctr"/>
            <a:r>
              <a:rPr lang="fr-FR" sz="1400" dirty="0">
                <a:solidFill>
                  <a:schemeClr val="tx1">
                    <a:lumMod val="95000"/>
                  </a:schemeClr>
                </a:solidFill>
              </a:rPr>
              <a:t>Les Très Riches Heures du duc de Berry</a:t>
            </a:r>
          </a:p>
          <a:p>
            <a:pPr algn="ctr"/>
            <a:r>
              <a:rPr lang="en-US" sz="1400" dirty="0" err="1">
                <a:solidFill>
                  <a:schemeClr val="tx1">
                    <a:lumMod val="95000"/>
                  </a:schemeClr>
                </a:solidFill>
              </a:rPr>
              <a:t>Musée</a:t>
            </a:r>
            <a:r>
              <a:rPr lang="en-US" sz="1400" dirty="0">
                <a:solidFill>
                  <a:schemeClr val="tx1">
                    <a:lumMod val="95000"/>
                  </a:schemeClr>
                </a:solidFill>
              </a:rPr>
              <a:t> Condé</a:t>
            </a:r>
          </a:p>
          <a:p>
            <a:pPr algn="ctr"/>
            <a:r>
              <a:rPr lang="en-US" sz="1400" dirty="0">
                <a:solidFill>
                  <a:schemeClr val="tx1">
                    <a:lumMod val="95000"/>
                  </a:schemeClr>
                </a:solidFill>
              </a:rPr>
              <a:t>Chantilly, France</a:t>
            </a:r>
          </a:p>
        </p:txBody>
      </p:sp>
      <p:pic>
        <p:nvPicPr>
          <p:cNvPr id="2" name="Picture 1">
            <a:extLst>
              <a:ext uri="{FF2B5EF4-FFF2-40B4-BE49-F238E27FC236}">
                <a16:creationId xmlns:a16="http://schemas.microsoft.com/office/drawing/2014/main" id="{CE8D495E-AEE2-418E-94E3-23BFDEA4879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953000" y="-1"/>
            <a:ext cx="4486932" cy="6848475"/>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009" y="1981200"/>
            <a:ext cx="6324600" cy="1754326"/>
          </a:xfrm>
          <a:prstGeom prst="rect">
            <a:avLst/>
          </a:prstGeom>
        </p:spPr>
        <p:txBody>
          <a:bodyPr wrap="square">
            <a:spAutoFit/>
          </a:bodyPr>
          <a:lstStyle/>
          <a:p>
            <a:r>
              <a:rPr lang="en-US" sz="3600" dirty="0"/>
              <a:t>On the contrary, the members of the body that seem to be weaker are indispensable,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1 Corinthians 12:22</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07777"/>
          </a:xfrm>
          <a:prstGeom prst="rect">
            <a:avLst/>
          </a:prstGeom>
          <a:noFill/>
        </p:spPr>
        <p:txBody>
          <a:bodyPr wrap="square" rtlCol="0">
            <a:spAutoFit/>
          </a:bodyPr>
          <a:lstStyle/>
          <a:p>
            <a:pPr algn="ctr"/>
            <a:r>
              <a:rPr lang="en-US" sz="1400" dirty="0">
                <a:solidFill>
                  <a:schemeClr val="tx1">
                    <a:lumMod val="95000"/>
                  </a:schemeClr>
                </a:solidFill>
              </a:rPr>
              <a:t>Welcoming Handicapped Information on Church Sign  --  St. Peter's, Norfolk, England</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D357C5CB-59A2-42F4-AD9A-36E80B920D2A}"/>
              </a:ext>
            </a:extLst>
          </p:cNvPr>
          <p:cNvPicPr>
            <a:picLocks noChangeAspect="1"/>
          </p:cNvPicPr>
          <p:nvPr/>
        </p:nvPicPr>
        <p:blipFill>
          <a:blip r:embed="rId2"/>
          <a:stretch>
            <a:fillRect/>
          </a:stretch>
        </p:blipFill>
        <p:spPr>
          <a:xfrm>
            <a:off x="2794000" y="914400"/>
            <a:ext cx="6502400" cy="48768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05000"/>
            <a:ext cx="6934200" cy="2308324"/>
          </a:xfrm>
          <a:prstGeom prst="rect">
            <a:avLst/>
          </a:prstGeom>
        </p:spPr>
        <p:txBody>
          <a:bodyPr wrap="square" lIns="91440" tIns="45720" rIns="91440" bIns="45720" anchor="t">
            <a:spAutoFit/>
          </a:bodyPr>
          <a:lstStyle/>
          <a:p>
            <a:r>
              <a:rPr lang="en-US" sz="3600" dirty="0"/>
              <a:t>Then Jesus, in the power of the Spirit, returned to Galilee, and a report about him spread through all the surrounding region.</a:t>
            </a:r>
            <a:endParaRPr lang="en-US" sz="3600" dirty="0">
              <a:cs typeface="Arial" pitchFamily="34" charset="0"/>
            </a:endParaRPr>
          </a:p>
        </p:txBody>
      </p:sp>
      <p:sp>
        <p:nvSpPr>
          <p:cNvPr id="5" name="TextBox 4"/>
          <p:cNvSpPr txBox="1"/>
          <p:nvPr/>
        </p:nvSpPr>
        <p:spPr>
          <a:xfrm>
            <a:off x="5715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4:14</a:t>
            </a:r>
          </a:p>
        </p:txBody>
      </p:sp>
    </p:spTree>
    <p:extLst>
      <p:ext uri="{BB962C8B-B14F-4D97-AF65-F5344CB8AC3E}">
        <p14:creationId xmlns:p14="http://schemas.microsoft.com/office/powerpoint/2010/main" val="2368290017"/>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6248400"/>
            <a:ext cx="8763000" cy="307777"/>
          </a:xfrm>
          <a:prstGeom prst="rect">
            <a:avLst/>
          </a:prstGeom>
          <a:noFill/>
        </p:spPr>
        <p:txBody>
          <a:bodyPr wrap="square" rtlCol="0">
            <a:spAutoFit/>
          </a:bodyPr>
          <a:lstStyle/>
          <a:p>
            <a:pPr algn="ctr"/>
            <a:r>
              <a:rPr lang="en-US" sz="1400" dirty="0">
                <a:solidFill>
                  <a:schemeClr val="tx1">
                    <a:lumMod val="95000"/>
                  </a:schemeClr>
                </a:solidFill>
              </a:rPr>
              <a:t>Jesus Preaching in the Present  --  </a:t>
            </a:r>
            <a:r>
              <a:rPr lang="en-US" sz="1400" dirty="0" err="1">
                <a:solidFill>
                  <a:schemeClr val="tx1">
                    <a:lumMod val="95000"/>
                  </a:schemeClr>
                </a:solidFill>
              </a:rPr>
              <a:t>Söraby</a:t>
            </a:r>
            <a:r>
              <a:rPr lang="en-US" sz="1400" dirty="0">
                <a:solidFill>
                  <a:schemeClr val="tx1">
                    <a:lumMod val="95000"/>
                  </a:schemeClr>
                </a:solidFill>
              </a:rPr>
              <a:t> </a:t>
            </a:r>
            <a:r>
              <a:rPr lang="en-US" sz="1400" dirty="0" err="1">
                <a:solidFill>
                  <a:schemeClr val="tx1">
                    <a:lumMod val="95000"/>
                  </a:schemeClr>
                </a:solidFill>
              </a:rPr>
              <a:t>kyrka</a:t>
            </a:r>
            <a:r>
              <a:rPr lang="en-US" sz="1400" dirty="0">
                <a:solidFill>
                  <a:schemeClr val="tx1">
                    <a:lumMod val="95000"/>
                  </a:schemeClr>
                </a:solidFill>
              </a:rPr>
              <a:t>, </a:t>
            </a:r>
            <a:r>
              <a:rPr lang="en-US" sz="1400" dirty="0" err="1">
                <a:solidFill>
                  <a:schemeClr val="tx1">
                    <a:lumMod val="95000"/>
                  </a:schemeClr>
                </a:solidFill>
              </a:rPr>
              <a:t>Rottne</a:t>
            </a:r>
            <a:r>
              <a:rPr lang="en-US" sz="1400" dirty="0">
                <a:solidFill>
                  <a:schemeClr val="tx1">
                    <a:lumMod val="95000"/>
                  </a:schemeClr>
                </a:solidFill>
              </a:rPr>
              <a:t>, Sweden  </a:t>
            </a: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44013104-89AC-48C2-AD6F-101717C45F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66272"/>
            <a:ext cx="9144000" cy="5764569"/>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442</TotalTime>
  <Words>826</Words>
  <Application>Microsoft Office PowerPoint</Application>
  <PresentationFormat>Widescreen</PresentationFormat>
  <Paragraphs>61</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THIRD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124</cp:revision>
  <dcterms:created xsi:type="dcterms:W3CDTF">2016-08-31T16:46:43Z</dcterms:created>
  <dcterms:modified xsi:type="dcterms:W3CDTF">2025-10-07T22:11:24Z</dcterms:modified>
</cp:coreProperties>
</file>