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3" r:id="rId5"/>
    <p:sldId id="384" r:id="rId6"/>
    <p:sldId id="385" r:id="rId7"/>
    <p:sldId id="386" r:id="rId8"/>
    <p:sldId id="387" r:id="rId9"/>
    <p:sldId id="390" r:id="rId10"/>
    <p:sldId id="409" r:id="rId11"/>
    <p:sldId id="408" r:id="rId12"/>
    <p:sldId id="391" r:id="rId13"/>
    <p:sldId id="392" r:id="rId14"/>
    <p:sldId id="393" r:id="rId15"/>
    <p:sldId id="394" r:id="rId16"/>
    <p:sldId id="395" r:id="rId17"/>
    <p:sldId id="396" r:id="rId18"/>
    <p:sldId id="397" r:id="rId19"/>
    <p:sldId id="400" r:id="rId20"/>
    <p:sldId id="398" r:id="rId21"/>
    <p:sldId id="402"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5703"/>
    <a:srgbClr val="AB664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68404F-09E7-4493-990C-190DA6414A7E}" v="2" dt="2025-08-25T14:31:09.2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84" autoAdjust="0"/>
    <p:restoredTop sz="94660"/>
  </p:normalViewPr>
  <p:slideViewPr>
    <p:cSldViewPr>
      <p:cViewPr varScale="1">
        <p:scale>
          <a:sx n="75" d="100"/>
          <a:sy n="75" d="100"/>
        </p:scale>
        <p:origin x="984"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54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268404F-09E7-4493-990C-190DA6414A7E}"/>
    <pc:docChg chg="modSld">
      <pc:chgData name="Allison Blackwell" userId="7Y4zoj1sqs5H+IG1uY71RyUTFRj8vI3Lj7CrwoODLF4=" providerId="None" clId="Web-{4268404F-09E7-4493-990C-190DA6414A7E}" dt="2025-08-25T14:31:09.221" v="1" actId="20577"/>
      <pc:docMkLst>
        <pc:docMk/>
      </pc:docMkLst>
      <pc:sldChg chg="modSp">
        <pc:chgData name="Allison Blackwell" userId="7Y4zoj1sqs5H+IG1uY71RyUTFRj8vI3Lj7CrwoODLF4=" providerId="None" clId="Web-{4268404F-09E7-4493-990C-190DA6414A7E}" dt="2025-08-25T14:31:09.221" v="1" actId="20577"/>
        <pc:sldMkLst>
          <pc:docMk/>
          <pc:sldMk cId="0" sldId="297"/>
        </pc:sldMkLst>
        <pc:spChg chg="mod">
          <ac:chgData name="Allison Blackwell" userId="7Y4zoj1sqs5H+IG1uY71RyUTFRj8vI3Lj7CrwoODLF4=" providerId="None" clId="Web-{4268404F-09E7-4493-990C-190DA6414A7E}" dt="2025-08-25T14:31:09.221"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1"/>
            <a:ext cx="9067800" cy="1698625"/>
          </a:xfrm>
        </p:spPr>
        <p:txBody>
          <a:bodyPr>
            <a:noAutofit/>
          </a:bodyPr>
          <a:lstStyle/>
          <a:p>
            <a:r>
              <a:rPr lang="en-US" sz="7200" dirty="0"/>
              <a:t>RESURRECTION OF </a:t>
            </a:r>
            <a:br>
              <a:rPr lang="en-US" sz="7200" dirty="0"/>
            </a:br>
            <a:r>
              <a:rPr lang="en-US" sz="7200" dirty="0"/>
              <a:t>      THE                LORD</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6096000" y="4766608"/>
            <a:ext cx="4267200" cy="1938992"/>
          </a:xfrm>
          <a:prstGeom prst="rect">
            <a:avLst/>
          </a:prstGeom>
          <a:solidFill>
            <a:srgbClr val="CA5703">
              <a:alpha val="70000"/>
            </a:srgbClr>
          </a:solidFill>
        </p:spPr>
        <p:txBody>
          <a:bodyPr wrap="square">
            <a:spAutoFit/>
          </a:bodyPr>
          <a:lstStyle/>
          <a:p>
            <a:pPr algn="ctr"/>
            <a:r>
              <a:rPr lang="en-US" sz="2400" dirty="0"/>
              <a:t>Acts 10:34-43 or Isaiah 65:17-25  Psalm 118:1-2, 14-24  </a:t>
            </a:r>
          </a:p>
          <a:p>
            <a:pPr algn="ctr"/>
            <a:r>
              <a:rPr lang="en-US" sz="2400" dirty="0"/>
              <a:t>1 Corinthians 15:19-26 or </a:t>
            </a:r>
          </a:p>
          <a:p>
            <a:pPr algn="ctr"/>
            <a:r>
              <a:rPr lang="en-US" sz="2400" dirty="0"/>
              <a:t>Acts 10:34-43  •  John 20:1-18 or Luke 24:1-12</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934200" cy="1754326"/>
          </a:xfrm>
          <a:prstGeom prst="rect">
            <a:avLst/>
          </a:prstGeom>
        </p:spPr>
        <p:txBody>
          <a:bodyPr wrap="square">
            <a:spAutoFit/>
          </a:bodyPr>
          <a:lstStyle/>
          <a:p>
            <a:r>
              <a:rPr lang="en-US" sz="3600" dirty="0"/>
              <a:t>They found the stone rolled away from the tomb, but when they went in, they did not find the body.</a:t>
            </a: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24:2-3</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31622"/>
            <a:ext cx="2209800" cy="1600438"/>
          </a:xfrm>
          <a:prstGeom prst="rect">
            <a:avLst/>
          </a:prstGeom>
          <a:noFill/>
        </p:spPr>
        <p:txBody>
          <a:bodyPr wrap="square" rtlCol="0">
            <a:spAutoFit/>
          </a:bodyPr>
          <a:lstStyle/>
          <a:p>
            <a:pPr algn="ctr"/>
            <a:r>
              <a:rPr lang="en-US" sz="1600" dirty="0">
                <a:solidFill>
                  <a:schemeClr val="tx1">
                    <a:lumMod val="95000"/>
                  </a:schemeClr>
                </a:solidFill>
              </a:rPr>
              <a:t>The Women at the Empty Tomb</a:t>
            </a:r>
          </a:p>
          <a:p>
            <a:pPr algn="ctr"/>
            <a:endParaRPr lang="en-US" sz="1600" dirty="0">
              <a:solidFill>
                <a:schemeClr val="tx1">
                  <a:lumMod val="95000"/>
                </a:schemeClr>
              </a:solidFill>
            </a:endParaRPr>
          </a:p>
          <a:p>
            <a:pPr algn="ctr"/>
            <a:r>
              <a:rPr lang="en-US" sz="1600" dirty="0" err="1">
                <a:solidFill>
                  <a:schemeClr val="tx1">
                    <a:lumMod val="95000"/>
                  </a:schemeClr>
                </a:solidFill>
              </a:rPr>
              <a:t>Gozzoli</a:t>
            </a:r>
            <a:r>
              <a:rPr lang="en-US" sz="1600" dirty="0">
                <a:solidFill>
                  <a:schemeClr val="tx1">
                    <a:lumMod val="95000"/>
                  </a:schemeClr>
                </a:solidFill>
              </a:rPr>
              <a:t> and Fra Angelico</a:t>
            </a:r>
          </a:p>
          <a:p>
            <a:pPr algn="ctr"/>
            <a:r>
              <a:rPr lang="en-US" sz="1600" dirty="0">
                <a:solidFill>
                  <a:schemeClr val="tx1">
                    <a:lumMod val="95000"/>
                  </a:schemeClr>
                </a:solidFill>
              </a:rPr>
              <a:t>Museum of San Marco</a:t>
            </a:r>
          </a:p>
          <a:p>
            <a:pPr algn="ctr"/>
            <a:r>
              <a:rPr lang="en-US" sz="1600" dirty="0">
                <a:solidFill>
                  <a:schemeClr val="tx1">
                    <a:lumMod val="95000"/>
                  </a:schemeClr>
                </a:solidFill>
              </a:rPr>
              <a:t>Florence, Italy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9C7D67B0-E806-4F5E-95C6-3DA7F47026F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1" y="16866"/>
            <a:ext cx="6019800" cy="6841134"/>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1754326"/>
          </a:xfrm>
          <a:prstGeom prst="rect">
            <a:avLst/>
          </a:prstGeom>
        </p:spPr>
        <p:txBody>
          <a:bodyPr wrap="square">
            <a:spAutoFit/>
          </a:bodyPr>
          <a:lstStyle/>
          <a:p>
            <a:r>
              <a:rPr lang="en-US" sz="3600" dirty="0"/>
              <a:t>While they were perplexed about this, suddenly two men in dazzling clothes stood beside them.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458362"/>
            <a:ext cx="2590800" cy="1323439"/>
          </a:xfrm>
          <a:prstGeom prst="rect">
            <a:avLst/>
          </a:prstGeom>
          <a:noFill/>
        </p:spPr>
        <p:txBody>
          <a:bodyPr wrap="square" rtlCol="0">
            <a:spAutoFit/>
          </a:bodyPr>
          <a:lstStyle/>
          <a:p>
            <a:pPr algn="ctr"/>
            <a:r>
              <a:rPr lang="en-US" sz="1600" dirty="0">
                <a:solidFill>
                  <a:schemeClr val="tx1">
                    <a:lumMod val="95000"/>
                  </a:schemeClr>
                </a:solidFill>
              </a:rPr>
              <a:t>Mary and the Two Angels</a:t>
            </a:r>
          </a:p>
          <a:p>
            <a:pPr algn="ctr"/>
            <a:endParaRPr lang="en-US" sz="1600" dirty="0">
              <a:solidFill>
                <a:schemeClr val="tx1">
                  <a:lumMod val="95000"/>
                </a:schemeClr>
              </a:solidFill>
            </a:endParaRPr>
          </a:p>
          <a:p>
            <a:pPr algn="ctr"/>
            <a:r>
              <a:rPr lang="en-US" sz="1600" dirty="0">
                <a:solidFill>
                  <a:schemeClr val="tx1">
                    <a:lumMod val="95000"/>
                  </a:schemeClr>
                </a:solidFill>
              </a:rPr>
              <a:t>James Tissot</a:t>
            </a:r>
          </a:p>
          <a:p>
            <a:pPr algn="ctr"/>
            <a:r>
              <a:rPr lang="en-US" sz="1600" dirty="0">
                <a:solidFill>
                  <a:schemeClr val="tx1">
                    <a:lumMod val="95000"/>
                  </a:schemeClr>
                </a:solidFill>
              </a:rPr>
              <a:t>Brooklyn Museum</a:t>
            </a:r>
          </a:p>
          <a:p>
            <a:pPr algn="ctr"/>
            <a:r>
              <a:rPr lang="en-US" sz="1600" dirty="0">
                <a:solidFill>
                  <a:schemeClr val="tx1">
                    <a:lumMod val="95000"/>
                  </a:schemeClr>
                </a:solidFill>
              </a:rPr>
              <a:t>New York, NY</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B1FF0A76-55BF-44E7-8985-752C21AC3C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1" y="0"/>
            <a:ext cx="5348875"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81200"/>
            <a:ext cx="6781800" cy="2308324"/>
          </a:xfrm>
          <a:prstGeom prst="rect">
            <a:avLst/>
          </a:prstGeom>
        </p:spPr>
        <p:txBody>
          <a:bodyPr wrap="square">
            <a:spAutoFit/>
          </a:bodyPr>
          <a:lstStyle/>
          <a:p>
            <a:r>
              <a:rPr lang="en-US" sz="3600" dirty="0"/>
              <a:t>The women were terrified …  but the men said to them, "Why do you look for the living among the dead? He is not here, but has risen.</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24:5ac</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69332"/>
          </a:xfrm>
          <a:prstGeom prst="rect">
            <a:avLst/>
          </a:prstGeom>
          <a:noFill/>
        </p:spPr>
        <p:txBody>
          <a:bodyPr wrap="square" rtlCol="0">
            <a:spAutoFit/>
          </a:bodyPr>
          <a:lstStyle/>
          <a:p>
            <a:pPr algn="ctr"/>
            <a:r>
              <a:rPr lang="en-US" dirty="0">
                <a:solidFill>
                  <a:schemeClr val="tx1">
                    <a:lumMod val="95000"/>
                  </a:schemeClr>
                </a:solidFill>
              </a:rPr>
              <a:t>Women at the Tomb  --  JESUS MAFA, Cameroon</a:t>
            </a:r>
          </a:p>
        </p:txBody>
      </p:sp>
      <p:pic>
        <p:nvPicPr>
          <p:cNvPr id="2" name="Picture 1">
            <a:extLst>
              <a:ext uri="{FF2B5EF4-FFF2-40B4-BE49-F238E27FC236}">
                <a16:creationId xmlns:a16="http://schemas.microsoft.com/office/drawing/2014/main" id="{779165C3-241A-4F27-A2CE-FE666A0B9DE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5621" y="76201"/>
            <a:ext cx="9144000" cy="6081823"/>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133600"/>
            <a:ext cx="7162800" cy="1754326"/>
          </a:xfrm>
          <a:prstGeom prst="rect">
            <a:avLst/>
          </a:prstGeom>
        </p:spPr>
        <p:txBody>
          <a:bodyPr wrap="square">
            <a:spAutoFit/>
          </a:bodyPr>
          <a:lstStyle/>
          <a:p>
            <a:r>
              <a:rPr lang="en-US" sz="3600" dirty="0"/>
              <a:t>Remember how he told you, while he was still in Galilee, that the Son of Man must be handed over to sinners,</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24:6-7a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686800" cy="338554"/>
          </a:xfrm>
          <a:prstGeom prst="rect">
            <a:avLst/>
          </a:prstGeom>
          <a:noFill/>
        </p:spPr>
        <p:txBody>
          <a:bodyPr wrap="square" rtlCol="0">
            <a:spAutoFit/>
          </a:bodyPr>
          <a:lstStyle/>
          <a:p>
            <a:pPr algn="ctr"/>
            <a:r>
              <a:rPr lang="en-US" sz="1600" dirty="0">
                <a:solidFill>
                  <a:schemeClr val="tx1">
                    <a:lumMod val="95000"/>
                  </a:schemeClr>
                </a:solidFill>
              </a:rPr>
              <a:t>Women at the Tomb  --  Chartres Cathedral,  Chartres, France</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B759FE84-67C4-47F8-BC3F-3E5131587B7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228600"/>
            <a:ext cx="7756902" cy="58674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1"/>
            <a:ext cx="6705600" cy="1200329"/>
          </a:xfrm>
          <a:prstGeom prst="rect">
            <a:avLst/>
          </a:prstGeom>
        </p:spPr>
        <p:txBody>
          <a:bodyPr wrap="square">
            <a:spAutoFit/>
          </a:bodyPr>
          <a:lstStyle/>
          <a:p>
            <a:r>
              <a:rPr lang="en-US" sz="3600"/>
              <a:t>and be </a:t>
            </a:r>
            <a:r>
              <a:rPr lang="en-US" sz="3600" dirty="0"/>
              <a:t>crucified, and on the third day rise again."</a:t>
            </a:r>
          </a:p>
        </p:txBody>
      </p:sp>
      <p:sp>
        <p:nvSpPr>
          <p:cNvPr id="5" name="TextBox 4"/>
          <p:cNvSpPr txBox="1"/>
          <p:nvPr/>
        </p:nvSpPr>
        <p:spPr>
          <a:xfrm>
            <a:off x="5867400" y="4114801"/>
            <a:ext cx="3352800" cy="461665"/>
          </a:xfrm>
          <a:prstGeom prst="rect">
            <a:avLst/>
          </a:prstGeom>
          <a:noFill/>
        </p:spPr>
        <p:txBody>
          <a:bodyPr wrap="square" rtlCol="0">
            <a:spAutoFit/>
          </a:bodyPr>
          <a:lstStyle/>
          <a:p>
            <a:pPr algn="ctr"/>
            <a:r>
              <a:rPr lang="en-US" sz="2400" dirty="0">
                <a:solidFill>
                  <a:schemeClr val="tx1">
                    <a:lumMod val="95000"/>
                  </a:schemeClr>
                </a:solidFill>
              </a:rPr>
              <a:t>Luke 24:7b</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72400" y="5562600"/>
            <a:ext cx="2743200" cy="1077218"/>
          </a:xfrm>
          <a:prstGeom prst="rect">
            <a:avLst/>
          </a:prstGeom>
          <a:noFill/>
        </p:spPr>
        <p:txBody>
          <a:bodyPr wrap="square" rtlCol="0">
            <a:spAutoFit/>
          </a:bodyPr>
          <a:lstStyle/>
          <a:p>
            <a:pPr algn="ctr"/>
            <a:r>
              <a:rPr lang="en-US" sz="1600" dirty="0">
                <a:solidFill>
                  <a:schemeClr val="tx1">
                    <a:lumMod val="95000"/>
                  </a:schemeClr>
                </a:solidFill>
              </a:rPr>
              <a:t>Resurrection of Christ</a:t>
            </a:r>
          </a:p>
          <a:p>
            <a:pPr algn="ctr"/>
            <a:endParaRPr lang="en-US" sz="1600" dirty="0">
              <a:solidFill>
                <a:schemeClr val="tx1">
                  <a:lumMod val="95000"/>
                </a:schemeClr>
              </a:solidFill>
            </a:endParaRPr>
          </a:p>
          <a:p>
            <a:pPr algn="ctr"/>
            <a:r>
              <a:rPr lang="en-US" sz="1600" dirty="0">
                <a:solidFill>
                  <a:schemeClr val="tx1">
                    <a:lumMod val="95000"/>
                  </a:schemeClr>
                </a:solidFill>
              </a:rPr>
              <a:t>Church of Saint Sebastian</a:t>
            </a:r>
          </a:p>
          <a:p>
            <a:pPr algn="ctr"/>
            <a:r>
              <a:rPr lang="en-US" sz="1600" dirty="0">
                <a:solidFill>
                  <a:schemeClr val="tx1">
                    <a:lumMod val="95000"/>
                  </a:schemeClr>
                </a:solidFill>
              </a:rPr>
              <a:t>Porto Alegre, Brazil</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63ACBF9F-59DD-4BAA-AF07-9921FF9E32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4600" y="-37289"/>
            <a:ext cx="5117910"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1874"/>
            <a:ext cx="7467600" cy="1754326"/>
          </a:xfrm>
          <a:prstGeom prst="rect">
            <a:avLst/>
          </a:prstGeom>
        </p:spPr>
        <p:txBody>
          <a:bodyPr wrap="square">
            <a:spAutoFit/>
          </a:bodyPr>
          <a:lstStyle/>
          <a:p>
            <a:r>
              <a:rPr lang="en-US" sz="3600" dirty="0"/>
              <a:t>They put him to death by hanging him on a tree; but God raised him on the third day …</a:t>
            </a:r>
            <a:endParaRPr lang="en-US" sz="3600" dirty="0">
              <a:cs typeface="Arial" pitchFamily="34" charset="0"/>
            </a:endParaRPr>
          </a:p>
        </p:txBody>
      </p:sp>
      <p:sp>
        <p:nvSpPr>
          <p:cNvPr id="4" name="TextBox 3"/>
          <p:cNvSpPr txBox="1"/>
          <p:nvPr/>
        </p:nvSpPr>
        <p:spPr>
          <a:xfrm>
            <a:off x="5638800" y="4114801"/>
            <a:ext cx="3352800" cy="461665"/>
          </a:xfrm>
          <a:prstGeom prst="rect">
            <a:avLst/>
          </a:prstGeom>
          <a:noFill/>
        </p:spPr>
        <p:txBody>
          <a:bodyPr wrap="square" rtlCol="0">
            <a:spAutoFit/>
          </a:bodyPr>
          <a:lstStyle/>
          <a:p>
            <a:pPr algn="ctr"/>
            <a:r>
              <a:rPr lang="en-US" sz="2400" dirty="0">
                <a:solidFill>
                  <a:schemeClr val="tx1">
                    <a:lumMod val="95000"/>
                  </a:schemeClr>
                </a:solidFill>
              </a:rPr>
              <a:t>Acts 10:39b-40a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Resurrection of Christ  --  Hildreth </a:t>
            </a:r>
            <a:r>
              <a:rPr lang="en-US" sz="1600" dirty="0" err="1">
                <a:solidFill>
                  <a:schemeClr val="tx1">
                    <a:lumMod val="95000"/>
                  </a:schemeClr>
                </a:solidFill>
              </a:rPr>
              <a:t>Meire</a:t>
            </a:r>
            <a:r>
              <a:rPr lang="en-US" sz="1600" dirty="0">
                <a:solidFill>
                  <a:schemeClr val="tx1">
                    <a:lumMod val="95000"/>
                  </a:schemeClr>
                </a:solidFill>
              </a:rPr>
              <a:t>, Washington National Cathedral, Washington, DC</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D8B95F8D-F562-4416-9071-E0EEA6A8F41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1" y="46228"/>
            <a:ext cx="8269565" cy="6202173"/>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51384"/>
            <a:ext cx="2133600" cy="1354217"/>
          </a:xfrm>
          <a:prstGeom prst="rect">
            <a:avLst/>
          </a:prstGeom>
          <a:noFill/>
        </p:spPr>
        <p:txBody>
          <a:bodyPr wrap="square" rtlCol="0">
            <a:spAutoFit/>
          </a:bodyPr>
          <a:lstStyle/>
          <a:p>
            <a:pPr algn="ctr"/>
            <a:r>
              <a:rPr lang="en-US" sz="1600" dirty="0">
                <a:solidFill>
                  <a:schemeClr val="tx1">
                    <a:lumMod val="95000"/>
                  </a:schemeClr>
                </a:solidFill>
              </a:rPr>
              <a:t>Risen Christ from Uganda</a:t>
            </a:r>
          </a:p>
          <a:p>
            <a:pPr algn="ctr"/>
            <a:endParaRPr lang="en-US" sz="1600" dirty="0">
              <a:solidFill>
                <a:schemeClr val="tx1">
                  <a:lumMod val="95000"/>
                </a:schemeClr>
              </a:solidFill>
            </a:endParaRPr>
          </a:p>
          <a:p>
            <a:pPr algn="ctr"/>
            <a:r>
              <a:rPr lang="en-US" sz="1600" dirty="0">
                <a:solidFill>
                  <a:schemeClr val="tx1">
                    <a:lumMod val="95000"/>
                  </a:schemeClr>
                </a:solidFill>
              </a:rPr>
              <a:t>Basilica of Saint Mary</a:t>
            </a:r>
          </a:p>
          <a:p>
            <a:pPr algn="ctr"/>
            <a:r>
              <a:rPr lang="en-US" sz="1600" dirty="0">
                <a:solidFill>
                  <a:schemeClr val="tx1">
                    <a:lumMod val="95000"/>
                  </a:schemeClr>
                </a:solidFill>
              </a:rPr>
              <a:t>Norfolk, VA</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EB31A51D-9DB2-470E-A5D5-91203DE4566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91000" y="1"/>
            <a:ext cx="5943600" cy="6898821"/>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400" dirty="0"/>
              <a:t>https://www.kathleenpetersonart.com</a:t>
            </a:r>
          </a:p>
          <a:p>
            <a:pPr>
              <a:buNone/>
            </a:pPr>
            <a:r>
              <a:rPr lang="en-US" sz="1400" dirty="0"/>
              <a:t>http://americanart.si.edu/collections/search/artwork/?id=33953</a:t>
            </a:r>
          </a:p>
          <a:p>
            <a:pPr>
              <a:buNone/>
            </a:pPr>
            <a:r>
              <a:rPr lang="en-US" sz="1400" dirty="0"/>
              <a:t>http://americanart.si.edu/collections/search/artwork/?id=11621</a:t>
            </a:r>
          </a:p>
          <a:p>
            <a:pPr>
              <a:buNone/>
            </a:pPr>
            <a:r>
              <a:rPr lang="en-US" sz="1400" dirty="0"/>
              <a:t>https://commons.wikimedia.org/wiki/File:Benozzo_Gozzoli_-_Women_at_the_Tomb_(detail)_-_WGA10210.jpg</a:t>
            </a:r>
          </a:p>
          <a:p>
            <a:pPr>
              <a:buNone/>
            </a:pPr>
            <a:r>
              <a:rPr lang="en-US" sz="1400" dirty="0"/>
              <a:t>https://commons.wikimedia.org/wiki/File:Fra_Angelico_-_Resurrection_of_Christ_and_Women_at_the_Tomb_(Cell_8)_-_WGA00542.jpg</a:t>
            </a:r>
          </a:p>
          <a:p>
            <a:pPr>
              <a:buNone/>
            </a:pPr>
            <a:r>
              <a:rPr lang="en-US" sz="1400" dirty="0"/>
              <a:t>https://commons.wikimedia.org/wiki/File:Brooklyn_Museum_-_Mary_Magdalene_Questions_the_Angels_in_the_Tomb_(Madeleine_dans_le_tombeau_interroge_les_anges)_-_James_Tissot.jpg</a:t>
            </a:r>
          </a:p>
          <a:p>
            <a:pPr>
              <a:buNone/>
            </a:pPr>
            <a:r>
              <a:rPr lang="en-US" sz="1400" dirty="0"/>
              <a:t>http://diglib.library.vanderbilt.edu/act-imagelink.pl?RC=48301</a:t>
            </a:r>
          </a:p>
          <a:p>
            <a:pPr>
              <a:buNone/>
            </a:pPr>
            <a:r>
              <a:rPr lang="en-US" sz="1400" dirty="0"/>
              <a:t>https://commons.wikimedia.org/wiki/File:Chartres-051_-_e2_-_Resurrection_-_tombeau_vide.jpg - </a:t>
            </a:r>
            <a:r>
              <a:rPr lang="en-US" sz="1400" dirty="0" err="1"/>
              <a:t>Micheletb</a:t>
            </a:r>
            <a:endParaRPr lang="en-US" sz="1400" dirty="0"/>
          </a:p>
          <a:p>
            <a:pPr>
              <a:buNone/>
            </a:pPr>
            <a:r>
              <a:rPr lang="en-US" sz="1400" dirty="0"/>
              <a:t>https://commons.wikimedia.org/wiki/File:0000_Mosaics_of_Resurrection_of_Christ.JPG</a:t>
            </a:r>
          </a:p>
          <a:p>
            <a:pPr>
              <a:buNone/>
            </a:pPr>
            <a:r>
              <a:rPr lang="en-US" sz="1400" dirty="0"/>
              <a:t>https://www.flickr.com/photos/mcolburn/394714737</a:t>
            </a:r>
          </a:p>
          <a:p>
            <a:pPr>
              <a:buNone/>
            </a:pPr>
            <a:r>
              <a:rPr lang="en-US" sz="1400" dirty="0"/>
              <a:t>https://commons.wikimedia.org/wiki/File:Basilica_of_Saint_Mary_of_the_Immaculate_Conception_(Norfolk,_Virginia),_interior,_wooden_statue_of_the_risen_Christ,_from_Uganda.jpg</a:t>
            </a:r>
          </a:p>
          <a:p>
            <a:pPr>
              <a:buNone/>
            </a:pPr>
            <a:r>
              <a:rPr lang="en-US" sz="1400" dirty="0"/>
              <a:t>https://commons.wikimedia.org/wiki/File:0000_Mosaics_of_Resurrection_of_Christ.JPG - Eugenio Hansen, OFS</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649566"/>
            <a:ext cx="2133600" cy="1077218"/>
          </a:xfrm>
          <a:prstGeom prst="rect">
            <a:avLst/>
          </a:prstGeom>
          <a:noFill/>
        </p:spPr>
        <p:txBody>
          <a:bodyPr wrap="square" rtlCol="0">
            <a:spAutoFit/>
          </a:bodyPr>
          <a:lstStyle/>
          <a:p>
            <a:pPr algn="ctr"/>
            <a:r>
              <a:rPr lang="en-US" sz="1600" dirty="0">
                <a:solidFill>
                  <a:schemeClr val="tx1">
                    <a:lumMod val="95000"/>
                  </a:schemeClr>
                </a:solidFill>
              </a:rPr>
              <a:t>Christ the Good Shepherd</a:t>
            </a:r>
          </a:p>
          <a:p>
            <a:pPr algn="ctr"/>
            <a:endParaRPr lang="en-US" sz="1600" dirty="0">
              <a:solidFill>
                <a:schemeClr val="tx1">
                  <a:lumMod val="95000"/>
                </a:schemeClr>
              </a:solidFill>
            </a:endParaRPr>
          </a:p>
          <a:p>
            <a:pPr algn="ctr"/>
            <a:r>
              <a:rPr lang="en-US" sz="1600" dirty="0">
                <a:solidFill>
                  <a:schemeClr val="tx1">
                    <a:lumMod val="95000"/>
                  </a:schemeClr>
                </a:solidFill>
              </a:rPr>
              <a:t>Kathleen Peterson</a:t>
            </a:r>
          </a:p>
        </p:txBody>
      </p:sp>
      <p:pic>
        <p:nvPicPr>
          <p:cNvPr id="4" name="Picture 3">
            <a:extLst>
              <a:ext uri="{FF2B5EF4-FFF2-40B4-BE49-F238E27FC236}">
                <a16:creationId xmlns:a16="http://schemas.microsoft.com/office/drawing/2014/main" id="{6CD0471C-C793-41FC-9193-7055BC324791}"/>
              </a:ext>
            </a:extLst>
          </p:cNvPr>
          <p:cNvPicPr>
            <a:picLocks noChangeAspect="1"/>
          </p:cNvPicPr>
          <p:nvPr/>
        </p:nvPicPr>
        <p:blipFill>
          <a:blip r:embed="rId2"/>
          <a:stretch>
            <a:fillRect/>
          </a:stretch>
        </p:blipFill>
        <p:spPr>
          <a:xfrm>
            <a:off x="3790950" y="128587"/>
            <a:ext cx="6572250" cy="6600825"/>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2300" y="1981200"/>
            <a:ext cx="5867400" cy="1754326"/>
          </a:xfrm>
          <a:prstGeom prst="rect">
            <a:avLst/>
          </a:prstGeom>
        </p:spPr>
        <p:txBody>
          <a:bodyPr wrap="square">
            <a:spAutoFit/>
          </a:bodyPr>
          <a:lstStyle/>
          <a:p>
            <a:r>
              <a:rPr lang="en-US" sz="3600" dirty="0"/>
              <a:t>For I am about to create new heavens and a new earth; … be glad and rejoice forever …</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Isaiah 65:17a, 18a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324600"/>
            <a:ext cx="8991600" cy="338554"/>
          </a:xfrm>
          <a:prstGeom prst="rect">
            <a:avLst/>
          </a:prstGeom>
          <a:noFill/>
        </p:spPr>
        <p:txBody>
          <a:bodyPr wrap="square" rtlCol="0">
            <a:spAutoFit/>
          </a:bodyPr>
          <a:lstStyle/>
          <a:p>
            <a:pPr algn="ctr"/>
            <a:r>
              <a:rPr lang="en-US" sz="1600" dirty="0">
                <a:solidFill>
                  <a:schemeClr val="tx1">
                    <a:lumMod val="95000"/>
                  </a:schemeClr>
                </a:solidFill>
              </a:rPr>
              <a:t>Baptism of Christ, detail of God  --  Lorenzo Scott, Smithsonian Museum of American Art, Washington, DC</a:t>
            </a:r>
          </a:p>
        </p:txBody>
      </p:sp>
      <p:pic>
        <p:nvPicPr>
          <p:cNvPr id="5" name="Picture 4">
            <a:extLst>
              <a:ext uri="{FF2B5EF4-FFF2-40B4-BE49-F238E27FC236}">
                <a16:creationId xmlns:a16="http://schemas.microsoft.com/office/drawing/2014/main" id="{6E05BFE2-BCED-4934-B6B8-1C61E57FD4A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24200" y="457201"/>
            <a:ext cx="6157494" cy="543810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2341" y="2228671"/>
            <a:ext cx="6324600" cy="1754326"/>
          </a:xfrm>
          <a:prstGeom prst="rect">
            <a:avLst/>
          </a:prstGeom>
        </p:spPr>
        <p:txBody>
          <a:bodyPr wrap="square">
            <a:spAutoFit/>
          </a:bodyPr>
          <a:lstStyle/>
          <a:p>
            <a:r>
              <a:rPr lang="en-US" sz="3600" dirty="0"/>
              <a:t>Christ has been raised from the dead … so all will be made alive in Christ.</a:t>
            </a:r>
          </a:p>
        </p:txBody>
      </p:sp>
      <p:sp>
        <p:nvSpPr>
          <p:cNvPr id="5" name="TextBox 4"/>
          <p:cNvSpPr txBox="1"/>
          <p:nvPr/>
        </p:nvSpPr>
        <p:spPr>
          <a:xfrm>
            <a:off x="5562600" y="4495801"/>
            <a:ext cx="3581400" cy="461665"/>
          </a:xfrm>
          <a:prstGeom prst="rect">
            <a:avLst/>
          </a:prstGeom>
          <a:noFill/>
        </p:spPr>
        <p:txBody>
          <a:bodyPr wrap="square" rtlCol="0">
            <a:spAutoFit/>
          </a:bodyPr>
          <a:lstStyle/>
          <a:p>
            <a:pPr algn="ctr"/>
            <a:r>
              <a:rPr lang="en-US" sz="2400" dirty="0">
                <a:solidFill>
                  <a:schemeClr val="tx1">
                    <a:lumMod val="95000"/>
                  </a:schemeClr>
                </a:solidFill>
              </a:rPr>
              <a:t>1 Corinthians 15:20b, 22b</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Come Unto Me, Little Children  --  William H. Johnson, Smithsonian Museum of American Art, DC</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091ADDDC-A676-4425-95E2-314AB40EEC4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2224" y="304800"/>
            <a:ext cx="8687553" cy="5657578"/>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But on the first day of the week, at early dawn, they came to the tomb, taking the spices that they had prepared.</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24:1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1"/>
            <a:ext cx="2247900" cy="1354217"/>
          </a:xfrm>
          <a:prstGeom prst="rect">
            <a:avLst/>
          </a:prstGeom>
          <a:noFill/>
        </p:spPr>
        <p:txBody>
          <a:bodyPr wrap="square" rtlCol="0">
            <a:spAutoFit/>
          </a:bodyPr>
          <a:lstStyle/>
          <a:p>
            <a:pPr algn="ctr"/>
            <a:r>
              <a:rPr lang="en-US" sz="1600" dirty="0">
                <a:solidFill>
                  <a:schemeClr val="tx1">
                    <a:lumMod val="95000"/>
                  </a:schemeClr>
                </a:solidFill>
              </a:rPr>
              <a:t>Women at the Tomb</a:t>
            </a:r>
          </a:p>
          <a:p>
            <a:pPr algn="ctr"/>
            <a:endParaRPr lang="en-US" sz="1600" dirty="0">
              <a:solidFill>
                <a:schemeClr val="tx1">
                  <a:lumMod val="95000"/>
                </a:schemeClr>
              </a:solidFill>
            </a:endParaRPr>
          </a:p>
          <a:p>
            <a:pPr algn="ctr"/>
            <a:r>
              <a:rPr lang="en-US" sz="1600" dirty="0" err="1">
                <a:solidFill>
                  <a:schemeClr val="tx1">
                    <a:lumMod val="95000"/>
                  </a:schemeClr>
                </a:solidFill>
              </a:rPr>
              <a:t>Gozzoli</a:t>
            </a:r>
            <a:r>
              <a:rPr lang="en-US" sz="1600" dirty="0">
                <a:solidFill>
                  <a:schemeClr val="tx1">
                    <a:lumMod val="95000"/>
                  </a:schemeClr>
                </a:solidFill>
              </a:rPr>
              <a:t> and Fra Angelico</a:t>
            </a:r>
          </a:p>
          <a:p>
            <a:pPr algn="ctr"/>
            <a:r>
              <a:rPr lang="en-US" sz="1600" dirty="0">
                <a:solidFill>
                  <a:schemeClr val="tx1">
                    <a:lumMod val="95000"/>
                  </a:schemeClr>
                </a:solidFill>
              </a:rPr>
              <a:t>Museum of San Marco</a:t>
            </a:r>
          </a:p>
          <a:p>
            <a:pPr algn="ctr"/>
            <a:r>
              <a:rPr lang="en-US" sz="1600" dirty="0">
                <a:solidFill>
                  <a:schemeClr val="tx1">
                    <a:lumMod val="95000"/>
                  </a:schemeClr>
                </a:solidFill>
              </a:rPr>
              <a:t>Florence, Italy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631DAD5F-D9AA-4699-8390-4D40C6345D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15000" y="25942"/>
            <a:ext cx="3733800" cy="6832051"/>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1794</TotalTime>
  <Words>794</Words>
  <Application>Microsoft Office PowerPoint</Application>
  <PresentationFormat>Widescreen</PresentationFormat>
  <Paragraphs>72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RESURRECTION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125</cp:revision>
  <dcterms:created xsi:type="dcterms:W3CDTF">2016-08-31T16:46:43Z</dcterms:created>
  <dcterms:modified xsi:type="dcterms:W3CDTF">2025-08-25T14:31:11Z</dcterms:modified>
</cp:coreProperties>
</file>