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9"/>
  </p:notesMasterIdLst>
  <p:sldIdLst>
    <p:sldId id="256" r:id="rId2"/>
    <p:sldId id="282" r:id="rId3"/>
    <p:sldId id="382" r:id="rId4"/>
    <p:sldId id="383" r:id="rId5"/>
    <p:sldId id="384" r:id="rId6"/>
    <p:sldId id="385" r:id="rId7"/>
    <p:sldId id="408" r:id="rId8"/>
    <p:sldId id="387" r:id="rId9"/>
    <p:sldId id="386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9" r:id="rId20"/>
    <p:sldId id="400" r:id="rId21"/>
    <p:sldId id="401" r:id="rId22"/>
    <p:sldId id="403" r:id="rId23"/>
    <p:sldId id="404" r:id="rId24"/>
    <p:sldId id="405" r:id="rId25"/>
    <p:sldId id="410" r:id="rId26"/>
    <p:sldId id="407" r:id="rId27"/>
    <p:sldId id="2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40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932455-3B58-4920-AA70-B971F77A192E}" v="23" dt="2025-10-09T18:08:53.334"/>
    <p1510:client id="{F1646512-D173-43EB-9632-D8E3E90F1AA6}" v="22" dt="2025-10-09T22:17:58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46" autoAdjust="0"/>
    <p:restoredTop sz="94694"/>
  </p:normalViewPr>
  <p:slideViewPr>
    <p:cSldViewPr>
      <p:cViewPr varScale="1">
        <p:scale>
          <a:sx n="73" d="100"/>
          <a:sy n="73" d="100"/>
        </p:scale>
        <p:origin x="91" y="1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F1646512-D173-43EB-9632-D8E3E90F1AA6}"/>
    <pc:docChg chg="modSld">
      <pc:chgData name="Charlotte Lew" userId="DE9u/HIIxMU0OFQg8o06/mNtqbZG0KcOoC0s0LyOtjk=" providerId="None" clId="Web-{F1646512-D173-43EB-9632-D8E3E90F1AA6}" dt="2025-10-09T22:17:53.218" v="8" actId="20577"/>
      <pc:docMkLst>
        <pc:docMk/>
      </pc:docMkLst>
      <pc:sldChg chg="modSp">
        <pc:chgData name="Charlotte Lew" userId="DE9u/HIIxMU0OFQg8o06/mNtqbZG0KcOoC0s0LyOtjk=" providerId="None" clId="Web-{F1646512-D173-43EB-9632-D8E3E90F1AA6}" dt="2025-10-09T22:16:58.509" v="3" actId="20577"/>
        <pc:sldMkLst>
          <pc:docMk/>
          <pc:sldMk cId="0" sldId="383"/>
        </pc:sldMkLst>
        <pc:spChg chg="mod">
          <ac:chgData name="Charlotte Lew" userId="DE9u/HIIxMU0OFQg8o06/mNtqbZG0KcOoC0s0LyOtjk=" providerId="None" clId="Web-{F1646512-D173-43EB-9632-D8E3E90F1AA6}" dt="2025-10-09T22:16:58.509" v="3" actId="20577"/>
          <ac:spMkLst>
            <pc:docMk/>
            <pc:sldMk cId="0" sldId="383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F1646512-D173-43EB-9632-D8E3E90F1AA6}" dt="2025-10-09T22:17:53.218" v="8" actId="20577"/>
        <pc:sldMkLst>
          <pc:docMk/>
          <pc:sldMk cId="0" sldId="385"/>
        </pc:sldMkLst>
        <pc:spChg chg="mod">
          <ac:chgData name="Charlotte Lew" userId="DE9u/HIIxMU0OFQg8o06/mNtqbZG0KcOoC0s0LyOtjk=" providerId="None" clId="Web-{F1646512-D173-43EB-9632-D8E3E90F1AA6}" dt="2025-10-09T22:17:53.218" v="8" actId="20577"/>
          <ac:spMkLst>
            <pc:docMk/>
            <pc:sldMk cId="0" sldId="385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85932455-3B58-4920-AA70-B971F77A192E}"/>
    <pc:docChg chg="modSld">
      <pc:chgData name="Charlotte Lew" userId="DE9u/HIIxMU0OFQg8o06/mNtqbZG0KcOoC0s0LyOtjk=" providerId="None" clId="Web-{85932455-3B58-4920-AA70-B971F77A192E}" dt="2025-10-09T18:08:53.334" v="22" actId="20577"/>
      <pc:docMkLst>
        <pc:docMk/>
      </pc:docMkLst>
      <pc:sldChg chg="modSp">
        <pc:chgData name="Charlotte Lew" userId="DE9u/HIIxMU0OFQg8o06/mNtqbZG0KcOoC0s0LyOtjk=" providerId="None" clId="Web-{85932455-3B58-4920-AA70-B971F77A192E}" dt="2025-10-09T18:08:53.334" v="22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85932455-3B58-4920-AA70-B971F77A192E}" dt="2025-10-09T18:08:53.334" v="22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B3FE90A-A2A7-47CC-86B0-10B71D051865}"/>
    <pc:docChg chg="modSld">
      <pc:chgData name="Charlotte Lew" userId="DE9u/HIIxMU0OFQg8o06/mNtqbZG0KcOoC0s0LyOtjk=" providerId="None" clId="Web-{AB3FE90A-A2A7-47CC-86B0-10B71D051865}" dt="2025-10-01T18:31:29.664" v="2" actId="20577"/>
      <pc:docMkLst>
        <pc:docMk/>
      </pc:docMkLst>
      <pc:sldChg chg="modSp">
        <pc:chgData name="Charlotte Lew" userId="DE9u/HIIxMU0OFQg8o06/mNtqbZG0KcOoC0s0LyOtjk=" providerId="None" clId="Web-{AB3FE90A-A2A7-47CC-86B0-10B71D051865}" dt="2025-10-01T18:31:29.664" v="2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AB3FE90A-A2A7-47CC-86B0-10B71D051865}" dt="2025-10-01T18:31:29.664" v="2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896085"/>
            <a:ext cx="8458200" cy="1698625"/>
          </a:xfrm>
        </p:spPr>
        <p:txBody>
          <a:bodyPr>
            <a:noAutofit/>
          </a:bodyPr>
          <a:lstStyle/>
          <a:p>
            <a:r>
              <a:rPr lang="en-US" sz="8800" dirty="0"/>
              <a:t>Fourth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5950804"/>
            <a:ext cx="9067800" cy="830997"/>
          </a:xfrm>
          <a:prstGeom prst="rect">
            <a:avLst/>
          </a:prstGeom>
          <a:solidFill>
            <a:srgbClr val="0E0408">
              <a:alpha val="6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2 Kings 2:1-2, 6-14 and Psalm 77:1-2, 11-20  •  1 Kings 19:15-16, 19-21 and Psalm 16  •  Galatians 5:1, 13-25  •  Luke 9:51-62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1905000"/>
            <a:ext cx="6172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show me the path of life. </a:t>
            </a:r>
          </a:p>
          <a:p>
            <a:r>
              <a:rPr lang="en-US" sz="3600" dirty="0"/>
              <a:t>In your presence there is fullness of joy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16:11a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486400"/>
            <a:ext cx="198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 Visit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John August Swanson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Serigraph, 1995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275B2B-DA78-44CC-A00F-35439914D9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3006" y="29530"/>
            <a:ext cx="5675394" cy="682847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1336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the whole law is summed up in a single commandment, "You shall love your neighbor as yourself."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5:14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519446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Underground Railroad  --  Charles Webber, Cincinnati Art Museum, Cincinnati, OH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451722-A9C1-8253-7CD3-A06C319D4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9540765" cy="648473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828800"/>
            <a:ext cx="647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the fruit of the Spirit is love, joy, peace, patience, kindness, generosity, faithfulness, gentleness, and self-control.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5:22b-23a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Ready to grout – Fruit of the Spirit mosaic commission  --  Suzanne Halstead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1EF5D-A94B-42ED-8887-96190D9993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8382000" cy="62865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2228672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live by the Spirit, </a:t>
            </a:r>
          </a:p>
          <a:p>
            <a:r>
              <a:rPr lang="en-US" sz="3600" dirty="0"/>
              <a:t>… be guided by the Spirit.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5:25bd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Holt Family, Oklahoma Adoptive Parents of the Year, Tinker Air Force Base, OK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BC63A6-B05F-446B-A77E-8179327F69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445" y="0"/>
            <a:ext cx="9144000" cy="607325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812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As they were going along the road, someone said to him, "I will follow you wherever you go."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9:57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1600200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Jesus said to him, "Foxes have holes, and birds of the air have nests; but the Son of Man has nowhere to lay his head."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9:58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19812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As they continued walking and talking, a chariot of fire and horses of fire separated the two of them, and Elijah ascended in a whirlwind into heaven.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532766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Kings 2:11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Homeless Jesus  --  Timothy Smaltz, Convent Ciudad Colonial, Santo Domingo, Dominican Republic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6E06F8-0DA3-4C4A-A42A-C951E94B23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8400" y="0"/>
            <a:ext cx="7258050" cy="611124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22860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To another he said, "Follow me." But he said, "Lord, first let me go and bury my father."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9:59</a:t>
            </a:r>
          </a:p>
        </p:txBody>
      </p:sp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981200"/>
            <a:ext cx="6172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Jesus said to him, "Let the dead bury their own dead; but as for you, go and proclaim the kingdom of God."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9:60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Salvation Mountain  --  Leonard Knight, Imperial County,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965784-9772-432C-8D94-6B950F2B0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1"/>
            <a:ext cx="8331201" cy="624840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9812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Another said, "I will follow you, Lord; but let me first say farewell to those at my home."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9:61</a:t>
            </a:r>
          </a:p>
        </p:txBody>
      </p:sp>
    </p:spTree>
    <p:extLst>
      <p:ext uri="{BB962C8B-B14F-4D97-AF65-F5344CB8AC3E}">
        <p14:creationId xmlns:p14="http://schemas.microsoft.com/office/powerpoint/2010/main" val="1844325615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Jesus said to him, "No one who puts a hand to the plow and looks back is fit for the kingdom of God."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9:62</a:t>
            </a:r>
          </a:p>
        </p:txBody>
      </p:sp>
    </p:spTree>
    <p:extLst>
      <p:ext uri="{BB962C8B-B14F-4D97-AF65-F5344CB8AC3E}">
        <p14:creationId xmlns:p14="http://schemas.microsoft.com/office/powerpoint/2010/main" val="4070376314"/>
      </p:ext>
    </p:extLst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02920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Looking Back – the Man at the Plow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James Tissot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Brooklyn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York, 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3B1E6A-C10F-4F35-8A47-1BBC589CC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850" y="190500"/>
            <a:ext cx="63817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076"/>
      </p:ext>
    </p:extLst>
  </p:cSld>
  <p:clrMapOvr>
    <a:masterClrMapping/>
  </p:clrMapOvr>
  <p:transition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sv-SE" sz="1600" dirty="0"/>
              <a:t>https://www.flickr.com/photos/36217981@N02/15796999284/</a:t>
            </a:r>
          </a:p>
          <a:p>
            <a:pPr>
              <a:buNone/>
            </a:pPr>
            <a:r>
              <a:rPr lang="sv-SE" sz="1600" dirty="0"/>
              <a:t>https://www.flickr.com/photos/paullew/431550496/</a:t>
            </a:r>
          </a:p>
          <a:p>
            <a:pPr>
              <a:buNone/>
            </a:pPr>
            <a:r>
              <a:rPr lang="sv-SE" sz="1600" dirty="0"/>
              <a:t>https://commons.wikimedia.org/wiki/File:Spgb_tympanon.jpg</a:t>
            </a:r>
          </a:p>
          <a:p>
            <a:pPr>
              <a:buNone/>
            </a:pPr>
            <a:r>
              <a:rPr lang="sv-SE" sz="1600" dirty="0"/>
              <a:t>https://commons.wikimedia.org/wiki/File:Santa_Maria_dei_Carmini_(Venice)_-_Chapel_of_St._Anthony_of_Padua_-_Elisha_by_Tommaso_Rues.jpg</a:t>
            </a:r>
          </a:p>
          <a:p>
            <a:pPr>
              <a:buNone/>
            </a:pPr>
            <a:r>
              <a:rPr lang="sv-SE" sz="1600" dirty="0"/>
              <a:t>https://commons.wikimedia.org/wiki/File:Charles_T._Webber_-_The_Underground_Railroad_-_Google_Art_Project.jpg</a:t>
            </a:r>
          </a:p>
          <a:p>
            <a:pPr>
              <a:buNone/>
            </a:pPr>
            <a:r>
              <a:rPr lang="sv-SE" sz="1600" dirty="0"/>
              <a:t>https://www.flickr.com/photos/nutmegdesigns/6077059476 - Margaret Almon</a:t>
            </a:r>
          </a:p>
          <a:p>
            <a:pPr>
              <a:buNone/>
            </a:pPr>
            <a:r>
              <a:rPr lang="sv-SE" sz="1600" dirty="0"/>
              <a:t>https://www.tinker.af.mil/News/Features/Display/Article/388803 via Flickr, David Faytinger</a:t>
            </a:r>
          </a:p>
          <a:p>
            <a:pPr>
              <a:buNone/>
            </a:pPr>
            <a:r>
              <a:rPr lang="sv-SE" sz="1600" dirty="0"/>
              <a:t>https://commons.wikimedia.org/wiki/File:Homeless_Jesus_CCSD_07_2018_9749.jpg – Mariordo</a:t>
            </a:r>
          </a:p>
          <a:p>
            <a:pPr>
              <a:buNone/>
            </a:pPr>
            <a:r>
              <a:rPr lang="sv-SE" sz="1600" dirty="0"/>
              <a:t>https://www.flickr.com/photos/caveman_92223/3160573307</a:t>
            </a:r>
          </a:p>
          <a:p>
            <a:pPr>
              <a:buNone/>
            </a:pPr>
            <a:r>
              <a:rPr lang="sv-SE" sz="1600" dirty="0"/>
              <a:t>https://commons.wikimedia.org/wiki/File:Brooklyn_Museum_-_The_Man_at_the_Plough_(L%27homme_%C3%A0_la_charrue)_-_James_Tissot_-_overall.jpg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5410201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Elijah and Elisha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Theodore Poulakis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Byzantine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Athens, Greece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7F420B-A128-499A-8439-FB08382B91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11334"/>
            <a:ext cx="6400800" cy="683464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905000"/>
            <a:ext cx="68580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He picked up the mantle of Elijah that had fallen … and struck the water … the water was parted … and Elisha crossed over.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Kings 2:13a, 14bd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Elijah and Elisha  --  Tympanum of Home on Walton Well Road, Oxford, England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86D7FA-1B08-44FE-A3BC-9977612750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62" y="636245"/>
            <a:ext cx="9107138" cy="51183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D80808-9B14-4D7E-BF49-DD2F5BD53F2F}"/>
              </a:ext>
            </a:extLst>
          </p:cNvPr>
          <p:cNvSpPr/>
          <p:nvPr/>
        </p:nvSpPr>
        <p:spPr>
          <a:xfrm>
            <a:off x="1828800" y="544483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828800"/>
            <a:ext cx="63246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Your way was through the sea, your path through the mighty waters, yet your footprints were unseen.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77:19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4953000"/>
            <a:ext cx="152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Walks on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WaterS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Church of St. Peter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Hamburg,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D8D11A-462B-482D-98A1-1CA0715CB2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0" y="48673"/>
            <a:ext cx="5410201" cy="680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828800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Elisha … left the oxen, ran after Elijah, and said, "Let me kiss my father and my mother, and then I will follow you."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Kings 19:19b, 20a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181600"/>
            <a:ext cx="175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Prophet Elisha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Tommaso Rues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Santa Maria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dei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Carmini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Venice, Italy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4B5A15-622C-46D1-AA2B-D30806DCD9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55950"/>
            <a:ext cx="4648200" cy="680205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451</TotalTime>
  <Words>868</Words>
  <Application>Microsoft Office PowerPoint</Application>
  <PresentationFormat>Widescreen</PresentationFormat>
  <Paragraphs>78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First Sunday after Christmas Day Year A</vt:lpstr>
      <vt:lpstr>Fourth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125</cp:revision>
  <dcterms:created xsi:type="dcterms:W3CDTF">2016-08-31T16:46:43Z</dcterms:created>
  <dcterms:modified xsi:type="dcterms:W3CDTF">2025-10-09T22:18:04Z</dcterms:modified>
</cp:coreProperties>
</file>