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</p:sldMasterIdLst>
  <p:notesMasterIdLst>
    <p:notesMasterId r:id="rId24"/>
  </p:notesMasterIdLst>
  <p:sldIdLst>
    <p:sldId id="256" r:id="rId2"/>
    <p:sldId id="282" r:id="rId3"/>
    <p:sldId id="382" r:id="rId4"/>
    <p:sldId id="387" r:id="rId5"/>
    <p:sldId id="408" r:id="rId6"/>
    <p:sldId id="409" r:id="rId7"/>
    <p:sldId id="390" r:id="rId8"/>
    <p:sldId id="391" r:id="rId9"/>
    <p:sldId id="400" r:id="rId10"/>
    <p:sldId id="399" r:id="rId11"/>
    <p:sldId id="392" r:id="rId12"/>
    <p:sldId id="401" r:id="rId13"/>
    <p:sldId id="404" r:id="rId14"/>
    <p:sldId id="403" r:id="rId15"/>
    <p:sldId id="402" r:id="rId16"/>
    <p:sldId id="405" r:id="rId17"/>
    <p:sldId id="407" r:id="rId18"/>
    <p:sldId id="410" r:id="rId19"/>
    <p:sldId id="411" r:id="rId20"/>
    <p:sldId id="412" r:id="rId21"/>
    <p:sldId id="419" r:id="rId22"/>
    <p:sldId id="297" r:id="rId2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1152D"/>
  </p:clrMru>
  <p:extLst>
    <p:ext uri="{E76CE94A-603C-4142-B9EB-6D1370010A27}">
      <p14:discardImageEditData xmlns:p14="http://schemas.microsoft.com/office/powerpoint/2010/main" val="1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9123405-2EC3-4773-AB27-D46A565D00DA}" v="36" dt="2025-10-09T21:50:43.294"/>
    <p1510:client id="{C0CF1951-37AF-431B-9674-FAA5809CF51D}" v="15" dt="2025-10-09T18:12:44.57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6322" autoAdjust="0"/>
    <p:restoredTop sz="86346" autoAdjust="0"/>
  </p:normalViewPr>
  <p:slideViewPr>
    <p:cSldViewPr>
      <p:cViewPr varScale="1">
        <p:scale>
          <a:sx n="54" d="100"/>
          <a:sy n="54" d="100"/>
        </p:scale>
        <p:origin x="716" y="56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20" d="100"/>
        <a:sy n="120" d="100"/>
      </p:scale>
      <p:origin x="0" y="-4498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Relationship Id="rId30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harlotte Lew" userId="DE9u/HIIxMU0OFQg8o06/mNtqbZG0KcOoC0s0LyOtjk=" providerId="None" clId="Web-{09123405-2EC3-4773-AB27-D46A565D00DA}"/>
    <pc:docChg chg="modSld">
      <pc:chgData name="Charlotte Lew" userId="DE9u/HIIxMU0OFQg8o06/mNtqbZG0KcOoC0s0LyOtjk=" providerId="None" clId="Web-{09123405-2EC3-4773-AB27-D46A565D00DA}" dt="2025-10-09T21:50:40.841" v="18" actId="20577"/>
      <pc:docMkLst>
        <pc:docMk/>
      </pc:docMkLst>
      <pc:sldChg chg="modSp">
        <pc:chgData name="Charlotte Lew" userId="DE9u/HIIxMU0OFQg8o06/mNtqbZG0KcOoC0s0LyOtjk=" providerId="None" clId="Web-{09123405-2EC3-4773-AB27-D46A565D00DA}" dt="2025-10-09T21:48:51.364" v="5" actId="20577"/>
        <pc:sldMkLst>
          <pc:docMk/>
          <pc:sldMk cId="0" sldId="403"/>
        </pc:sldMkLst>
        <pc:spChg chg="mod">
          <ac:chgData name="Charlotte Lew" userId="DE9u/HIIxMU0OFQg8o06/mNtqbZG0KcOoC0s0LyOtjk=" providerId="None" clId="Web-{09123405-2EC3-4773-AB27-D46A565D00DA}" dt="2025-10-09T21:48:51.364" v="5" actId="20577"/>
          <ac:spMkLst>
            <pc:docMk/>
            <pc:sldMk cId="0" sldId="403"/>
            <ac:spMk id="2" creationId="{00000000-0000-0000-0000-000000000000}"/>
          </ac:spMkLst>
        </pc:spChg>
      </pc:sldChg>
      <pc:sldChg chg="modSp">
        <pc:chgData name="Charlotte Lew" userId="DE9u/HIIxMU0OFQg8o06/mNtqbZG0KcOoC0s0LyOtjk=" providerId="None" clId="Web-{09123405-2EC3-4773-AB27-D46A565D00DA}" dt="2025-10-09T21:50:20.309" v="13" actId="20577"/>
        <pc:sldMkLst>
          <pc:docMk/>
          <pc:sldMk cId="3375065428" sldId="410"/>
        </pc:sldMkLst>
        <pc:spChg chg="mod">
          <ac:chgData name="Charlotte Lew" userId="DE9u/HIIxMU0OFQg8o06/mNtqbZG0KcOoC0s0LyOtjk=" providerId="None" clId="Web-{09123405-2EC3-4773-AB27-D46A565D00DA}" dt="2025-10-09T21:50:20.309" v="13" actId="20577"/>
          <ac:spMkLst>
            <pc:docMk/>
            <pc:sldMk cId="3375065428" sldId="410"/>
            <ac:spMk id="2" creationId="{00000000-0000-0000-0000-000000000000}"/>
          </ac:spMkLst>
        </pc:spChg>
      </pc:sldChg>
      <pc:sldChg chg="modSp">
        <pc:chgData name="Charlotte Lew" userId="DE9u/HIIxMU0OFQg8o06/mNtqbZG0KcOoC0s0LyOtjk=" providerId="None" clId="Web-{09123405-2EC3-4773-AB27-D46A565D00DA}" dt="2025-10-09T21:50:40.841" v="18" actId="20577"/>
        <pc:sldMkLst>
          <pc:docMk/>
          <pc:sldMk cId="2441712133" sldId="412"/>
        </pc:sldMkLst>
        <pc:spChg chg="mod">
          <ac:chgData name="Charlotte Lew" userId="DE9u/HIIxMU0OFQg8o06/mNtqbZG0KcOoC0s0LyOtjk=" providerId="None" clId="Web-{09123405-2EC3-4773-AB27-D46A565D00DA}" dt="2025-10-09T21:50:40.841" v="18" actId="20577"/>
          <ac:spMkLst>
            <pc:docMk/>
            <pc:sldMk cId="2441712133" sldId="412"/>
            <ac:spMk id="2" creationId="{00000000-0000-0000-0000-000000000000}"/>
          </ac:spMkLst>
        </pc:spChg>
      </pc:sldChg>
    </pc:docChg>
  </pc:docChgLst>
  <pc:docChgLst>
    <pc:chgData name="Charlotte Lew" userId="DE9u/HIIxMU0OFQg8o06/mNtqbZG0KcOoC0s0LyOtjk=" providerId="None" clId="Web-{C0CF1951-37AF-431B-9674-FAA5809CF51D}"/>
    <pc:docChg chg="modSld">
      <pc:chgData name="Charlotte Lew" userId="DE9u/HIIxMU0OFQg8o06/mNtqbZG0KcOoC0s0LyOtjk=" providerId="None" clId="Web-{C0CF1951-37AF-431B-9674-FAA5809CF51D}" dt="2025-10-09T18:12:44.571" v="14" actId="20577"/>
      <pc:docMkLst>
        <pc:docMk/>
      </pc:docMkLst>
      <pc:sldChg chg="modSp">
        <pc:chgData name="Charlotte Lew" userId="DE9u/HIIxMU0OFQg8o06/mNtqbZG0KcOoC0s0LyOtjk=" providerId="None" clId="Web-{C0CF1951-37AF-431B-9674-FAA5809CF51D}" dt="2025-10-09T18:12:44.571" v="14" actId="20577"/>
        <pc:sldMkLst>
          <pc:docMk/>
          <pc:sldMk cId="0" sldId="297"/>
        </pc:sldMkLst>
        <pc:spChg chg="mod">
          <ac:chgData name="Charlotte Lew" userId="DE9u/HIIxMU0OFQg8o06/mNtqbZG0KcOoC0s0LyOtjk=" providerId="None" clId="Web-{C0CF1951-37AF-431B-9674-FAA5809CF51D}" dt="2025-10-09T18:12:44.571" v="14" actId="20577"/>
          <ac:spMkLst>
            <pc:docMk/>
            <pc:sldMk cId="0" sldId="297"/>
            <ac:spMk id="3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492283-5DAD-4197-8B51-666D80DBD764}" type="datetimeFigureOut">
              <a:rPr lang="en-US" smtClean="0"/>
              <a:pPr/>
              <a:t>10/9/2025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8221417-9C38-480C-A012-705512C668E9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221417-9C38-480C-A012-705512C668E9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61170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221417-9C38-480C-A012-705512C668E9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67585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B54B3-2CAD-43AB-968D-4DD9821B749A}" type="datetimeFigureOut">
              <a:rPr lang="en-US" smtClean="0"/>
              <a:pPr/>
              <a:t>10/9/2025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B58C43-C734-4CA5-908D-0774FB52B7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advTm="800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B54B3-2CAD-43AB-968D-4DD9821B749A}" type="datetimeFigureOut">
              <a:rPr lang="en-US" smtClean="0"/>
              <a:pPr/>
              <a:t>10/9/2025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B58C43-C734-4CA5-908D-0774FB52B7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advTm="800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B54B3-2CAD-43AB-968D-4DD9821B749A}" type="datetimeFigureOut">
              <a:rPr lang="en-US" smtClean="0"/>
              <a:pPr/>
              <a:t>10/9/2025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B58C43-C734-4CA5-908D-0774FB52B7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advTm="800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B54B3-2CAD-43AB-968D-4DD9821B749A}" type="datetimeFigureOut">
              <a:rPr lang="en-US" smtClean="0"/>
              <a:pPr/>
              <a:t>10/9/2025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B58C43-C734-4CA5-908D-0774FB52B7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advTm="800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B54B3-2CAD-43AB-968D-4DD9821B749A}" type="datetimeFigureOut">
              <a:rPr lang="en-US" smtClean="0"/>
              <a:pPr/>
              <a:t>10/9/2025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B58C43-C734-4CA5-908D-0774FB52B7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advTm="800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B54B3-2CAD-43AB-968D-4DD9821B749A}" type="datetimeFigureOut">
              <a:rPr lang="en-US" smtClean="0"/>
              <a:pPr/>
              <a:t>10/9/2025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B58C43-C734-4CA5-908D-0774FB52B7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advTm="800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B54B3-2CAD-43AB-968D-4DD9821B749A}" type="datetimeFigureOut">
              <a:rPr lang="en-US" smtClean="0"/>
              <a:pPr/>
              <a:t>10/9/2025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B58C43-C734-4CA5-908D-0774FB52B7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advTm="800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B54B3-2CAD-43AB-968D-4DD9821B749A}" type="datetimeFigureOut">
              <a:rPr lang="en-US" smtClean="0"/>
              <a:pPr/>
              <a:t>10/9/2025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B58C43-C734-4CA5-908D-0774FB52B7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advTm="800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B54B3-2CAD-43AB-968D-4DD9821B749A}" type="datetimeFigureOut">
              <a:rPr lang="en-US" smtClean="0"/>
              <a:pPr/>
              <a:t>10/9/2025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B58C43-C734-4CA5-908D-0774FB52B7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advTm="800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B54B3-2CAD-43AB-968D-4DD9821B749A}" type="datetimeFigureOut">
              <a:rPr lang="en-US" smtClean="0"/>
              <a:pPr/>
              <a:t>10/9/2025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B58C43-C734-4CA5-908D-0774FB52B7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advTm="800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B54B3-2CAD-43AB-968D-4DD9821B749A}" type="datetimeFigureOut">
              <a:rPr lang="en-US" smtClean="0"/>
              <a:pPr/>
              <a:t>10/9/2025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B58C43-C734-4CA5-908D-0774FB52B7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advTm="800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0B54B3-2CAD-43AB-968D-4DD9821B749A}" type="datetimeFigureOut">
              <a:rPr lang="en-US" smtClean="0"/>
              <a:pPr/>
              <a:t>10/9/2025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B58C43-C734-4CA5-908D-0774FB52B723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ransition advTm="800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05000" y="1143001"/>
            <a:ext cx="8458200" cy="1698625"/>
          </a:xfrm>
        </p:spPr>
        <p:txBody>
          <a:bodyPr>
            <a:noAutofit/>
          </a:bodyPr>
          <a:lstStyle/>
          <a:p>
            <a:r>
              <a:rPr lang="en-US" sz="8800"/>
              <a:t>Sunday </a:t>
            </a:r>
            <a:r>
              <a:rPr lang="en-US" sz="8800" dirty="0"/>
              <a:t>after Pentecost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819400" y="3667458"/>
            <a:ext cx="6400800" cy="838200"/>
          </a:xfrm>
        </p:spPr>
        <p:txBody>
          <a:bodyPr>
            <a:normAutofit lnSpcReduction="10000"/>
          </a:bodyPr>
          <a:lstStyle/>
          <a:p>
            <a:r>
              <a:rPr lang="en-US" sz="5400" i="1" dirty="0">
                <a:solidFill>
                  <a:schemeClr val="tx1"/>
                </a:solidFill>
              </a:rPr>
              <a:t>Year C</a:t>
            </a:r>
          </a:p>
        </p:txBody>
      </p:sp>
      <p:sp>
        <p:nvSpPr>
          <p:cNvPr id="4" name="Rectangle 3"/>
          <p:cNvSpPr/>
          <p:nvPr/>
        </p:nvSpPr>
        <p:spPr>
          <a:xfrm>
            <a:off x="8382000" y="3318570"/>
            <a:ext cx="3467100" cy="2677656"/>
          </a:xfrm>
          <a:prstGeom prst="rect">
            <a:avLst/>
          </a:prstGeom>
          <a:solidFill>
            <a:srgbClr val="01152D">
              <a:alpha val="40000"/>
            </a:srgbClr>
          </a:solidFill>
        </p:spPr>
        <p:txBody>
          <a:bodyPr wrap="square">
            <a:spAutoFit/>
          </a:bodyPr>
          <a:lstStyle/>
          <a:p>
            <a:pPr algn="ctr"/>
            <a:r>
              <a:rPr lang="en-US" sz="2800" dirty="0"/>
              <a:t>1 Kings 17:8-16, (17-24) and Psalm 146  or 1 Kings 17:17-24 and Psalm 30 </a:t>
            </a:r>
          </a:p>
          <a:p>
            <a:pPr algn="ctr"/>
            <a:r>
              <a:rPr lang="en-US" sz="2800" dirty="0"/>
              <a:t>Galatians 1:11-24 </a:t>
            </a:r>
          </a:p>
          <a:p>
            <a:pPr algn="ctr"/>
            <a:r>
              <a:rPr lang="en-US" sz="2800" dirty="0"/>
              <a:t>Luke 7:11-17</a:t>
            </a:r>
          </a:p>
        </p:txBody>
      </p:sp>
    </p:spTree>
  </p:cSld>
  <p:clrMapOvr>
    <a:masterClrMapping/>
  </p:clrMapOvr>
  <p:transition advTm="8000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895600" y="1079481"/>
            <a:ext cx="670560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/>
              <a:t>As he approached the gate of the town, a man who had died was being carried out. He was his mother’s only son, and she was a widow, and with her was a large crowd from the town. </a:t>
            </a:r>
            <a:endParaRPr lang="en-US" sz="3600" dirty="0"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562600" y="4495801"/>
            <a:ext cx="3352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tx1">
                    <a:lumMod val="95000"/>
                  </a:schemeClr>
                </a:solidFill>
              </a:rPr>
              <a:t>Luke 7:12</a:t>
            </a:r>
          </a:p>
        </p:txBody>
      </p:sp>
    </p:spTree>
  </p:cSld>
  <p:clrMapOvr>
    <a:masterClrMapping/>
  </p:clrMapOvr>
  <p:transition advTm="8000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752600" y="6400800"/>
            <a:ext cx="8763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chemeClr val="tx1">
                    <a:lumMod val="95000"/>
                  </a:schemeClr>
                </a:solidFill>
              </a:rPr>
              <a:t>Raising of the Son of the Widow of Nain, Matthias Gerung, from the </a:t>
            </a:r>
            <a:r>
              <a:rPr lang="en-US" sz="1600" dirty="0" err="1">
                <a:solidFill>
                  <a:schemeClr val="tx1">
                    <a:lumMod val="95000"/>
                  </a:schemeClr>
                </a:solidFill>
              </a:rPr>
              <a:t>Ottheinrich</a:t>
            </a:r>
            <a:r>
              <a:rPr lang="en-US" sz="1600" dirty="0">
                <a:solidFill>
                  <a:schemeClr val="tx1">
                    <a:lumMod val="95000"/>
                  </a:schemeClr>
                </a:solidFill>
              </a:rPr>
              <a:t> Bible, ca. 1530-1532</a:t>
            </a:r>
            <a:endParaRPr lang="en-US" dirty="0">
              <a:solidFill>
                <a:schemeClr val="tx1">
                  <a:lumMod val="95000"/>
                </a:schemeClr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FA459DE-262C-754D-B78A-8A10055556F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6966" y="0"/>
            <a:ext cx="10838067" cy="5901154"/>
          </a:xfrm>
          <a:prstGeom prst="rect">
            <a:avLst/>
          </a:prstGeom>
        </p:spPr>
      </p:pic>
    </p:spTree>
  </p:cSld>
  <p:clrMapOvr>
    <a:masterClrMapping/>
  </p:clrMapOvr>
  <p:transition advTm="8000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895600" y="2286000"/>
            <a:ext cx="69342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/>
              <a:t>When the Lord saw her, he had compassion for her and said to her, “Do not weep.”</a:t>
            </a:r>
            <a:endParaRPr lang="en-US" sz="3600" dirty="0"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096000" y="4648201"/>
            <a:ext cx="3352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tx1">
                    <a:lumMod val="95000"/>
                  </a:schemeClr>
                </a:solidFill>
              </a:rPr>
              <a:t>Luke 7:13</a:t>
            </a:r>
          </a:p>
        </p:txBody>
      </p:sp>
    </p:spTree>
  </p:cSld>
  <p:clrMapOvr>
    <a:masterClrMapping/>
  </p:clrMapOvr>
  <p:transition advTm="8000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834661" y="6347976"/>
            <a:ext cx="8763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chemeClr val="tx1">
                    <a:lumMod val="95000"/>
                  </a:schemeClr>
                </a:solidFill>
              </a:rPr>
              <a:t>Raising of the Son of the Widow of Nain, Lucas Cranach, 1569</a:t>
            </a:r>
            <a:endParaRPr lang="en-US" dirty="0">
              <a:solidFill>
                <a:schemeClr val="tx1">
                  <a:lumMod val="95000"/>
                </a:schemeClr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632782E-AB2A-374E-A097-EB9371BD98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6665" y="17929"/>
            <a:ext cx="7158669" cy="5971553"/>
          </a:xfrm>
          <a:prstGeom prst="rect">
            <a:avLst/>
          </a:prstGeom>
        </p:spPr>
      </p:pic>
    </p:spTree>
  </p:cSld>
  <p:clrMapOvr>
    <a:masterClrMapping/>
  </p:clrMapOvr>
  <p:transition advTm="8000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743200" y="1882677"/>
            <a:ext cx="7086600" cy="2308324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r>
              <a:rPr lang="en-US" sz="3600" dirty="0"/>
              <a:t>Then he came forward and touched the bier, and the bearers stopped. And he said, “Young man, I say to you, rise!”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943600" y="4191001"/>
            <a:ext cx="3352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tx1">
                    <a:lumMod val="95000"/>
                  </a:schemeClr>
                </a:solidFill>
              </a:rPr>
              <a:t>Luke 7:14</a:t>
            </a:r>
          </a:p>
        </p:txBody>
      </p:sp>
    </p:spTree>
  </p:cSld>
  <p:clrMapOvr>
    <a:masterClrMapping/>
  </p:clrMapOvr>
  <p:transition advTm="8000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057400" y="5105400"/>
            <a:ext cx="24384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chemeClr val="tx1">
                    <a:lumMod val="95000"/>
                  </a:schemeClr>
                </a:solidFill>
              </a:rPr>
              <a:t>Raising of the Son of the Widow of Nain, detail</a:t>
            </a:r>
          </a:p>
          <a:p>
            <a:pPr algn="ctr"/>
            <a:endParaRPr lang="en-US" sz="1600" dirty="0">
              <a:solidFill>
                <a:schemeClr val="tx1">
                  <a:lumMod val="95000"/>
                </a:schemeClr>
              </a:solidFill>
            </a:endParaRPr>
          </a:p>
          <a:p>
            <a:pPr algn="ctr"/>
            <a:r>
              <a:rPr lang="en-US" sz="1600" dirty="0">
                <a:solidFill>
                  <a:schemeClr val="tx1">
                    <a:lumMod val="95000"/>
                  </a:schemeClr>
                </a:solidFill>
              </a:rPr>
              <a:t>Jules Pierre </a:t>
            </a:r>
            <a:r>
              <a:rPr lang="en-US" sz="1600" dirty="0" err="1">
                <a:solidFill>
                  <a:schemeClr val="tx1">
                    <a:lumMod val="95000"/>
                  </a:schemeClr>
                </a:solidFill>
              </a:rPr>
              <a:t>Maumejean</a:t>
            </a:r>
            <a:r>
              <a:rPr lang="en-US" sz="1600" dirty="0">
                <a:solidFill>
                  <a:schemeClr val="tx1">
                    <a:lumMod val="95000"/>
                  </a:schemeClr>
                </a:solidFill>
              </a:rPr>
              <a:t>,</a:t>
            </a:r>
          </a:p>
          <a:p>
            <a:pPr algn="ctr"/>
            <a:r>
              <a:rPr lang="en-US" sz="1600" dirty="0">
                <a:solidFill>
                  <a:schemeClr val="tx1">
                    <a:lumMod val="95000"/>
                  </a:schemeClr>
                </a:solidFill>
              </a:rPr>
              <a:t> ca. 1950</a:t>
            </a:r>
            <a:endParaRPr lang="en-US" dirty="0">
              <a:solidFill>
                <a:schemeClr val="tx1">
                  <a:lumMod val="95000"/>
                </a:schemeClr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DA386A7-E6DE-494B-9DE0-A7150B3484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5000" y="-1"/>
            <a:ext cx="3886200" cy="6856803"/>
          </a:xfrm>
          <a:prstGeom prst="rect">
            <a:avLst/>
          </a:prstGeom>
        </p:spPr>
      </p:pic>
    </p:spTree>
  </p:cSld>
  <p:clrMapOvr>
    <a:masterClrMapping/>
  </p:clrMapOvr>
  <p:transition advTm="8000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895600" y="2514599"/>
            <a:ext cx="67056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/>
              <a:t>The dead man sat up and began to speak, and Jesus gave him to his mother.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943600" y="4343401"/>
            <a:ext cx="3352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tx1">
                    <a:lumMod val="95000"/>
                  </a:schemeClr>
                </a:solidFill>
              </a:rPr>
              <a:t>Luke 7:15</a:t>
            </a:r>
          </a:p>
        </p:txBody>
      </p:sp>
    </p:spTree>
    <p:extLst>
      <p:ext uri="{BB962C8B-B14F-4D97-AF65-F5344CB8AC3E}">
        <p14:creationId xmlns:p14="http://schemas.microsoft.com/office/powerpoint/2010/main" val="1844325615"/>
      </p:ext>
    </p:extLst>
  </p:cSld>
  <p:clrMapOvr>
    <a:masterClrMapping/>
  </p:clrMapOvr>
  <p:transition advTm="8000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295400" y="5181600"/>
            <a:ext cx="29718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chemeClr val="tx1">
                    <a:lumMod val="95000"/>
                  </a:schemeClr>
                </a:solidFill>
              </a:rPr>
              <a:t>Raising of the Son of the Widow of Nain</a:t>
            </a:r>
          </a:p>
          <a:p>
            <a:pPr algn="ctr"/>
            <a:endParaRPr lang="en-US" sz="1600" dirty="0">
              <a:solidFill>
                <a:schemeClr val="tx1">
                  <a:lumMod val="95000"/>
                </a:schemeClr>
              </a:solidFill>
            </a:endParaRPr>
          </a:p>
          <a:p>
            <a:pPr algn="ctr"/>
            <a:r>
              <a:rPr lang="en-US" sz="1600" dirty="0" err="1">
                <a:solidFill>
                  <a:schemeClr val="tx1">
                    <a:lumMod val="95000"/>
                  </a:schemeClr>
                </a:solidFill>
              </a:rPr>
              <a:t>Monreale</a:t>
            </a:r>
            <a:r>
              <a:rPr lang="en-US" sz="1600" dirty="0">
                <a:solidFill>
                  <a:schemeClr val="tx1">
                    <a:lumMod val="95000"/>
                  </a:schemeClr>
                </a:solidFill>
              </a:rPr>
              <a:t>, Italy</a:t>
            </a:r>
          </a:p>
          <a:p>
            <a:pPr algn="ctr"/>
            <a:r>
              <a:rPr lang="en-US" sz="1600" dirty="0">
                <a:solidFill>
                  <a:schemeClr val="tx1">
                    <a:lumMod val="95000"/>
                  </a:schemeClr>
                </a:solidFill>
              </a:rPr>
              <a:t>ca. 1180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E705051-4FBE-8A49-A149-3F100CD7E0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40406" y="-8965"/>
            <a:ext cx="494179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6252076"/>
      </p:ext>
    </p:extLst>
  </p:cSld>
  <p:clrMapOvr>
    <a:masterClrMapping/>
  </p:clrMapOvr>
  <p:transition advTm="8000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895600" y="1447800"/>
            <a:ext cx="6705600" cy="2308324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r>
              <a:rPr lang="en-US" sz="3600" dirty="0"/>
              <a:t>Fear seized all of them; and they glorified God, saying, “A great prophet has risen among us!” and “God has visited his people!”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715000" y="4648201"/>
            <a:ext cx="3352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tx1">
                    <a:lumMod val="95000"/>
                  </a:schemeClr>
                </a:solidFill>
              </a:rPr>
              <a:t>Luke 7:16</a:t>
            </a:r>
          </a:p>
        </p:txBody>
      </p:sp>
    </p:spTree>
    <p:extLst>
      <p:ext uri="{BB962C8B-B14F-4D97-AF65-F5344CB8AC3E}">
        <p14:creationId xmlns:p14="http://schemas.microsoft.com/office/powerpoint/2010/main" val="3375065428"/>
      </p:ext>
    </p:extLst>
  </p:cSld>
  <p:clrMapOvr>
    <a:masterClrMapping/>
  </p:clrMapOvr>
  <p:transition advTm="8000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003554" y="5562600"/>
            <a:ext cx="22860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chemeClr val="tx1">
                    <a:lumMod val="95000"/>
                  </a:schemeClr>
                </a:solidFill>
              </a:rPr>
              <a:t>Widow’s Son</a:t>
            </a:r>
          </a:p>
          <a:p>
            <a:pPr algn="ctr"/>
            <a:endParaRPr lang="en-US" sz="1600" dirty="0">
              <a:solidFill>
                <a:schemeClr val="tx1">
                  <a:lumMod val="95000"/>
                </a:schemeClr>
              </a:solidFill>
            </a:endParaRPr>
          </a:p>
          <a:p>
            <a:pPr algn="ctr"/>
            <a:r>
              <a:rPr lang="en-US" sz="1600" dirty="0">
                <a:solidFill>
                  <a:schemeClr val="tx1">
                    <a:lumMod val="95000"/>
                  </a:schemeClr>
                </a:solidFill>
              </a:rPr>
              <a:t>Peter Koenig</a:t>
            </a:r>
          </a:p>
          <a:p>
            <a:pPr algn="ctr"/>
            <a:r>
              <a:rPr lang="en-US" sz="1600" dirty="0">
                <a:solidFill>
                  <a:schemeClr val="tx1">
                    <a:lumMod val="95000"/>
                  </a:schemeClr>
                </a:solidFill>
              </a:rPr>
              <a:t>20</a:t>
            </a:r>
            <a:r>
              <a:rPr lang="en-US" sz="1600" baseline="30000" dirty="0">
                <a:solidFill>
                  <a:schemeClr val="tx1">
                    <a:lumMod val="95000"/>
                  </a:schemeClr>
                </a:solidFill>
              </a:rPr>
              <a:t>th</a:t>
            </a:r>
            <a:r>
              <a:rPr lang="en-US" sz="1600" dirty="0">
                <a:solidFill>
                  <a:schemeClr val="tx1">
                    <a:lumMod val="95000"/>
                  </a:schemeClr>
                </a:solidFill>
              </a:rPr>
              <a:t> century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32FE36D-70A0-B242-8254-6324E80251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29199" y="8964"/>
            <a:ext cx="5159247" cy="68490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0469029"/>
      </p:ext>
    </p:extLst>
  </p:cSld>
  <p:clrMapOvr>
    <a:masterClrMapping/>
  </p:clrMapOvr>
  <p:transition advTm="8000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743200" y="1944469"/>
            <a:ext cx="74676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/>
              <a:t>Elijah took the child, brought him down from the upper chamber into the house, and gave him to his mother; then Elijah said, ‘See, your son is alive.’</a:t>
            </a:r>
            <a:endParaRPr lang="en-US" sz="3600" dirty="0"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791200" y="4495801"/>
            <a:ext cx="3352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tx1">
                    <a:lumMod val="95000"/>
                  </a:schemeClr>
                </a:solidFill>
              </a:rPr>
              <a:t>1 Kings 17:23</a:t>
            </a:r>
          </a:p>
        </p:txBody>
      </p:sp>
    </p:spTree>
  </p:cSld>
  <p:clrMapOvr>
    <a:masterClrMapping/>
  </p:clrMapOvr>
  <p:transition advTm="8000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895600" y="2551837"/>
            <a:ext cx="6705600" cy="1754326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r>
              <a:rPr lang="en-US" sz="3600" dirty="0"/>
              <a:t>This word about him spread throughout Judea and all the surrounding region.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562600" y="4724401"/>
            <a:ext cx="3352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tx1">
                    <a:lumMod val="95000"/>
                  </a:schemeClr>
                </a:solidFill>
              </a:rPr>
              <a:t>Luke 7:17</a:t>
            </a:r>
          </a:p>
        </p:txBody>
      </p:sp>
    </p:spTree>
    <p:extLst>
      <p:ext uri="{BB962C8B-B14F-4D97-AF65-F5344CB8AC3E}">
        <p14:creationId xmlns:p14="http://schemas.microsoft.com/office/powerpoint/2010/main" val="2441712133"/>
      </p:ext>
    </p:extLst>
  </p:cSld>
  <p:clrMapOvr>
    <a:masterClrMapping/>
  </p:clrMapOvr>
  <p:transition advTm="8000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438400" y="5943600"/>
            <a:ext cx="7315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chemeClr val="tx1">
                    <a:lumMod val="95000"/>
                  </a:schemeClr>
                </a:solidFill>
              </a:rPr>
              <a:t>Raising of the Son of the Widow of Nain</a:t>
            </a:r>
          </a:p>
          <a:p>
            <a:pPr algn="ctr"/>
            <a:r>
              <a:rPr lang="en-US" sz="1400" dirty="0">
                <a:solidFill>
                  <a:schemeClr val="tx1">
                    <a:lumMod val="95000"/>
                  </a:schemeClr>
                </a:solidFill>
              </a:rPr>
              <a:t>Wilhelm </a:t>
            </a:r>
            <a:r>
              <a:rPr lang="en-US" sz="1400" dirty="0" err="1">
                <a:solidFill>
                  <a:schemeClr val="tx1">
                    <a:lumMod val="95000"/>
                  </a:schemeClr>
                </a:solidFill>
              </a:rPr>
              <a:t>Kotarbiński</a:t>
            </a:r>
            <a:r>
              <a:rPr lang="en-US" sz="1400" dirty="0">
                <a:solidFill>
                  <a:schemeClr val="tx1">
                    <a:lumMod val="95000"/>
                  </a:schemeClr>
                </a:solidFill>
              </a:rPr>
              <a:t>, 1879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BC4ADC4-6117-E248-BCD7-71CF293389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28800" y="31376"/>
            <a:ext cx="8534400" cy="56747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6334749"/>
      </p:ext>
    </p:extLst>
  </p:cSld>
  <p:clrMapOvr>
    <a:masterClrMapping/>
  </p:clrMapOvr>
  <p:transition advTm="8000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106362"/>
            <a:ext cx="8229600" cy="503238"/>
          </a:xfrm>
        </p:spPr>
        <p:txBody>
          <a:bodyPr>
            <a:normAutofit/>
          </a:bodyPr>
          <a:lstStyle/>
          <a:p>
            <a:r>
              <a:rPr lang="en-US" sz="2400" dirty="0"/>
              <a:t>Credits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76400" y="609600"/>
            <a:ext cx="8991600" cy="6248400"/>
          </a:xfrm>
          <a:ln>
            <a:noFill/>
          </a:ln>
        </p:spPr>
        <p:txBody>
          <a:bodyPr vert="horz" lIns="91440" tIns="45720" rIns="91440" bIns="45720" rtlCol="0" anchor="t">
            <a:noAutofit/>
          </a:bodyPr>
          <a:lstStyle/>
          <a:p>
            <a:pPr>
              <a:buNone/>
            </a:pPr>
            <a:r>
              <a:rPr lang="en-US" sz="1600"/>
              <a:t>New Revised Standard Version Updated Edition Bible, copyright 2022, Division of Christian Education of </a:t>
            </a:r>
            <a:r>
              <a:rPr lang="en-US" sz="1600" dirty="0"/>
              <a:t>the National Council of the Churches of Christ in the United States of America. Used by permission. All rights reserved.</a:t>
            </a:r>
          </a:p>
          <a:p>
            <a:pPr>
              <a:buNone/>
            </a:pPr>
            <a:endParaRPr lang="en-US" sz="1600" dirty="0"/>
          </a:p>
          <a:p>
            <a:pPr>
              <a:buNone/>
            </a:pPr>
            <a:r>
              <a:rPr lang="en-US" sz="1600" dirty="0"/>
              <a:t>http://commons.wikimedia.org/wiki/File:Alexandr_Ivanov_075.jpg</a:t>
            </a:r>
          </a:p>
          <a:p>
            <a:pPr>
              <a:buNone/>
            </a:pPr>
            <a:r>
              <a:rPr lang="en-US" sz="1600" dirty="0"/>
              <a:t>http://commons.wikimedia.org/wiki/File:The_dancing_lesson_thomas_eakins.jpeg</a:t>
            </a:r>
          </a:p>
          <a:p>
            <a:pPr>
              <a:buNone/>
            </a:pPr>
            <a:r>
              <a:rPr lang="en-US" sz="1600" dirty="0"/>
              <a:t>http://www.flickr.com/photos/eltb/3376892545/</a:t>
            </a:r>
          </a:p>
          <a:p>
            <a:pPr>
              <a:buNone/>
            </a:pPr>
            <a:r>
              <a:rPr lang="en-US" sz="1600" dirty="0"/>
              <a:t>https://commons.wikimedia.org/wiki/File:Brooklyn_Museum_-_The_Resurrection_of_the_Widow%27s_Son_at_Nain_(La_r%C3%A9surrection_du_fils_de_la_veuve_de_Na%C3%AFm)_-_James_Tissot_-_overall.jpg</a:t>
            </a:r>
          </a:p>
          <a:p>
            <a:pPr>
              <a:buNone/>
            </a:pPr>
            <a:r>
              <a:rPr lang="en-US" sz="1600" dirty="0"/>
              <a:t>https://</a:t>
            </a:r>
            <a:r>
              <a:rPr lang="en-US" sz="1600" dirty="0" err="1"/>
              <a:t>commons.wikimedia.org</a:t>
            </a:r>
            <a:r>
              <a:rPr lang="en-US" sz="1600" dirty="0"/>
              <a:t>/wiki/File:Ottheinrich_Folio081v_Lc7B.jpg</a:t>
            </a:r>
          </a:p>
          <a:p>
            <a:pPr>
              <a:buNone/>
            </a:pPr>
            <a:r>
              <a:rPr lang="en-US" sz="1600" dirty="0"/>
              <a:t>https://</a:t>
            </a:r>
            <a:r>
              <a:rPr lang="en-US" sz="1600" dirty="0" err="1"/>
              <a:t>commons.wikimedia.org</a:t>
            </a:r>
            <a:r>
              <a:rPr lang="en-US" sz="1600" dirty="0"/>
              <a:t>/wiki/File:Aufweckung-J%C3%BCngling-Nain-15.jpg</a:t>
            </a:r>
          </a:p>
          <a:p>
            <a:pPr>
              <a:buNone/>
            </a:pPr>
            <a:r>
              <a:rPr lang="en-US" sz="1600" dirty="0"/>
              <a:t>https://</a:t>
            </a:r>
            <a:r>
              <a:rPr lang="en-US" sz="1600" dirty="0" err="1"/>
              <a:t>commons.wikimedia.org</a:t>
            </a:r>
            <a:r>
              <a:rPr lang="en-US" sz="1600" dirty="0"/>
              <a:t>/wiki/File:Corbeil-Essonnes_Saint-Spire_174.JPG</a:t>
            </a:r>
          </a:p>
          <a:p>
            <a:pPr>
              <a:buNone/>
            </a:pPr>
            <a:r>
              <a:rPr lang="en-US" sz="1600" dirty="0"/>
              <a:t>https://</a:t>
            </a:r>
            <a:r>
              <a:rPr lang="en-US" sz="1600" dirty="0" err="1"/>
              <a:t>commons.wikimedia.org</a:t>
            </a:r>
            <a:r>
              <a:rPr lang="en-US" sz="1600" dirty="0"/>
              <a:t>/wiki/File:Nain_widow%27s_son_is_resurrected_by_Christ.jpg</a:t>
            </a:r>
          </a:p>
          <a:p>
            <a:pPr>
              <a:buNone/>
            </a:pPr>
            <a:r>
              <a:rPr lang="en-US" sz="1600" dirty="0"/>
              <a:t>https://</a:t>
            </a:r>
            <a:r>
              <a:rPr lang="en-US" sz="1600" dirty="0" err="1"/>
              <a:t>www.pwkoenig.co.uk</a:t>
            </a:r>
            <a:r>
              <a:rPr lang="en-US" sz="1600" dirty="0"/>
              <a:t>/</a:t>
            </a:r>
          </a:p>
          <a:p>
            <a:pPr>
              <a:buNone/>
            </a:pPr>
            <a:r>
              <a:rPr lang="en-US" sz="1600" dirty="0"/>
              <a:t>https://</a:t>
            </a:r>
            <a:r>
              <a:rPr lang="en-US" sz="1600" dirty="0" err="1"/>
              <a:t>commons.wikimedia.org</a:t>
            </a:r>
            <a:r>
              <a:rPr lang="en-US" sz="1600" dirty="0"/>
              <a:t>/wiki/File:Kotarbi%C5%84ski_Resurrection_of_the_son.jpg</a:t>
            </a:r>
          </a:p>
          <a:p>
            <a:pPr>
              <a:buNone/>
            </a:pPr>
            <a:endParaRPr lang="en-US" sz="1600" dirty="0"/>
          </a:p>
          <a:p>
            <a:pPr>
              <a:buNone/>
            </a:pPr>
            <a:r>
              <a:rPr lang="en-US" sz="1600" dirty="0"/>
              <a:t>Additional descriptions can be found at the Art in the Christian Tradition image library, a service of the Vanderbilt Divinity Library, http://diglib.library.vanderbilt.edu/.  All images available via Creative Commons 3.0 License.</a:t>
            </a:r>
          </a:p>
          <a:p>
            <a:endParaRPr lang="en-US" sz="1600" dirty="0"/>
          </a:p>
          <a:p>
            <a:endParaRPr lang="en-US" sz="1600" dirty="0"/>
          </a:p>
          <a:p>
            <a:endParaRPr lang="en-US" sz="1600" dirty="0"/>
          </a:p>
        </p:txBody>
      </p:sp>
    </p:spTree>
  </p:cSld>
  <p:clrMapOvr>
    <a:masterClrMapping/>
  </p:clrMapOvr>
  <p:transition advTm="3000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81000" y="3136612"/>
            <a:ext cx="50673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chemeClr val="tx1">
                    <a:lumMod val="95000"/>
                  </a:schemeClr>
                </a:solidFill>
              </a:rPr>
              <a:t>Elijah and the Widow of Zarephath</a:t>
            </a:r>
          </a:p>
          <a:p>
            <a:pPr algn="ctr"/>
            <a:r>
              <a:rPr lang="en-US" sz="1600" dirty="0">
                <a:solidFill>
                  <a:schemeClr val="tx1">
                    <a:lumMod val="95000"/>
                  </a:schemeClr>
                </a:solidFill>
              </a:rPr>
              <a:t>Aleksandr </a:t>
            </a:r>
            <a:r>
              <a:rPr lang="en-US" sz="1600" dirty="0" err="1">
                <a:solidFill>
                  <a:schemeClr val="tx1">
                    <a:lumMod val="95000"/>
                  </a:schemeClr>
                </a:solidFill>
              </a:rPr>
              <a:t>Andreevich</a:t>
            </a:r>
            <a:r>
              <a:rPr lang="en-US" sz="1600" dirty="0">
                <a:solidFill>
                  <a:schemeClr val="tx1">
                    <a:lumMod val="95000"/>
                  </a:schemeClr>
                </a:solidFill>
              </a:rPr>
              <a:t>, ca. 1850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CEFAFD2-0637-EA4C-B4CB-2F9A8D105A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0" y="57727"/>
            <a:ext cx="5562600" cy="6742546"/>
          </a:xfrm>
          <a:prstGeom prst="rect">
            <a:avLst/>
          </a:prstGeom>
        </p:spPr>
      </p:pic>
    </p:spTree>
  </p:cSld>
  <p:clrMapOvr>
    <a:masterClrMapping/>
  </p:clrMapOvr>
  <p:transition advTm="8000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743200" y="1905000"/>
            <a:ext cx="70866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/>
              <a:t>You have turned my mourning into dancing; you have taken off my sackcloth and clothed me with joy …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791200" y="4419601"/>
            <a:ext cx="3352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tx1">
                    <a:lumMod val="95000"/>
                  </a:schemeClr>
                </a:solidFill>
              </a:rPr>
              <a:t>Psalm 30:11</a:t>
            </a:r>
          </a:p>
        </p:txBody>
      </p:sp>
    </p:spTree>
  </p:cSld>
  <p:clrMapOvr>
    <a:masterClrMapping/>
  </p:clrMapOvr>
  <p:transition advTm="8000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705100" y="5638800"/>
            <a:ext cx="6781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chemeClr val="tx1">
                    <a:lumMod val="95000"/>
                  </a:schemeClr>
                </a:solidFill>
              </a:rPr>
              <a:t>Dancing Lesson</a:t>
            </a:r>
          </a:p>
          <a:p>
            <a:pPr algn="ctr"/>
            <a:r>
              <a:rPr lang="en-US" sz="1600" dirty="0">
                <a:solidFill>
                  <a:schemeClr val="tx1">
                    <a:lumMod val="95000"/>
                  </a:schemeClr>
                </a:solidFill>
              </a:rPr>
              <a:t>Thomas Eakins, 1878</a:t>
            </a:r>
            <a:endParaRPr lang="en-US" dirty="0">
              <a:solidFill>
                <a:schemeClr val="tx1">
                  <a:lumMod val="95000"/>
                </a:schemeClr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748B5C0-118B-BE43-973F-616FD9C0EDC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05100" y="0"/>
            <a:ext cx="6781800" cy="5450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815764"/>
      </p:ext>
    </p:extLst>
  </p:cSld>
  <p:clrMapOvr>
    <a:masterClrMapping/>
  </p:clrMapOvr>
  <p:transition advTm="8000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819400" y="1981200"/>
            <a:ext cx="69342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/>
              <a:t>They only heard it said, “The one who formerly was persecuting us is now proclaiming the faith he once tried to destroy.”</a:t>
            </a:r>
            <a:endParaRPr lang="en-US" sz="3600" dirty="0"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715000" y="4572001"/>
            <a:ext cx="3352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tx1">
                    <a:lumMod val="95000"/>
                  </a:schemeClr>
                </a:solidFill>
              </a:rPr>
              <a:t>Galatians 1:23</a:t>
            </a:r>
          </a:p>
        </p:txBody>
      </p:sp>
    </p:spTree>
    <p:extLst>
      <p:ext uri="{BB962C8B-B14F-4D97-AF65-F5344CB8AC3E}">
        <p14:creationId xmlns:p14="http://schemas.microsoft.com/office/powerpoint/2010/main" val="2368290017"/>
      </p:ext>
    </p:extLst>
  </p:cSld>
  <p:clrMapOvr>
    <a:masterClrMapping/>
  </p:clrMapOvr>
  <p:transition advTm="8000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714500" y="6019800"/>
            <a:ext cx="8763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 err="1">
                <a:solidFill>
                  <a:schemeClr val="tx1">
                    <a:lumMod val="95000"/>
                  </a:schemeClr>
                </a:solidFill>
              </a:rPr>
              <a:t>Iglesia</a:t>
            </a:r>
            <a:r>
              <a:rPr lang="en-US" sz="1600" dirty="0">
                <a:solidFill>
                  <a:schemeClr val="tx1">
                    <a:lumMod val="9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tx1">
                    <a:lumMod val="95000"/>
                  </a:schemeClr>
                </a:solidFill>
              </a:rPr>
              <a:t>Ortodoxa</a:t>
            </a:r>
            <a:r>
              <a:rPr lang="en-US" sz="1600" dirty="0">
                <a:solidFill>
                  <a:schemeClr val="tx1">
                    <a:lumMod val="9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tx1">
                    <a:lumMod val="95000"/>
                  </a:schemeClr>
                </a:solidFill>
              </a:rPr>
              <a:t>Griega</a:t>
            </a:r>
            <a:r>
              <a:rPr lang="en-US" sz="1600" dirty="0">
                <a:solidFill>
                  <a:schemeClr val="tx1">
                    <a:lumMod val="95000"/>
                  </a:schemeClr>
                </a:solidFill>
              </a:rPr>
              <a:t>, icon, Naucalpan, Mexico</a:t>
            </a:r>
            <a:endParaRPr lang="en-US" dirty="0">
              <a:solidFill>
                <a:schemeClr val="tx1">
                  <a:lumMod val="95000"/>
                </a:schemeClr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EA3EE49-A7D4-2A41-814B-7937D8B2C0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09931" y="17929"/>
            <a:ext cx="7572138" cy="5837506"/>
          </a:xfrm>
          <a:prstGeom prst="rect">
            <a:avLst/>
          </a:prstGeom>
        </p:spPr>
      </p:pic>
    </p:spTree>
  </p:cSld>
  <p:clrMapOvr>
    <a:masterClrMapping/>
  </p:clrMapOvr>
  <p:transition advTm="8000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895600" y="2551837"/>
            <a:ext cx="69342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/>
              <a:t>“Soon afterwards he went to a town called Nain, and his disciples and a large crowd went with him.</a:t>
            </a:r>
            <a:endParaRPr lang="en-US" sz="3600" dirty="0"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096000" y="4648201"/>
            <a:ext cx="3352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tx1">
                    <a:lumMod val="95000"/>
                  </a:schemeClr>
                </a:solidFill>
              </a:rPr>
              <a:t>Luke 7:11</a:t>
            </a:r>
          </a:p>
        </p:txBody>
      </p:sp>
    </p:spTree>
  </p:cSld>
  <p:clrMapOvr>
    <a:masterClrMapping/>
  </p:clrMapOvr>
  <p:transition advTm="8000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752600" y="6172200"/>
            <a:ext cx="8763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chemeClr val="tx1">
                    <a:lumMod val="95000"/>
                  </a:schemeClr>
                </a:solidFill>
              </a:rPr>
              <a:t>Raising of the Son of the Widow of Nain, James Tissot, ca. 1886-1894</a:t>
            </a:r>
            <a:endParaRPr lang="en-US" dirty="0">
              <a:solidFill>
                <a:schemeClr val="tx1">
                  <a:lumMod val="95000"/>
                </a:schemeClr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F777F57-E5BD-3045-8ADB-15D1E39F92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46286" y="26894"/>
            <a:ext cx="8299427" cy="5943600"/>
          </a:xfrm>
          <a:prstGeom prst="rect">
            <a:avLst/>
          </a:prstGeom>
        </p:spPr>
      </p:pic>
    </p:spTree>
  </p:cSld>
  <p:clrMapOvr>
    <a:masterClrMapping/>
  </p:clrMapOvr>
  <p:transition advTm="8000"/>
</p:sld>
</file>

<file path=ppt/theme/theme1.xml><?xml version="1.0" encoding="utf-8"?>
<a:theme xmlns:a="http://schemas.openxmlformats.org/drawingml/2006/main" name="First Sunday after Christmas Day Year A">
  <a:themeElements>
    <a:clrScheme name="Custom 1">
      <a:dk1>
        <a:sysClr val="windowText" lastClr="000000"/>
      </a:dk1>
      <a:lt1>
        <a:sysClr val="window" lastClr="FFFFFF"/>
      </a:lt1>
      <a:dk2>
        <a:srgbClr val="000000"/>
      </a:dk2>
      <a:lt2>
        <a:srgbClr val="FFFFFF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2F2F2"/>
      </a:hlink>
      <a:folHlink>
        <a:srgbClr val="FFFFFF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First Sunday after Christmas Day Year A</Template>
  <TotalTime>1924</TotalTime>
  <Words>763</Words>
  <Application>Microsoft Office PowerPoint</Application>
  <PresentationFormat>Widescreen</PresentationFormat>
  <Paragraphs>65</Paragraphs>
  <Slides>22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3" baseType="lpstr">
      <vt:lpstr>First Sunday after Christmas Day Year A</vt:lpstr>
      <vt:lpstr>Sunday after Pentecost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Credits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?</dc:title>
  <dc:creator>Anne</dc:creator>
  <cp:lastModifiedBy>Lew, Charlotte Yuh</cp:lastModifiedBy>
  <cp:revision>187</cp:revision>
  <dcterms:created xsi:type="dcterms:W3CDTF">2016-08-31T16:46:43Z</dcterms:created>
  <dcterms:modified xsi:type="dcterms:W3CDTF">2025-10-09T21:50:46Z</dcterms:modified>
</cp:coreProperties>
</file>