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0"/>
  </p:notesMasterIdLst>
  <p:sldIdLst>
    <p:sldId id="256" r:id="rId2"/>
    <p:sldId id="282" r:id="rId3"/>
    <p:sldId id="382" r:id="rId4"/>
    <p:sldId id="410" r:id="rId5"/>
    <p:sldId id="411" r:id="rId6"/>
    <p:sldId id="412" r:id="rId7"/>
    <p:sldId id="413" r:id="rId8"/>
    <p:sldId id="414" r:id="rId9"/>
    <p:sldId id="415" r:id="rId10"/>
    <p:sldId id="416" r:id="rId11"/>
    <p:sldId id="417" r:id="rId12"/>
    <p:sldId id="418" r:id="rId13"/>
    <p:sldId id="419" r:id="rId14"/>
    <p:sldId id="420" r:id="rId15"/>
    <p:sldId id="421" r:id="rId16"/>
    <p:sldId id="422" r:id="rId17"/>
    <p:sldId id="423" r:id="rId18"/>
    <p:sldId id="29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C77F00-04C4-4BFF-8F80-49F2005DDE96}" v="10" dt="2025-10-09T18:15:23.7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94"/>
  </p:normalViewPr>
  <p:slideViewPr>
    <p:cSldViewPr>
      <p:cViewPr varScale="1">
        <p:scale>
          <a:sx n="75" d="100"/>
          <a:sy n="75" d="100"/>
        </p:scale>
        <p:origin x="662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55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4DC77F00-04C4-4BFF-8F80-49F2005DDE96}"/>
    <pc:docChg chg="modSld">
      <pc:chgData name="Charlotte Lew" userId="DE9u/HIIxMU0OFQg8o06/mNtqbZG0KcOoC0s0LyOtjk=" providerId="None" clId="Web-{4DC77F00-04C4-4BFF-8F80-49F2005DDE96}" dt="2025-10-09T18:15:23.760" v="9" actId="20577"/>
      <pc:docMkLst>
        <pc:docMk/>
      </pc:docMkLst>
      <pc:sldChg chg="modSp">
        <pc:chgData name="Charlotte Lew" userId="DE9u/HIIxMU0OFQg8o06/mNtqbZG0KcOoC0s0LyOtjk=" providerId="None" clId="Web-{4DC77F00-04C4-4BFF-8F80-49F2005DDE96}" dt="2025-10-09T18:15:23.760" v="9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4DC77F00-04C4-4BFF-8F80-49F2005DDE96}" dt="2025-10-09T18:15:23.760" v="9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21417-9C38-480C-A012-705512C668E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874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6900" y="1577976"/>
            <a:ext cx="8458200" cy="1698625"/>
          </a:xfrm>
        </p:spPr>
        <p:txBody>
          <a:bodyPr>
            <a:noAutofit/>
          </a:bodyPr>
          <a:lstStyle/>
          <a:p>
            <a:r>
              <a:rPr lang="en-US" sz="8000" dirty="0"/>
              <a:t>[Proper 4] Sunday 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38100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 dirty="0">
                <a:solidFill>
                  <a:schemeClr val="tx1"/>
                </a:solidFill>
              </a:rPr>
              <a:t>Year C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0" y="594360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1 Kings 18:20-21, (22-29), 30-39 and Psalm 96  •  1 Kings 8:22-23, 41-43 and Psalm 96:1-9  •  Galatians 1:1-12  •  Luke 7:1-10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6764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brothers and sisters … the gospel … proclaimed by me is not of human origin … but … received … through a revelation of Jesus Christ.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Galatians 1:11-12</a:t>
            </a:r>
          </a:p>
        </p:txBody>
      </p:sp>
    </p:spTree>
    <p:extLst>
      <p:ext uri="{BB962C8B-B14F-4D97-AF65-F5344CB8AC3E}">
        <p14:creationId xmlns:p14="http://schemas.microsoft.com/office/powerpoint/2010/main" val="417720463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145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Conversion of Paul  --  Pieter Bruegel the Elder,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Kunsthistorische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Museum, Vienna, Austria </a:t>
            </a:r>
          </a:p>
        </p:txBody>
      </p:sp>
      <p:pic>
        <p:nvPicPr>
          <p:cNvPr id="5" name="Picture 4" descr="A group of people on a rock&#10;&#10;Description automatically generated">
            <a:extLst>
              <a:ext uri="{FF2B5EF4-FFF2-40B4-BE49-F238E27FC236}">
                <a16:creationId xmlns:a16="http://schemas.microsoft.com/office/drawing/2014/main" id="{5BBD9B13-5FC4-4F6D-90BD-FE3584D226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"/>
            <a:ext cx="9144000" cy="635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22820"/>
      </p:ext>
    </p:extLst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447800"/>
            <a:ext cx="7162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And Jesus went with them, but when he was not far from the house, the centurion sent friends to say to him, "Lord, do not trouble yourself, for I am not worthy to have you come under my roof;</a:t>
            </a:r>
          </a:p>
          <a:p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3246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7:6</a:t>
            </a:r>
          </a:p>
        </p:txBody>
      </p:sp>
    </p:spTree>
    <p:extLst>
      <p:ext uri="{BB962C8B-B14F-4D97-AF65-F5344CB8AC3E}">
        <p14:creationId xmlns:p14="http://schemas.microsoft.com/office/powerpoint/2010/main" val="133453742"/>
      </p:ext>
    </p:extLst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5000" y="4965918"/>
            <a:ext cx="1981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Jesus Heals the Centurion’s  Servant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Ilyas Basim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Khuri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Bazzi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Rahib</a:t>
            </a:r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Walters Art Museum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Baltimore, MD</a:t>
            </a:r>
          </a:p>
        </p:txBody>
      </p:sp>
      <p:pic>
        <p:nvPicPr>
          <p:cNvPr id="2052" name="Picture 4" descr="Title: Jesus Heals the Centurion's Servant&#10;[Click for larger image view]">
            <a:extLst>
              <a:ext uri="{FF2B5EF4-FFF2-40B4-BE49-F238E27FC236}">
                <a16:creationId xmlns:a16="http://schemas.microsoft.com/office/drawing/2014/main" id="{74293EFA-E901-4F82-B7E7-3FF6CA5F24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5800" y="32269"/>
            <a:ext cx="5105400" cy="679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332380"/>
      </p:ext>
    </p:extLst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676400"/>
            <a:ext cx="7162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therefore I did not presume to come to you. But only speak the word, and let my servant be healed. 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7:7</a:t>
            </a:r>
          </a:p>
        </p:txBody>
      </p:sp>
    </p:spTree>
    <p:extLst>
      <p:ext uri="{BB962C8B-B14F-4D97-AF65-F5344CB8AC3E}">
        <p14:creationId xmlns:p14="http://schemas.microsoft.com/office/powerpoint/2010/main" val="2166463057"/>
      </p:ext>
    </p:extLst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Born Again  --  Lauren Wright Pittman, Liturgical artist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6BDCC3-373C-48A0-BF10-8E34CDC8D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914400"/>
            <a:ext cx="4267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90367"/>
      </p:ext>
    </p:extLst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145289"/>
            <a:ext cx="6705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When Jesus heard this he was amazed at him, and turning to the crowd that followed him, he said, "I tell you, not even in Israel have I found such faith."</a:t>
            </a:r>
          </a:p>
          <a:p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7:9</a:t>
            </a:r>
          </a:p>
        </p:txBody>
      </p:sp>
    </p:spTree>
    <p:extLst>
      <p:ext uri="{BB962C8B-B14F-4D97-AF65-F5344CB8AC3E}">
        <p14:creationId xmlns:p14="http://schemas.microsoft.com/office/powerpoint/2010/main" val="952145090"/>
      </p:ext>
    </p:extLst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Jesus Heals the Centurion’s Servant  --  Paolo Veronese, Prado, Madrid, Spain</a:t>
            </a:r>
          </a:p>
        </p:txBody>
      </p:sp>
      <p:pic>
        <p:nvPicPr>
          <p:cNvPr id="6" name="Picture 5" descr="A group of people in costumes&#10;&#10;Description automatically generated">
            <a:extLst>
              <a:ext uri="{FF2B5EF4-FFF2-40B4-BE49-F238E27FC236}">
                <a16:creationId xmlns:a16="http://schemas.microsoft.com/office/drawing/2014/main" id="{1508D10E-407D-4181-99E2-3CD30A62A51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1" y="234081"/>
            <a:ext cx="9109833" cy="583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68968"/>
      </p:ext>
    </p:extLst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https://commons.wikimedia.org/wiki/File:Augustins_-_Le_Proph%C3%A8te_%C3%89lie_by_Marc_Arcis.jpg</a:t>
            </a:r>
          </a:p>
          <a:p>
            <a:pPr>
              <a:buNone/>
            </a:pPr>
            <a:r>
              <a:rPr lang="en-US" sz="1600" dirty="0"/>
              <a:t>https://commons.wikimedia.org/wiki/File:Julian_Onderdonk_(1882-1922)_-_Dawn_In_The_Hills_(1922).j</a:t>
            </a:r>
          </a:p>
          <a:p>
            <a:pPr>
              <a:buNone/>
            </a:pPr>
            <a:r>
              <a:rPr lang="en-US" sz="1600" dirty="0" err="1"/>
              <a:t>pg</a:t>
            </a:r>
            <a:endParaRPr lang="en-US" sz="1600" dirty="0"/>
          </a:p>
          <a:p>
            <a:pPr>
              <a:buNone/>
            </a:pPr>
            <a:r>
              <a:rPr lang="en-US" sz="1600" dirty="0"/>
              <a:t>https://commons.wikimedia.org/wiki/File:Jewish_immigration_Russia_United_States_1901.jpg</a:t>
            </a:r>
          </a:p>
          <a:p>
            <a:pPr>
              <a:buNone/>
            </a:pPr>
            <a:r>
              <a:rPr lang="en-US" sz="1600" dirty="0"/>
              <a:t>Estate of John August Swanson, https://www.johnaugustswanson.com/</a:t>
            </a:r>
          </a:p>
          <a:p>
            <a:pPr>
              <a:buNone/>
            </a:pPr>
            <a:r>
              <a:rPr lang="en-US" sz="1600" dirty="0"/>
              <a:t>https://commons.wikimedia.org/wiki/File:Conversion_of_Paul_(Bruegel).jpg</a:t>
            </a:r>
          </a:p>
          <a:p>
            <a:pPr>
              <a:buNone/>
            </a:pPr>
            <a:r>
              <a:rPr lang="en-US" sz="1600" dirty="0"/>
              <a:t>https://www.flickr.com/photos/medmss/5184968294/</a:t>
            </a:r>
          </a:p>
          <a:p>
            <a:pPr>
              <a:buNone/>
            </a:pPr>
            <a:r>
              <a:rPr lang="en-US" sz="1600" dirty="0"/>
              <a:t>http://www.lewpstudio.com - copyright by Lauren Wright Pittman</a:t>
            </a:r>
          </a:p>
          <a:p>
            <a:pPr>
              <a:buNone/>
            </a:pPr>
            <a:r>
              <a:rPr lang="en-US" sz="1600" dirty="0"/>
              <a:t>https://commons.wikimedia.org/wiki/File:Jes%C3%BAs_y_el_centuri%C3%B3n_(El_Veron%C3%A9s).jpg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</a:t>
            </a:r>
            <a:r>
              <a:rPr lang="en-US" sz="1600" dirty="0" err="1"/>
              <a:t>http://diglib.library.vanderbilt.edu/</a:t>
            </a:r>
            <a:r>
              <a:rPr lang="en-US" sz="1600" dirty="0"/>
              <a:t>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6764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“Answer me, O LORD, answer me, so that this people may know that you, O LORD, are God, and that you have turned their hearts back."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1 Kings 18:37</a:t>
            </a:r>
          </a:p>
        </p:txBody>
      </p:sp>
    </p:spTree>
  </p:cSld>
  <p:clrMapOvr>
    <a:masterClrMapping/>
  </p:clrMapOvr>
  <p:transition advTm="8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4F70D1C-3DC6-4605-8699-7764EBF6D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1" y="0"/>
            <a:ext cx="5395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772400" y="5458362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Prophet Elijah on Mount Carmel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Marc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Arcis</a:t>
            </a:r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Musée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 des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Augustins</a:t>
            </a:r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Toulouse, France</a:t>
            </a:r>
          </a:p>
        </p:txBody>
      </p:sp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1" y="1765280"/>
            <a:ext cx="66778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Let the heavens be glad, and let the earth rejoice … let the field exult, and everything in it.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96:11a, 12a</a:t>
            </a:r>
          </a:p>
        </p:txBody>
      </p:sp>
    </p:spTree>
    <p:extLst>
      <p:ext uri="{BB962C8B-B14F-4D97-AF65-F5344CB8AC3E}">
        <p14:creationId xmlns:p14="http://schemas.microsoft.com/office/powerpoint/2010/main" val="627101682"/>
      </p:ext>
    </p:extLst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Dawn in the Hills  --   Julian Onderdonk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8454CC-3A6D-4B00-92F3-789F39F0F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264" y="192186"/>
            <a:ext cx="8034337" cy="609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61824"/>
      </p:ext>
    </p:extLst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600" y="1654076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when a foreigner … comes from a distant land … they shall hear of your great name, your mighty hand, and your outstretched arm.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1 Kings 8:41b, 42a</a:t>
            </a:r>
          </a:p>
        </p:txBody>
      </p:sp>
    </p:spTree>
    <p:extLst>
      <p:ext uri="{BB962C8B-B14F-4D97-AF65-F5344CB8AC3E}">
        <p14:creationId xmlns:p14="http://schemas.microsoft.com/office/powerpoint/2010/main" val="189708869"/>
      </p:ext>
    </p:extLst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47A019-3668-1847-8E8C-998499B29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526" y="2406"/>
            <a:ext cx="6352674" cy="68531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52600" y="4813518"/>
            <a:ext cx="1219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Jewish Immigration to U.S.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Hebrew Publishing Company</a:t>
            </a:r>
          </a:p>
        </p:txBody>
      </p:sp>
    </p:spTree>
    <p:extLst>
      <p:ext uri="{BB962C8B-B14F-4D97-AF65-F5344CB8AC3E}">
        <p14:creationId xmlns:p14="http://schemas.microsoft.com/office/powerpoint/2010/main" val="2276287584"/>
      </p:ext>
    </p:extLst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1828800"/>
            <a:ext cx="716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Sing to the Lord … Declare his glory among the nations, his marvelous works among all the peoples.</a:t>
            </a:r>
          </a:p>
          <a:p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96:2a, 3</a:t>
            </a:r>
          </a:p>
        </p:txBody>
      </p:sp>
    </p:spTree>
    <p:extLst>
      <p:ext uri="{BB962C8B-B14F-4D97-AF65-F5344CB8AC3E}">
        <p14:creationId xmlns:p14="http://schemas.microsoft.com/office/powerpoint/2010/main" val="1444868564"/>
      </p:ext>
    </p:extLst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5833646"/>
            <a:ext cx="830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Wedding Feast  --  John August Swanson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1522AA-4AD7-50C0-6EC6-49A4E44E92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6400" y="525517"/>
            <a:ext cx="8804746" cy="465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847611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430</TotalTime>
  <Words>651</Words>
  <Application>Microsoft Office PowerPoint</Application>
  <PresentationFormat>Widescreen</PresentationFormat>
  <Paragraphs>54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First Sunday after Christmas Day Year A</vt:lpstr>
      <vt:lpstr>[Proper 4]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137</cp:revision>
  <dcterms:created xsi:type="dcterms:W3CDTF">2016-08-31T16:46:43Z</dcterms:created>
  <dcterms:modified xsi:type="dcterms:W3CDTF">2025-10-09T18:15:25Z</dcterms:modified>
</cp:coreProperties>
</file>