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26"/>
  </p:notesMasterIdLst>
  <p:sldIdLst>
    <p:sldId id="256" r:id="rId2"/>
    <p:sldId id="282" r:id="rId3"/>
    <p:sldId id="382" r:id="rId4"/>
    <p:sldId id="383" r:id="rId5"/>
    <p:sldId id="384" r:id="rId6"/>
    <p:sldId id="385" r:id="rId7"/>
    <p:sldId id="386" r:id="rId8"/>
    <p:sldId id="387" r:id="rId9"/>
    <p:sldId id="408" r:id="rId10"/>
    <p:sldId id="409" r:id="rId11"/>
    <p:sldId id="390" r:id="rId12"/>
    <p:sldId id="391" r:id="rId13"/>
    <p:sldId id="392" r:id="rId14"/>
    <p:sldId id="393" r:id="rId15"/>
    <p:sldId id="394" r:id="rId16"/>
    <p:sldId id="395" r:id="rId17"/>
    <p:sldId id="396" r:id="rId18"/>
    <p:sldId id="397" r:id="rId19"/>
    <p:sldId id="398" r:id="rId20"/>
    <p:sldId id="399" r:id="rId21"/>
    <p:sldId id="402" r:id="rId22"/>
    <p:sldId id="401" r:id="rId23"/>
    <p:sldId id="400" r:id="rId24"/>
    <p:sldId id="297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A7379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F6F3FDA-54C9-4D49-9C53-FB9BD688F8D1}" v="13" dt="2025-10-09T17:44:16.8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6548" autoAdjust="0"/>
    <p:restoredTop sz="94660"/>
  </p:normalViewPr>
  <p:slideViewPr>
    <p:cSldViewPr>
      <p:cViewPr varScale="1">
        <p:scale>
          <a:sx n="54" d="100"/>
          <a:sy n="54" d="100"/>
        </p:scale>
        <p:origin x="62" y="52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2707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rlotte Lew" userId="DE9u/HIIxMU0OFQg8o06/mNtqbZG0KcOoC0s0LyOtjk=" providerId="None" clId="Web-{5F6F3FDA-54C9-4D49-9C53-FB9BD688F8D1}"/>
    <pc:docChg chg="modSld">
      <pc:chgData name="Charlotte Lew" userId="DE9u/HIIxMU0OFQg8o06/mNtqbZG0KcOoC0s0LyOtjk=" providerId="None" clId="Web-{5F6F3FDA-54C9-4D49-9C53-FB9BD688F8D1}" dt="2025-10-09T17:44:16.824" v="12" actId="20577"/>
      <pc:docMkLst>
        <pc:docMk/>
      </pc:docMkLst>
      <pc:sldChg chg="modSp">
        <pc:chgData name="Charlotte Lew" userId="DE9u/HIIxMU0OFQg8o06/mNtqbZG0KcOoC0s0LyOtjk=" providerId="None" clId="Web-{5F6F3FDA-54C9-4D49-9C53-FB9BD688F8D1}" dt="2025-10-09T17:44:16.824" v="12" actId="20577"/>
        <pc:sldMkLst>
          <pc:docMk/>
          <pc:sldMk cId="0" sldId="297"/>
        </pc:sldMkLst>
        <pc:spChg chg="mod">
          <ac:chgData name="Charlotte Lew" userId="DE9u/HIIxMU0OFQg8o06/mNtqbZG0KcOoC0s0LyOtjk=" providerId="None" clId="Web-{5F6F3FDA-54C9-4D49-9C53-FB9BD688F8D1}" dt="2025-10-09T17:44:16.824" v="12" actId="20577"/>
          <ac:spMkLst>
            <pc:docMk/>
            <pc:sldMk cId="0" sldId="297"/>
            <ac:spMk id="3" creationId="{00000000-0000-0000-0000-000000000000}"/>
          </ac:spMkLst>
        </pc:spChg>
      </pc:sldChg>
    </pc:docChg>
  </pc:docChgLst>
  <pc:docChgLst>
    <pc:chgData name="Charlotte Lew" userId="DE9u/HIIxMU0OFQg8o06/mNtqbZG0KcOoC0s0LyOtjk=" providerId="None" clId="Web-{E926E8A0-4AF6-4240-B9CF-162297C11825}"/>
    <pc:docChg chg="modSld">
      <pc:chgData name="Charlotte Lew" userId="DE9u/HIIxMU0OFQg8o06/mNtqbZG0KcOoC0s0LyOtjk=" providerId="None" clId="Web-{E926E8A0-4AF6-4240-B9CF-162297C11825}" dt="2025-10-01T18:53:09.954" v="7" actId="20577"/>
      <pc:docMkLst>
        <pc:docMk/>
      </pc:docMkLst>
      <pc:sldChg chg="modSp">
        <pc:chgData name="Charlotte Lew" userId="DE9u/HIIxMU0OFQg8o06/mNtqbZG0KcOoC0s0LyOtjk=" providerId="None" clId="Web-{E926E8A0-4AF6-4240-B9CF-162297C11825}" dt="2025-10-01T18:53:09.954" v="7" actId="20577"/>
        <pc:sldMkLst>
          <pc:docMk/>
          <pc:sldMk cId="0" sldId="256"/>
        </pc:sldMkLst>
        <pc:spChg chg="mod">
          <ac:chgData name="Charlotte Lew" userId="DE9u/HIIxMU0OFQg8o06/mNtqbZG0KcOoC0s0LyOtjk=" providerId="None" clId="Web-{E926E8A0-4AF6-4240-B9CF-162297C11825}" dt="2025-10-01T18:53:09.954" v="7" actId="20577"/>
          <ac:spMkLst>
            <pc:docMk/>
            <pc:sldMk cId="0" sldId="256"/>
            <ac:spMk id="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492283-5DAD-4197-8B51-666D80DBD764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221417-9C38-480C-A012-705512C66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advTm="8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1143001"/>
            <a:ext cx="9067800" cy="1698625"/>
          </a:xfrm>
        </p:spPr>
        <p:txBody>
          <a:bodyPr>
            <a:noAutofit/>
          </a:bodyPr>
          <a:lstStyle/>
          <a:p>
            <a:r>
              <a:rPr lang="en-US" sz="7200" dirty="0"/>
              <a:t>Twenty-Fourth Sunday after Pentecost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19400" y="3429000"/>
            <a:ext cx="6400800" cy="838200"/>
          </a:xfrm>
        </p:spPr>
        <p:txBody>
          <a:bodyPr>
            <a:normAutofit lnSpcReduction="10000"/>
          </a:bodyPr>
          <a:lstStyle/>
          <a:p>
            <a:r>
              <a:rPr lang="en-US" sz="5400" i="1">
                <a:solidFill>
                  <a:schemeClr val="tx1"/>
                </a:solidFill>
              </a:rPr>
              <a:t>Year C</a:t>
            </a:r>
            <a:endParaRPr lang="en-US" sz="5400" i="1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070370" y="5715001"/>
            <a:ext cx="8051260" cy="954107"/>
          </a:xfrm>
          <a:prstGeom prst="rect">
            <a:avLst/>
          </a:prstGeom>
          <a:solidFill>
            <a:srgbClr val="7A7379">
              <a:alpha val="7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Isaiah 65:17-25 and Isaiah 12  •  Malachi 4:1-2a and </a:t>
            </a:r>
          </a:p>
          <a:p>
            <a:pPr algn="ctr"/>
            <a:r>
              <a:rPr lang="en-US" sz="2800" dirty="0"/>
              <a:t>Psalm 98  •  2 Thessalonians 3:6-13  •  Luke 21:5-19</a:t>
            </a:r>
          </a:p>
        </p:txBody>
      </p:sp>
    </p:spTree>
  </p:cSld>
  <p:clrMapOvr>
    <a:masterClrMapping/>
  </p:clrMapOvr>
  <p:transition advTm="800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67050" y="2228672"/>
            <a:ext cx="60579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Brothers and sisters, do not be weary in doing what is right.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67400" y="4267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2 Thessalonians 3:13</a:t>
            </a:r>
          </a:p>
        </p:txBody>
      </p:sp>
    </p:spTree>
    <p:extLst>
      <p:ext uri="{BB962C8B-B14F-4D97-AF65-F5344CB8AC3E}">
        <p14:creationId xmlns:p14="http://schemas.microsoft.com/office/powerpoint/2010/main" val="2368290017"/>
      </p:ext>
    </p:extLst>
  </p:cSld>
  <p:clrMapOvr>
    <a:masterClrMapping/>
  </p:clrMapOvr>
  <p:transition advTm="8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367046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Preparing Meals for the Homeless  --  U. S. Navy volunteers, </a:t>
            </a:r>
            <a:r>
              <a:rPr lang="en-US" sz="1600" dirty="0" err="1">
                <a:solidFill>
                  <a:schemeClr val="tx1">
                    <a:lumMod val="95000"/>
                  </a:schemeClr>
                </a:solidFill>
              </a:rPr>
              <a:t>Sanagi</a:t>
            </a:r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-tachi Shelter, Yokohama, Japan   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D5E0EE4-3BB4-4674-8AA1-35B61303DBB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52600" y="1072"/>
            <a:ext cx="8686800" cy="6202919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95600" y="1752600"/>
            <a:ext cx="6934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When some were speaking about the temple, how it was adorned with beautiful stones and gifts dedicated to God, he said,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21:5</a:t>
            </a:r>
          </a:p>
        </p:txBody>
      </p:sp>
    </p:spTree>
  </p:cSld>
  <p:clrMapOvr>
    <a:masterClrMapping/>
  </p:clrMapOvr>
  <p:transition advTm="8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5715001"/>
            <a:ext cx="259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Silver and Gold Torah Case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Synagogue in Israel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5D4A81F-38E0-4F23-8AFB-11D36AE1F4C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4400" y="0"/>
            <a:ext cx="5143500" cy="6858000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19400" y="1676400"/>
            <a:ext cx="6781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"As for these things that you see, the days will come when not one stone will be left upon another; all will be thrown down.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21:6</a:t>
            </a:r>
          </a:p>
        </p:txBody>
      </p:sp>
    </p:spTree>
  </p:cSld>
  <p:clrMapOvr>
    <a:masterClrMapping/>
  </p:clrMapOvr>
  <p:transition advTm="8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3246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Prophecy of the Destruction of the Temple  --  James Tissot, Brooklyn Museum, New York, NY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5286C8E-BB03-4116-8996-45AB6E75E0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5742" y="-7738"/>
            <a:ext cx="9142258" cy="6249590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24150" y="1914436"/>
            <a:ext cx="67437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But before all this occurs, they will arrest you and persecute you; 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15000" y="3886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21:12a</a:t>
            </a:r>
          </a:p>
        </p:txBody>
      </p:sp>
    </p:spTree>
  </p:cSld>
  <p:clrMapOvr>
    <a:masterClrMapping/>
  </p:clrMapOvr>
  <p:transition advTm="8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8566" y="5029200"/>
            <a:ext cx="2819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 Arrest of Peter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Sarcophagus of Marcus Claudianus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Palazzo Massimo 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Rome, Italy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F4869D5-0728-4030-9938-43E7AE467F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8331" y="0"/>
            <a:ext cx="6092190" cy="6858000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0" y="1600200"/>
            <a:ext cx="6705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… they will hand you over to … prisons, and you will be brought before kings and governors because of my name.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21:12b</a:t>
            </a:r>
          </a:p>
        </p:txBody>
      </p:sp>
    </p:spTree>
  </p:cSld>
  <p:clrMapOvr>
    <a:masterClrMapping/>
  </p:clrMapOvr>
  <p:transition advTm="8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76400" y="5181601"/>
            <a:ext cx="23622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Paul in Prison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Rembrandt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Staatsgalerie Stuttgart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Stuttgart, Germany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A472E61-6D96-453B-8469-21E28DAF00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1" y="-14591"/>
            <a:ext cx="5686425" cy="6838950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43200" y="1676400"/>
            <a:ext cx="7162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I will rejoice in Jerusalem, and delight in my people; no more shall the sound of weeping be heard in it, or the cry of distress.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67400" y="45720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Isaiah 65:19</a:t>
            </a:r>
          </a:p>
        </p:txBody>
      </p:sp>
    </p:spTree>
  </p:cSld>
  <p:clrMapOvr>
    <a:masterClrMapping/>
  </p:clrMapOvr>
  <p:transition advTm="8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57600" y="1981201"/>
            <a:ext cx="5791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You will be hated by all because of my name.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15000" y="41910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21:17</a:t>
            </a:r>
          </a:p>
        </p:txBody>
      </p:sp>
    </p:spTree>
  </p:cSld>
  <p:clrMapOvr>
    <a:masterClrMapping/>
  </p:clrMapOvr>
  <p:transition advTm="8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76400" y="5715001"/>
            <a:ext cx="1905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Chinese Martyrs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Orthodox Icon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E141042-7933-42C8-BC59-9A438CC3F7E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86200" y="66446"/>
            <a:ext cx="6172200" cy="6791555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57600" y="2189923"/>
            <a:ext cx="4495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By your endurance you will gain your souls." 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05500" y="43434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21:19</a:t>
            </a:r>
          </a:p>
        </p:txBody>
      </p:sp>
    </p:spTree>
  </p:cSld>
  <p:clrMapOvr>
    <a:masterClrMapping/>
  </p:clrMapOvr>
  <p:transition advTm="800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798A7AC-25D4-4915-80BA-AF4A2E2D085B}"/>
              </a:ext>
            </a:extLst>
          </p:cNvPr>
          <p:cNvSpPr txBox="1"/>
          <p:nvPr/>
        </p:nvSpPr>
        <p:spPr>
          <a:xfrm>
            <a:off x="1566750" y="5638800"/>
            <a:ext cx="250914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Martyr Charles Lwanga</a:t>
            </a:r>
          </a:p>
          <a:p>
            <a:pPr algn="ctr"/>
            <a:endParaRPr lang="en-US" sz="1400" dirty="0"/>
          </a:p>
          <a:p>
            <a:pPr algn="ctr"/>
            <a:r>
              <a:rPr lang="en-US" sz="1400" dirty="0"/>
              <a:t>Basilica of the Ugandan Martyrs</a:t>
            </a:r>
          </a:p>
          <a:p>
            <a:pPr algn="ctr"/>
            <a:r>
              <a:rPr lang="en-US" sz="1400" dirty="0"/>
              <a:t> </a:t>
            </a:r>
            <a:r>
              <a:rPr lang="en-US" sz="1400" dirty="0" err="1"/>
              <a:t>Namugongo</a:t>
            </a:r>
            <a:r>
              <a:rPr lang="en-US" sz="1400" dirty="0"/>
              <a:t>, Uganda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04E8747-97B6-0571-059E-32354EAC21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00" y="0"/>
            <a:ext cx="5143500" cy="6858000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06362"/>
            <a:ext cx="8229600" cy="503238"/>
          </a:xfrm>
        </p:spPr>
        <p:txBody>
          <a:bodyPr>
            <a:normAutofit/>
          </a:bodyPr>
          <a:lstStyle/>
          <a:p>
            <a:r>
              <a:rPr lang="en-US" sz="2400" dirty="0"/>
              <a:t>Credits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609600"/>
            <a:ext cx="8991600" cy="6248400"/>
          </a:xfrm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>
              <a:buNone/>
            </a:pPr>
            <a:r>
              <a:rPr lang="en-US" sz="1400"/>
              <a:t>New Revised Standard Version Updated Edition Bible, copyright 2022, Division of Christian Education of the National </a:t>
            </a:r>
            <a:r>
              <a:rPr lang="en-US" sz="1400" dirty="0"/>
              <a:t>Council of the Churches of Christ in the United States of America. Used by permission. All rights reserved.</a:t>
            </a:r>
          </a:p>
          <a:p>
            <a:pPr>
              <a:buNone/>
            </a:pPr>
            <a:endParaRPr lang="de-DE" sz="1400" dirty="0"/>
          </a:p>
          <a:p>
            <a:pPr>
              <a:buNone/>
            </a:pPr>
            <a:r>
              <a:rPr lang="en-US" sz="1400" dirty="0"/>
              <a:t>Cara B. Hochhalter, </a:t>
            </a:r>
            <a:r>
              <a:rPr lang="en-US" sz="1400" i="1" dirty="0"/>
              <a:t>A Challenging Peace in the Life and Stories of Jesus</a:t>
            </a:r>
            <a:r>
              <a:rPr lang="en-US" sz="1400" dirty="0"/>
              <a:t>, 2019</a:t>
            </a:r>
          </a:p>
          <a:p>
            <a:pPr>
              <a:buNone/>
            </a:pPr>
            <a:r>
              <a:rPr lang="de-DE" sz="1400" dirty="0"/>
              <a:t>https://commons.wikimedia.org/wiki/File:A_Walk_along_a_Path_at_Sunset_by_Hermann_Herzog.jpg</a:t>
            </a:r>
          </a:p>
          <a:p>
            <a:pPr>
              <a:buNone/>
            </a:pPr>
            <a:r>
              <a:rPr lang="de-DE" sz="1400" dirty="0"/>
              <a:t>https://commons.wikimedia.org/wiki/File:William_Morris_-_Day-_Angel_Holding_a_Sun_-_Google_Art_Project.jpg</a:t>
            </a:r>
          </a:p>
          <a:p>
            <a:pPr>
              <a:buNone/>
            </a:pPr>
            <a:r>
              <a:rPr lang="de-DE" sz="1400" dirty="0"/>
              <a:t>https://commons.wikimedia.org/wiki/File:Claude_Monet_-_Heavy_Sea_at_Pourville_-_Google_Art_Project.jpg</a:t>
            </a:r>
          </a:p>
          <a:p>
            <a:pPr>
              <a:buNone/>
            </a:pPr>
            <a:r>
              <a:rPr lang="de-DE" sz="1400" dirty="0"/>
              <a:t>https://commons.wikimedia.org/wiki/File:US_Navy_071119-N-5253W-004_Members_of_the_Commander_Fleet_Activities_Yokosuka_Multicultural_Committee_serve_a_hot_meal_at_the_Sanagi-tachi_Homeless_Shelter_in_Yokohama.jpg – Gabriel Weber</a:t>
            </a:r>
          </a:p>
          <a:p>
            <a:pPr>
              <a:buNone/>
            </a:pPr>
            <a:r>
              <a:rPr lang="de-DE" sz="1400" dirty="0"/>
              <a:t>https://commons.wikimedia.org/wiki/File:Torah_case.jpg – Davidbena</a:t>
            </a:r>
          </a:p>
          <a:p>
            <a:pPr>
              <a:buNone/>
            </a:pPr>
            <a:r>
              <a:rPr lang="de-DE" sz="1400" dirty="0"/>
              <a:t>https://commons.wikimedia.org/wiki/File:Brooklyn_Museum_-_The_Prophecy_of_the_Destruction_of_the_Temple_(La_pr%C3%A9dication_de_la_ruine_du_Temple)_-_James_Tissot.jpg</a:t>
            </a:r>
          </a:p>
          <a:p>
            <a:pPr>
              <a:buNone/>
            </a:pPr>
            <a:r>
              <a:rPr lang="de-DE" sz="1400" dirty="0"/>
              <a:t>https://commons.wikimedia.org/wiki/File:McSarcophagus.peterArrestJRS.jpg – Dick Stracke</a:t>
            </a:r>
          </a:p>
          <a:p>
            <a:pPr>
              <a:buNone/>
            </a:pPr>
            <a:r>
              <a:rPr lang="de-DE" sz="1400" dirty="0"/>
              <a:t>https://commons.wikimedia.org/wiki/File:Rembrandt,_%22St._Paul_in_Prison%22.jpg</a:t>
            </a:r>
          </a:p>
          <a:p>
            <a:pPr>
              <a:buNone/>
            </a:pPr>
            <a:r>
              <a:rPr lang="de-DE" sz="1400" dirty="0"/>
              <a:t>https://commons.wikimedia.org/wiki/File:Chinesemartyrs-htm_sm.jpg</a:t>
            </a:r>
          </a:p>
          <a:p>
            <a:pPr>
              <a:buNone/>
            </a:pPr>
            <a:r>
              <a:rPr lang="de-DE" sz="1400" dirty="0"/>
              <a:t>https://commons.wikimedia.org/wiki/File:Namugongo_Martyrs_window_Charles_Lwanga.jpg</a:t>
            </a:r>
          </a:p>
          <a:p>
            <a:pPr>
              <a:buNone/>
            </a:pPr>
            <a:endParaRPr lang="en-US" sz="1400" dirty="0"/>
          </a:p>
          <a:p>
            <a:pPr>
              <a:buNone/>
            </a:pPr>
            <a:r>
              <a:rPr lang="en-US" sz="1400" dirty="0"/>
              <a:t>Additional descriptions can be found at the Art in the Christian Tradition image library, a service of the Vanderbilt Divinity Library, http://diglib.library.vanderbilt.edu/.  All images available via Creative Commons 3.0 License.</a:t>
            </a:r>
          </a:p>
          <a:p>
            <a:endParaRPr lang="en-US" sz="1100" dirty="0"/>
          </a:p>
          <a:p>
            <a:endParaRPr lang="en-US" sz="1200" dirty="0"/>
          </a:p>
          <a:p>
            <a:endParaRPr lang="en-US" sz="1200" dirty="0"/>
          </a:p>
        </p:txBody>
      </p:sp>
    </p:spTree>
  </p:cSld>
  <p:clrMapOvr>
    <a:masterClrMapping/>
  </p:clrMapOvr>
  <p:transition advTm="3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05000" y="6056489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Hen Protecting Chicks  --  Cara Hochhalter, liturgical artist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AE3C14-2EA0-48BE-8BBD-23BFC17DBAF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00400" y="1143000"/>
            <a:ext cx="6099323" cy="4343400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95600" y="1600200"/>
            <a:ext cx="6858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I will give thanks to you, O LORD, for though you were angry with me, your anger turned away, and you comforted me.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3600" y="43434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Isaiah 12:1b</a:t>
            </a:r>
          </a:p>
        </p:txBody>
      </p:sp>
    </p:spTree>
  </p:cSld>
  <p:clrMapOvr>
    <a:masterClrMapping/>
  </p:clrMapOvr>
  <p:transition advTm="8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443246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A Walk Along a Path at Sunset  --  Hermann Herzog, Vose Galleries, Boston, MA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29D0EEE-646E-47E8-A4D8-B35AAFA01B7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1"/>
            <a:ext cx="9144000" cy="6307931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04322" y="1905000"/>
            <a:ext cx="6324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… for you who revere my name the sun of righteousness shall rise, with healing in its wings.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0" y="43434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Malachi 4:2a</a:t>
            </a:r>
          </a:p>
        </p:txBody>
      </p:sp>
    </p:spTree>
  </p:cSld>
  <p:clrMapOvr>
    <a:masterClrMapping/>
  </p:clrMapOvr>
  <p:transition advTm="8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62200" y="5029200"/>
            <a:ext cx="2133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Day: Angel Holding the Sun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William Morris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Museum of Fine Arts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Houston, TX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5FC24C8-D032-4C8D-B24C-F4F00AB4F3C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81600" y="31174"/>
            <a:ext cx="3663176" cy="6826827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19400" y="1600200"/>
            <a:ext cx="7086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Let the sea roar, and all that fills it; the world and those who live in it. Let the floods clap their hands; </a:t>
            </a:r>
          </a:p>
          <a:p>
            <a:r>
              <a:rPr lang="en-US" sz="3600" dirty="0"/>
              <a:t>let the hills sing together for joy …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91200" y="43434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Psalm 98:7-8</a:t>
            </a:r>
          </a:p>
        </p:txBody>
      </p:sp>
    </p:spTree>
  </p:cSld>
  <p:clrMapOvr>
    <a:masterClrMapping/>
  </p:clrMapOvr>
  <p:transition advTm="8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443246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Heavy Sea at Pourville  --  Claude Monet, National Museum of Western Art, Tokyo, Japan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8244FFD-F714-4F2F-A8A1-03CF9EC41F7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52602" y="1"/>
            <a:ext cx="8762999" cy="6387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15764"/>
      </p:ext>
    </p:extLst>
  </p:cSld>
  <p:clrMapOvr>
    <a:masterClrMapping/>
  </p:clrMapOvr>
  <p:transition advTm="8000"/>
</p:sld>
</file>

<file path=ppt/theme/theme1.xml><?xml version="1.0" encoding="utf-8"?>
<a:theme xmlns:a="http://schemas.openxmlformats.org/drawingml/2006/main" name="First Sunday after Christmas Day Year A">
  <a:themeElements>
    <a:clrScheme name="Custom 1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2F2F2"/>
      </a:hlink>
      <a:folHlink>
        <a:srgbClr val="FFFF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First Sunday after Christmas Day Year A</Template>
  <TotalTime>355</TotalTime>
  <Words>841</Words>
  <Application>Microsoft Office PowerPoint</Application>
  <PresentationFormat>Widescreen</PresentationFormat>
  <Paragraphs>74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First Sunday after Christmas Day Year A</vt:lpstr>
      <vt:lpstr>Twenty-Fourth Sunday after Pentecost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Credits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?</dc:title>
  <dc:creator>Anne</dc:creator>
  <cp:lastModifiedBy>Anne Richardson</cp:lastModifiedBy>
  <cp:revision>131</cp:revision>
  <dcterms:created xsi:type="dcterms:W3CDTF">2016-08-31T16:46:43Z</dcterms:created>
  <dcterms:modified xsi:type="dcterms:W3CDTF">2025-10-09T17:44:19Z</dcterms:modified>
</cp:coreProperties>
</file>