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A4E"/>
    <a:srgbClr val="6D82A1"/>
    <a:srgbClr val="48A64E"/>
    <a:srgbClr val="7F8AB4"/>
    <a:srgbClr val="93667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9F440F-2EC1-475F-B030-E85BA9D86FAD}" v="8" dt="2025-10-09T17:46:21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400" autoAdjust="0"/>
    <p:restoredTop sz="94660"/>
  </p:normalViewPr>
  <p:slideViewPr>
    <p:cSldViewPr>
      <p:cViewPr varScale="1">
        <p:scale>
          <a:sx n="74" d="100"/>
          <a:sy n="74" d="100"/>
        </p:scale>
        <p:origin x="96" y="18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7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87D7C583-98FB-425D-8375-8BD479B772DF}"/>
    <pc:docChg chg="modSld">
      <pc:chgData name="Charlotte Lew" userId="DE9u/HIIxMU0OFQg8o06/mNtqbZG0KcOoC0s0LyOtjk=" providerId="None" clId="Web-{87D7C583-98FB-425D-8375-8BD479B772DF}" dt="2025-10-01T18:51:02.215" v="4" actId="14100"/>
      <pc:docMkLst>
        <pc:docMk/>
      </pc:docMkLst>
      <pc:sldChg chg="modSp">
        <pc:chgData name="Charlotte Lew" userId="DE9u/HIIxMU0OFQg8o06/mNtqbZG0KcOoC0s0LyOtjk=" providerId="None" clId="Web-{87D7C583-98FB-425D-8375-8BD479B772DF}" dt="2025-10-01T18:51:02.215" v="4" actId="14100"/>
        <pc:sldMkLst>
          <pc:docMk/>
          <pc:sldMk cId="0" sldId="256"/>
        </pc:sldMkLst>
        <pc:spChg chg="mod">
          <ac:chgData name="Charlotte Lew" userId="DE9u/HIIxMU0OFQg8o06/mNtqbZG0KcOoC0s0LyOtjk=" providerId="None" clId="Web-{87D7C583-98FB-425D-8375-8BD479B772DF}" dt="2025-10-01T18:51:02.215" v="4" actId="14100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829F440F-2EC1-475F-B030-E85BA9D86FAD}"/>
    <pc:docChg chg="modSld">
      <pc:chgData name="Charlotte Lew" userId="DE9u/HIIxMU0OFQg8o06/mNtqbZG0KcOoC0s0LyOtjk=" providerId="None" clId="Web-{829F440F-2EC1-475F-B030-E85BA9D86FAD}" dt="2025-10-09T17:46:21.520" v="7" actId="20577"/>
      <pc:docMkLst>
        <pc:docMk/>
      </pc:docMkLst>
      <pc:sldChg chg="modSp">
        <pc:chgData name="Charlotte Lew" userId="DE9u/HIIxMU0OFQg8o06/mNtqbZG0KcOoC0s0LyOtjk=" providerId="None" clId="Web-{829F440F-2EC1-475F-B030-E85BA9D86FAD}" dt="2025-10-09T17:46:21.520" v="7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829F440F-2EC1-475F-B030-E85BA9D86FAD}" dt="2025-10-09T17:46:21.520" v="7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1" y="1284288"/>
            <a:ext cx="11592287" cy="1698625"/>
          </a:xfrm>
        </p:spPr>
        <p:txBody>
          <a:bodyPr>
            <a:noAutofit/>
          </a:bodyPr>
          <a:lstStyle/>
          <a:p>
            <a:r>
              <a:rPr lang="en-US" sz="8000" dirty="0"/>
              <a:t>Twenty-Second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7964" y="5410201"/>
            <a:ext cx="8601437" cy="1384995"/>
          </a:xfrm>
          <a:prstGeom prst="rect">
            <a:avLst/>
          </a:prstGeom>
          <a:solidFill>
            <a:srgbClr val="5B5A4E">
              <a:alpha val="55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Habakkuk 1:1-4; 2:1-4 and Psalm 119:137-144  •  Isaiah 1:10-18 and Psalm 32:1-7  •  2 Thessalonians 1:1-4, 11-12   Luke 19:1-10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8900" y="1404878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we always pray for you, asking that our God will make you worthy of his call and will fulfill by his power every good resolve and work of faith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Thessalonians 1:11b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312A97-570F-32D3-84E2-F97EF196C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362" y="0"/>
            <a:ext cx="68494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5562600"/>
            <a:ext cx="1295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Dedication of Paul and Barnabas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Frank Wesley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2133600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 man was there named Zacchaeus; he was a chief tax collector and was rich.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6552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19:2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181600"/>
            <a:ext cx="304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Zacchaeus, detail from Entry into Jerusalem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Duccio</a:t>
            </a:r>
          </a:p>
          <a:p>
            <a:pPr algn="ctr"/>
            <a:r>
              <a:rPr lang="en-US" sz="1600" dirty="0"/>
              <a:t>Museo dell'Opera del Duomo           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Siena, Italy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08174-BECE-4818-8279-D7699795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342" y="2407"/>
            <a:ext cx="4899259" cy="685318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4478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was trying to see who Jesus was, but … because he was short in stature … he ran ahead and climbed a sycamore tree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19:3ac, 4a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Zacchaeus and Christ  --  Capital on column, Church of St. Nectaire, St. Nectaire, France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D00682-8804-4FF1-8AF5-C463C34CD6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1800" y="1"/>
            <a:ext cx="6400800" cy="635338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002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Jesus came to the place, he looked up and said to him, "Zacchaeus, hurry and come down; for I must stay at your house today."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19:5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AD5971-4611-4AF7-8B14-D4D852F28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1" y="304801"/>
            <a:ext cx="5000625" cy="52916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036F32-B76E-4A91-83FF-705C9C7B0302}"/>
              </a:ext>
            </a:extLst>
          </p:cNvPr>
          <p:cNvSpPr/>
          <p:nvPr/>
        </p:nvSpPr>
        <p:spPr>
          <a:xfrm>
            <a:off x="3048000" y="59436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Christ Speaks to Zacchaeus  -- William Hole, "Life of </a:t>
            </a:r>
            <a:r>
              <a:rPr lang="en-US" dirty="0"/>
              <a:t>Christ</a:t>
            </a:r>
            <a:r>
              <a:rPr lang="en-US" sz="1600" dirty="0"/>
              <a:t>", 1908</a:t>
            </a:r>
          </a:p>
        </p:txBody>
      </p:sp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7526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All who saw it began to grumble and said, "He has gone to be the guest of one who is a sinner."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19:7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21AED0-1E4D-4C31-8A90-5415186735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999" y="1"/>
            <a:ext cx="8086203" cy="64841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65194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Zacchaeus  --  Niels Larsen Stevns, Randers Museum of Art, Randers, Denmark 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477F3-C348-4C89-99BB-7A2CAAD3BECA}"/>
              </a:ext>
            </a:extLst>
          </p:cNvPr>
          <p:cNvSpPr/>
          <p:nvPr/>
        </p:nvSpPr>
        <p:spPr>
          <a:xfrm>
            <a:off x="1819797" y="57188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752600"/>
            <a:ext cx="723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Why do you make me see wrong-doing and look at trouble? Destruction and violence are before me; strife and contention arise.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3600" y="4953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Habakkuk 1:3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524000"/>
            <a:ext cx="731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Zacchaeus … said, "Look, half of my possessions, Lord, I will give to the poor; and if I have defrauded anyone of anything, I will pay back four times as much."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19:8ac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562600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Zacchaeus</a:t>
            </a:r>
          </a:p>
          <a:p>
            <a:pPr algn="ctr"/>
            <a:endParaRPr lang="pt-BR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Igreja da Misericórdia </a:t>
            </a:r>
          </a:p>
          <a:p>
            <a:pPr algn="ctr"/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Esposende, Portugal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6EAEDC-23F9-4A90-82EB-977F40723C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5800" y="0"/>
            <a:ext cx="4632681" cy="6885992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7526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Jesus said to him, "Today salvation has come to this house … For the Son of Man came to seek out and to save the lost."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19:9a, 10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6324600"/>
            <a:ext cx="937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>
                    <a:lumMod val="95000"/>
                  </a:schemeClr>
                </a:solidFill>
              </a:rPr>
              <a:t>Zacchaeus Meets Jesus  --  </a:t>
            </a:r>
            <a:r>
              <a:rPr lang="de-DE" sz="1600">
                <a:solidFill>
                  <a:schemeClr val="tx1">
                    <a:lumMod val="95000"/>
                  </a:schemeClr>
                </a:solidFill>
              </a:rPr>
              <a:t>JESUS MAFA, 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3BA23F-E006-4EA7-85D7-BBD13C848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034" y="-76200"/>
            <a:ext cx="9114967" cy="608098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https://commons.wikimedia.org/wiki/File:Cedars_Society_(36292296066).jpg</a:t>
            </a:r>
          </a:p>
          <a:p>
            <a:pPr>
              <a:buNone/>
            </a:pPr>
            <a:r>
              <a:rPr lang="en-US" sz="1600" dirty="0"/>
              <a:t>https://commons.wikimedia.org/wiki/File:BaliuagChurchjf9702_02.JPG - Ramon </a:t>
            </a:r>
            <a:r>
              <a:rPr lang="en-US" sz="1600" dirty="0" err="1"/>
              <a:t>FVelasquez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https://commons.wikimedia.org/wiki/File:Charles_Frederick_Ulrich-waifs_in_Haarlem_</a:t>
            </a:r>
            <a:r>
              <a:rPr lang="en-US" sz="1600" dirty="0" err="1"/>
              <a:t>weeshuis</a:t>
            </a:r>
            <a:r>
              <a:rPr lang="en-US" sz="1600" dirty="0"/>
              <a:t>..jpg</a:t>
            </a:r>
          </a:p>
          <a:p>
            <a:pPr>
              <a:buNone/>
            </a:pPr>
            <a:r>
              <a:rPr lang="en-US" sz="1600" dirty="0"/>
              <a:t>http://diglib.library.vanderbilt.edu/act-imagelink.pl?RC=47583</a:t>
            </a:r>
          </a:p>
          <a:p>
            <a:pPr>
              <a:buNone/>
            </a:pPr>
            <a:r>
              <a:rPr lang="en-US" sz="1600" dirty="0"/>
              <a:t>Estate of Frank Wesley, http://www.frankwesleyart.com/main_page.htm</a:t>
            </a:r>
          </a:p>
          <a:p>
            <a:pPr>
              <a:buNone/>
            </a:pPr>
            <a:r>
              <a:rPr lang="en-US" sz="1600" dirty="0"/>
              <a:t>https://commons.wikimedia.org/wiki/File:Duccio_di_Buoninsegna_-_Entry_into_Jerusalem_(detail)_-_WGA06784.jpg</a:t>
            </a:r>
          </a:p>
          <a:p>
            <a:pPr>
              <a:buNone/>
            </a:pPr>
            <a:r>
              <a:rPr lang="en-US" sz="1600" dirty="0"/>
              <a:t>https://commons.wikimedia.org/wiki/File:Chapiteau_de_St-Nectaire_-_Le_Christ_et_Zach%C3%A9e.jpg - 	</a:t>
            </a:r>
            <a:r>
              <a:rPr lang="en-US" sz="1600" dirty="0" err="1"/>
              <a:t>Tangopaso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https://commons.wikimedia.org/wiki/File:Hole_zachaeus_in_tree.gif</a:t>
            </a:r>
          </a:p>
          <a:p>
            <a:pPr>
              <a:buNone/>
            </a:pPr>
            <a:r>
              <a:rPr lang="en-US" sz="1600" dirty="0"/>
              <a:t>https://commons.wikimedia.org/wiki/File:Niels_Larsen_Stevns-_Zak%C3%A6us.jpg</a:t>
            </a:r>
          </a:p>
          <a:p>
            <a:pPr>
              <a:buNone/>
            </a:pPr>
            <a:r>
              <a:rPr lang="en-US" sz="1600" dirty="0"/>
              <a:t>https://commons.wikimedia.org/wiki/File:Interior_of_Igreja_da_Miseric%C3%B3rdia_de_Esposende_(14).jpg - </a:t>
            </a:r>
            <a:r>
              <a:rPr lang="en-US" sz="1600" dirty="0" err="1"/>
              <a:t>Joseolgon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http://diglib.library.vanderbilt.edu/act-imagelink.pl?RC=48393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Opioid Abuse Recovery Group  --  Cedars Society, Surrey, British Columbia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CD155B-8828-4214-A482-1CFB314332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-46653"/>
            <a:ext cx="9144000" cy="610790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8500" y="1905000"/>
            <a:ext cx="571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Your righteousness is an everlasting righteousness, and your law is the truth.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119:142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334001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Ten Commandments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St. Augustine of Hippo Parish Church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Baliuag, Philippines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CD1CB2-5680-4D4C-973C-AB30C2763B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"/>
            <a:ext cx="5638800" cy="683622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1295400"/>
            <a:ext cx="6324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learn to do good; </a:t>
            </a:r>
          </a:p>
          <a:p>
            <a:r>
              <a:rPr lang="en-US" sz="3600" dirty="0"/>
              <a:t>seek justice, </a:t>
            </a:r>
          </a:p>
          <a:p>
            <a:r>
              <a:rPr lang="en-US" sz="3600" dirty="0"/>
              <a:t>rescue the oppressed, </a:t>
            </a:r>
          </a:p>
          <a:p>
            <a:r>
              <a:rPr lang="en-US" sz="3600" dirty="0"/>
              <a:t>defend the orphan, </a:t>
            </a:r>
          </a:p>
          <a:p>
            <a:r>
              <a:rPr lang="en-US" sz="3600" dirty="0"/>
              <a:t>plead for the widow.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56753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Isaiah 1:17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4008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The Waifs (Haarlem, Holland); Children in the Schoolroom  --  Charles Ulrich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EC3ACB-DA86-8102-BBB3-C3DB45E9E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8137"/>
            <a:ext cx="7924800" cy="584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828800"/>
            <a:ext cx="64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are a hiding place for me; you preserve me from trouble; you surround me with glad cries of deliverance.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32:7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5950" y="5410200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with his Family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MAFA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2184F9-96FF-4DA6-A5A1-4F3C25FC7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95250"/>
            <a:ext cx="451485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253</TotalTime>
  <Words>806</Words>
  <Application>Microsoft Office PowerPoint</Application>
  <PresentationFormat>Widescreen</PresentationFormat>
  <Paragraphs>72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First Sunday after Christmas Day Year A</vt:lpstr>
      <vt:lpstr>Twenty-Second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117</cp:revision>
  <dcterms:created xsi:type="dcterms:W3CDTF">2016-08-31T16:46:43Z</dcterms:created>
  <dcterms:modified xsi:type="dcterms:W3CDTF">2025-10-09T17:46:23Z</dcterms:modified>
</cp:coreProperties>
</file>