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hQnVYt1kP3UDHV/g64/Pjq0vS5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5523D1-2756-47CA-A408-E7FEF8B97243}" v="8" dt="2025-10-09T17:45:19.0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6B5F1A25-BBA3-4F70-B694-C4B0D553E364}"/>
    <pc:docChg chg="modSld">
      <pc:chgData name="Charlotte Lew" userId="DE9u/HIIxMU0OFQg8o06/mNtqbZG0KcOoC0s0LyOtjk=" providerId="None" clId="Web-{6B5F1A25-BBA3-4F70-B694-C4B0D553E364}" dt="2025-10-01T18:48:31.338" v="2" actId="20577"/>
      <pc:docMkLst>
        <pc:docMk/>
      </pc:docMkLst>
      <pc:sldChg chg="modSp">
        <pc:chgData name="Charlotte Lew" userId="DE9u/HIIxMU0OFQg8o06/mNtqbZG0KcOoC0s0LyOtjk=" providerId="None" clId="Web-{6B5F1A25-BBA3-4F70-B694-C4B0D553E364}" dt="2025-10-01T18:48:31.338" v="2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6B5F1A25-BBA3-4F70-B694-C4B0D553E364}" dt="2025-10-01T18:48:31.338" v="2" actId="20577"/>
          <ac:spMkLst>
            <pc:docMk/>
            <pc:sldMk cId="0" sldId="256"/>
            <ac:spMk id="88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6A5523D1-2756-47CA-A408-E7FEF8B97243}"/>
    <pc:docChg chg="modSld">
      <pc:chgData name="Charlotte Lew" userId="DE9u/HIIxMU0OFQg8o06/mNtqbZG0KcOoC0s0LyOtjk=" providerId="None" clId="Web-{6A5523D1-2756-47CA-A408-E7FEF8B97243}" dt="2025-10-09T17:45:19.033" v="7" actId="20577"/>
      <pc:docMkLst>
        <pc:docMk/>
      </pc:docMkLst>
      <pc:sldChg chg="modSp">
        <pc:chgData name="Charlotte Lew" userId="DE9u/HIIxMU0OFQg8o06/mNtqbZG0KcOoC0s0LyOtjk=" providerId="None" clId="Web-{6A5523D1-2756-47CA-A408-E7FEF8B97243}" dt="2025-10-09T17:45:19.033" v="7" actId="20577"/>
        <pc:sldMkLst>
          <pc:docMk/>
          <pc:sldMk cId="0" sldId="278"/>
        </pc:sldMkLst>
        <pc:spChg chg="mod">
          <ac:chgData name="Charlotte Lew" userId="DE9u/HIIxMU0OFQg8o06/mNtqbZG0KcOoC0s0LyOtjk=" providerId="None" clId="Web-{6A5523D1-2756-47CA-A408-E7FEF8B97243}" dt="2025-10-09T17:45:19.033" v="7" actId="20577"/>
          <ac:spMkLst>
            <pc:docMk/>
            <pc:sldMk cId="0" sldId="278"/>
            <ac:spMk id="22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A96AC6B4-4B05-4156-8D51-C8BD9A7C6B9F}"/>
    <pc:docChg chg="modSld">
      <pc:chgData name="Charlotte Lew" userId="DE9u/HIIxMU0OFQg8o06/mNtqbZG0KcOoC0s0LyOtjk=" providerId="None" clId="Web-{A96AC6B4-4B05-4156-8D51-C8BD9A7C6B9F}" dt="2025-10-01T18:49:55.830" v="1" actId="20577"/>
      <pc:docMkLst>
        <pc:docMk/>
      </pc:docMkLst>
      <pc:sldChg chg="modSp">
        <pc:chgData name="Charlotte Lew" userId="DE9u/HIIxMU0OFQg8o06/mNtqbZG0KcOoC0s0LyOtjk=" providerId="None" clId="Web-{A96AC6B4-4B05-4156-8D51-C8BD9A7C6B9F}" dt="2025-10-01T18:49:55.830" v="1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A96AC6B4-4B05-4156-8D51-C8BD9A7C6B9F}" dt="2025-10-01T18:49:55.830" v="1" actId="20577"/>
          <ac:spMkLst>
            <pc:docMk/>
            <pc:sldMk cId="0" sldId="256"/>
            <ac:spMk id="8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5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5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5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828800" y="190540"/>
            <a:ext cx="8458200" cy="169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en-US" sz="6600"/>
              <a:t>Twenty-First Sunday </a:t>
            </a:r>
            <a:r>
              <a:rPr lang="en-US" sz="6600" dirty="0"/>
              <a:t>after Pentecost</a:t>
            </a:r>
            <a:endParaRPr dirty="0"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2895600" y="2133600"/>
            <a:ext cx="6400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</a:pPr>
            <a:r>
              <a:rPr lang="en-US" sz="4800" i="1">
                <a:solidFill>
                  <a:schemeClr val="lt1"/>
                </a:solidFill>
              </a:rPr>
              <a:t>Year C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1524000" y="5638801"/>
            <a:ext cx="8953500" cy="830997"/>
          </a:xfrm>
          <a:prstGeom prst="rect">
            <a:avLst/>
          </a:prstGeom>
          <a:solidFill>
            <a:srgbClr val="604238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Joel 2:23-32 and Psalm 65  •  Sirach 35:12-17 or Jeremiah 14:7-10, 19-22 and Psalm 84:1-7  •  2 Timothy 4:6-8, 16-18  •  Luke 18:9-14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"/>
          <p:cNvSpPr/>
          <p:nvPr/>
        </p:nvSpPr>
        <p:spPr>
          <a:xfrm>
            <a:off x="3276600" y="1905000"/>
            <a:ext cx="69342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have fought the good fight,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have finished the race,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have kept the faith.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0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2 Timothy 4:7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"/>
          <p:cNvSpPr txBox="1"/>
          <p:nvPr/>
        </p:nvSpPr>
        <p:spPr>
          <a:xfrm>
            <a:off x="1828800" y="4648201"/>
            <a:ext cx="1981200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Prophetess Anna, or, The Artist's Mother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Rembrandt, Kunsthistorisches Museum, Vienna, Austria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41520" y="76200"/>
            <a:ext cx="4069080" cy="6781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"/>
          <p:cNvSpPr/>
          <p:nvPr/>
        </p:nvSpPr>
        <p:spPr>
          <a:xfrm>
            <a:off x="3124200" y="2181225"/>
            <a:ext cx="67818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 also told this parable to some who … were righteous and regarded others with contempt: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2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18:9ac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"/>
          <p:cNvSpPr/>
          <p:nvPr/>
        </p:nvSpPr>
        <p:spPr>
          <a:xfrm>
            <a:off x="3048000" y="2057400"/>
            <a:ext cx="67818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"Two men went up to the temple to pray, one a Pharisee and the other a tax collector.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3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18:10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"/>
          <p:cNvSpPr txBox="1"/>
          <p:nvPr/>
        </p:nvSpPr>
        <p:spPr>
          <a:xfrm>
            <a:off x="1828800" y="5029200"/>
            <a:ext cx="2133600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Pharisee and the Tax Collector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James Tissot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Brooklyn Museum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Brooklyn, NY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Google Shape;16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8200" y="33768"/>
            <a:ext cx="4495800" cy="6824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"/>
          <p:cNvSpPr/>
          <p:nvPr/>
        </p:nvSpPr>
        <p:spPr>
          <a:xfrm>
            <a:off x="2895600" y="1447800"/>
            <a:ext cx="70866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Pharisee, standing by himself, was praying thus, 'God, I thank you that I am not like other people: thieves, rogues, adulterers, or even like this tax collector.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5"/>
          <p:cNvSpPr txBox="1"/>
          <p:nvPr/>
        </p:nvSpPr>
        <p:spPr>
          <a:xfrm>
            <a:off x="5943600" y="4724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18:11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Pharisee and the Tax Collector  --  JESUS MAFA, Cameroon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048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"/>
          <p:cNvSpPr/>
          <p:nvPr/>
        </p:nvSpPr>
        <p:spPr>
          <a:xfrm>
            <a:off x="3200400" y="2133601"/>
            <a:ext cx="66294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fast twice a week; I give a tenth of all my income.'</a:t>
            </a:r>
            <a:endParaRPr/>
          </a:p>
        </p:txBody>
      </p:sp>
      <p:sp>
        <p:nvSpPr>
          <p:cNvPr id="186" name="Google Shape;186;p17"/>
          <p:cNvSpPr txBox="1"/>
          <p:nvPr/>
        </p:nvSpPr>
        <p:spPr>
          <a:xfrm>
            <a:off x="5791200" y="4267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18:12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"/>
          <p:cNvSpPr txBox="1"/>
          <p:nvPr/>
        </p:nvSpPr>
        <p:spPr>
          <a:xfrm>
            <a:off x="1524000" y="4473476"/>
            <a:ext cx="1298448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Pharisee and the Tax Collector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Barent Fabritius RijksmuseumAmsterdam, Netherlands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2448" y="76200"/>
            <a:ext cx="7845552" cy="6780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"/>
          <p:cNvSpPr/>
          <p:nvPr/>
        </p:nvSpPr>
        <p:spPr>
          <a:xfrm>
            <a:off x="2667000" y="1676400"/>
            <a:ext cx="7315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But the tax collector, standing far off, would not even look up to heaven, but was beating his breast and saying, 'God, be merciful to me, a sinner!'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9"/>
          <p:cNvSpPr txBox="1"/>
          <p:nvPr/>
        </p:nvSpPr>
        <p:spPr>
          <a:xfrm>
            <a:off x="5943600" y="4800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18:13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/>
          <p:nvPr/>
        </p:nvSpPr>
        <p:spPr>
          <a:xfrm>
            <a:off x="2514600" y="1524000"/>
            <a:ext cx="74676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… be glad and rejoice in the LORD your God; for he has given the early rain for your vindication, he has poured down for you abundant rain …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5943600" y="41148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Joel 2:23b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"/>
          <p:cNvSpPr txBox="1"/>
          <p:nvPr/>
        </p:nvSpPr>
        <p:spPr>
          <a:xfrm>
            <a:off x="1552575" y="5334001"/>
            <a:ext cx="26670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Pharisee and the Publican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Everitt Millais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Tate Britain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London, England 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1" y="0"/>
            <a:ext cx="5336381" cy="6830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1"/>
          <p:cNvSpPr/>
          <p:nvPr/>
        </p:nvSpPr>
        <p:spPr>
          <a:xfrm>
            <a:off x="2819400" y="1219200"/>
            <a:ext cx="69342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tell you, this man went down to his home justified rather than the other; for all who exalt themselves will be humbled, but all who humble themselves will be exalted." 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1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18:14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"/>
          <p:cNvSpPr txBox="1"/>
          <p:nvPr/>
        </p:nvSpPr>
        <p:spPr>
          <a:xfrm>
            <a:off x="1676400" y="4648201"/>
            <a:ext cx="1752600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Pharisee and the Tax Collector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Aristakes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Armenia, 1475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Walters Art Museum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Baltimore, MD</a:t>
            </a:r>
            <a:endParaRPr/>
          </a:p>
        </p:txBody>
      </p:sp>
      <p:pic>
        <p:nvPicPr>
          <p:cNvPr id="216" name="Google Shape;21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6200" y="0"/>
            <a:ext cx="571199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3"/>
          <p:cNvSpPr txBox="1"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/>
              <a:t>Credits</a:t>
            </a:r>
            <a:endParaRPr/>
          </a:p>
        </p:txBody>
      </p:sp>
      <p:sp>
        <p:nvSpPr>
          <p:cNvPr id="222" name="Google Shape;222;p23"/>
          <p:cNvSpPr txBox="1">
            <a:spLocks noGrp="1"/>
          </p:cNvSpPr>
          <p:nvPr>
            <p:ph type="body" idx="1"/>
          </p:nvPr>
        </p:nvSpPr>
        <p:spPr>
          <a:xfrm>
            <a:off x="1676400" y="533400"/>
            <a:ext cx="8991600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>
              <a:spcBef>
                <a:spcPts val="0"/>
              </a:spcBef>
              <a:buSzPts val="1600"/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  <a:endParaRPr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https://commons.wikimedia.org/wiki/File:Martin_Johnson_Heade_-_April_Showers_-_47.1173_-_Museum_of_Fine_Arts.jpg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http://commons.wikimedia.org/wiki/File:G._Caillebotte_-_L%27Yerres,_pluie.jpg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https://commons.wikimedia.org/wiki/File:War_memorial_mural_-_Nuevo_Gualcho,_El_Salvador.JPG – Amelia Hunt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https://commons.wikimedia.org/wiki/File:Savannah_Sparrow,_Passerculus_sandwichensis,_nestlings_baby_birds,_in_nest_AB_Canada_(1).jpg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https://commons.wikimedia.org/wiki/File:Rembrandt_Harmensz._van_Rijn_085b.jpg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https://commons.wikimedia.org/wiki/File:Tissot_The_Pharisee_and_the_publican_Brooklyn.jpg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http://diglib.library.vanderbilt.edu/act-imagelink.pl?RC=48268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https://commons.wikimedia.org/wiki/File:De_Farizee%C3%ABr_en_de_tollenaar_Rijksmuseum_SK-A-2959.jpeg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http://commons.wikimedia.org/wiki/File:MillaisThe_Pharisee_and_the_publican_Tate.jpg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https://commons.wikimedia.org/wiki/File:Gospel_Book,_Publican_and_the_Pharisee,_Walters_Manuscript_W.540,_fol._179r.jpg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  <a:endParaRPr/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endParaRPr sz="12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/>
        </p:nvSpPr>
        <p:spPr>
          <a:xfrm>
            <a:off x="1828800" y="6324600"/>
            <a:ext cx="8763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April Showers  --  Martin Heade, Museum of Fine Arts, Boston, MA</a:t>
            </a:r>
            <a:endParaRPr/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6793" y="228600"/>
            <a:ext cx="11520407" cy="58260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/>
          <p:nvPr/>
        </p:nvSpPr>
        <p:spPr>
          <a:xfrm>
            <a:off x="2895600" y="1981200"/>
            <a:ext cx="68580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 visit the earth and water it,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 greatly enrich it;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river of God is full of water;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65:9a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/>
          <p:nvPr/>
        </p:nvSpPr>
        <p:spPr>
          <a:xfrm>
            <a:off x="1676400" y="5181600"/>
            <a:ext cx="228600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Effect of Rain, Yerres River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Gustave Caillebotte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Indiana Art Museum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Bloomington, IN</a:t>
            </a:r>
            <a:endParaRPr/>
          </a:p>
        </p:txBody>
      </p:sp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5801" y="0"/>
            <a:ext cx="49891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3276600" y="1295400"/>
            <a:ext cx="60960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 look for peace, but find no good; for a time of healing, but there is terror instead.  We acknowledge our wickedness, O LORD …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5715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Jeremiah 14:19c, 20a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/>
          <p:nvPr/>
        </p:nvSpPr>
        <p:spPr>
          <a:xfrm>
            <a:off x="1752600" y="57912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Tribute to the Lost Community Members from the Civil War  --  Nuevo Gualcho, El Salvador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-7620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/>
          <p:nvPr/>
        </p:nvSpPr>
        <p:spPr>
          <a:xfrm>
            <a:off x="2667000" y="1371600"/>
            <a:ext cx="70866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How lovely is your dwelling place, O LORD of hosts! … Even the sparrow finds a home, and the swallow a nest for herself, where she may lay her young …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8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84:1, 3a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"/>
          <p:cNvSpPr txBox="1"/>
          <p:nvPr/>
        </p:nvSpPr>
        <p:spPr>
          <a:xfrm>
            <a:off x="1828800" y="4191001"/>
            <a:ext cx="1143000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Savannah Sparrow Nestlings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Nest Monitoring Project of Sensitive Birds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Alberta, CA</a:t>
            </a:r>
            <a:endParaRPr/>
          </a:p>
        </p:txBody>
      </p:sp>
      <p:pic>
        <p:nvPicPr>
          <p:cNvPr id="138" name="Google Shape;13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9026" y="0"/>
            <a:ext cx="64293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23</Slides>
  <Notes>23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First Sunday after Christmas Day Year A</vt:lpstr>
      <vt:lpstr>Twenty-First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Anne</dc:creator>
  <cp:revision>7</cp:revision>
  <dcterms:created xsi:type="dcterms:W3CDTF">2016-08-31T16:46:43Z</dcterms:created>
  <dcterms:modified xsi:type="dcterms:W3CDTF">2025-10-09T17:45:22Z</dcterms:modified>
</cp:coreProperties>
</file>