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9hsYGanneBMEvf9MGDETX6FTA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A23768-54DA-476D-ADCB-61FD2C050399}" v="12" dt="2025-10-09T17:50:16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E1A23768-54DA-476D-ADCB-61FD2C050399}"/>
    <pc:docChg chg="modSld">
      <pc:chgData name="Charlotte Lew" userId="DE9u/HIIxMU0OFQg8o06/mNtqbZG0KcOoC0s0LyOtjk=" providerId="None" clId="Web-{E1A23768-54DA-476D-ADCB-61FD2C050399}" dt="2025-10-09T17:50:16.746" v="11" actId="20577"/>
      <pc:docMkLst>
        <pc:docMk/>
      </pc:docMkLst>
      <pc:sldChg chg="modSp">
        <pc:chgData name="Charlotte Lew" userId="DE9u/HIIxMU0OFQg8o06/mNtqbZG0KcOoC0s0LyOtjk=" providerId="None" clId="Web-{E1A23768-54DA-476D-ADCB-61FD2C050399}" dt="2025-10-09T17:50:16.746" v="11" actId="20577"/>
        <pc:sldMkLst>
          <pc:docMk/>
          <pc:sldMk cId="0" sldId="283"/>
        </pc:sldMkLst>
        <pc:spChg chg="mod">
          <ac:chgData name="Charlotte Lew" userId="DE9u/HIIxMU0OFQg8o06/mNtqbZG0KcOoC0s0LyOtjk=" providerId="None" clId="Web-{E1A23768-54DA-476D-ADCB-61FD2C050399}" dt="2025-10-09T17:50:16.746" v="11" actId="20577"/>
          <ac:spMkLst>
            <pc:docMk/>
            <pc:sldMk cId="0" sldId="283"/>
            <ac:spMk id="25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8FDF5CAD-FCC8-4B6A-B041-6908B52E2D38}"/>
    <pc:docChg chg="modSld">
      <pc:chgData name="Charlotte Lew" userId="DE9u/HIIxMU0OFQg8o06/mNtqbZG0KcOoC0s0LyOtjk=" providerId="None" clId="Web-{8FDF5CAD-FCC8-4B6A-B041-6908B52E2D38}" dt="2025-10-01T18:44:45.146" v="9" actId="20577"/>
      <pc:docMkLst>
        <pc:docMk/>
      </pc:docMkLst>
      <pc:sldChg chg="modSp">
        <pc:chgData name="Charlotte Lew" userId="DE9u/HIIxMU0OFQg8o06/mNtqbZG0KcOoC0s0LyOtjk=" providerId="None" clId="Web-{8FDF5CAD-FCC8-4B6A-B041-6908B52E2D38}" dt="2025-10-01T18:44:45.146" v="9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8FDF5CAD-FCC8-4B6A-B041-6908B52E2D38}" dt="2025-10-01T18:44:45.146" v="9" actId="20577"/>
          <ac:spMkLst>
            <pc:docMk/>
            <pc:sldMk cId="0" sldId="256"/>
            <ac:spMk id="8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3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34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5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5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209550" y="524283"/>
            <a:ext cx="116205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800"/>
            </a:pPr>
            <a:r>
              <a:rPr lang="en-US" sz="8800" dirty="0"/>
              <a:t>Seventeenth Sunday after Pentecost</a:t>
            </a: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 sz="5400" i="1">
                <a:solidFill>
                  <a:schemeClr val="lt1"/>
                </a:solidFill>
              </a:rPr>
              <a:t>Year C</a:t>
            </a:r>
            <a:endParaRPr sz="5400" i="1"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381250" y="5410201"/>
            <a:ext cx="7600950" cy="1384995"/>
          </a:xfrm>
          <a:prstGeom prst="rect">
            <a:avLst/>
          </a:prstGeom>
          <a:solidFill>
            <a:srgbClr val="7A3B2A">
              <a:alpha val="7490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Jeremiah 32:1-3a, 6-15 and Psalm 91:1-6, 14-16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Amos 6:1a, 4-7 and Psalm 146  •  1 Timothy 6:6-19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Luke 16:19-31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/>
          <p:nvPr/>
        </p:nvSpPr>
        <p:spPr>
          <a:xfrm>
            <a:off x="2743200" y="1524000"/>
            <a:ext cx="6934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the love of money is a root of all kinds of evil, and in their eagerness to be rich some have wandered away from the faith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 txBox="1"/>
          <p:nvPr/>
        </p:nvSpPr>
        <p:spPr>
          <a:xfrm>
            <a:off x="57150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 Timothy 6:10a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2954" y="0"/>
            <a:ext cx="8862646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1"/>
          <p:cNvSpPr txBox="1"/>
          <p:nvPr/>
        </p:nvSpPr>
        <p:spPr>
          <a:xfrm>
            <a:off x="2865440" y="6488668"/>
            <a:ext cx="688534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Allegory of Greed  --  Mural in the Department of Justice Library, Washington, DC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/>
          <p:nvPr/>
        </p:nvSpPr>
        <p:spPr>
          <a:xfrm>
            <a:off x="2819400" y="2133600"/>
            <a:ext cx="6934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But as for you … shun all this; pursue righteousness, godliness, faith, love, endurance, gentleness.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2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 Timothy 6:11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 txBox="1"/>
          <p:nvPr/>
        </p:nvSpPr>
        <p:spPr>
          <a:xfrm>
            <a:off x="1883229" y="5943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Love and Faithfulness Meet  --  St. Michael's Church, Golden Grove, Wales, United Kingdom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7716" y="1447801"/>
            <a:ext cx="7836568" cy="3134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/>
          <p:nvPr/>
        </p:nvSpPr>
        <p:spPr>
          <a:xfrm>
            <a:off x="2819400" y="1524000"/>
            <a:ext cx="67818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 for those who in the present age are rich … set their hopes … on God who richly provides us with everything for our enjoyment.</a:t>
            </a:r>
            <a:endParaRPr/>
          </a:p>
        </p:txBody>
      </p:sp>
      <p:sp>
        <p:nvSpPr>
          <p:cNvPr id="168" name="Google Shape;168;p14"/>
          <p:cNvSpPr txBox="1"/>
          <p:nvPr/>
        </p:nvSpPr>
        <p:spPr>
          <a:xfrm>
            <a:off x="57912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 Timothy 6:17ac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/>
          <p:nvPr/>
        </p:nvSpPr>
        <p:spPr>
          <a:xfrm>
            <a:off x="1828800" y="4572000"/>
            <a:ext cx="1981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"I Was Thirsty and You Gave Me Drink"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[Christ is in the group waiting for drink]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Museum Boijmans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Amsterdam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Netherlands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13148" y="0"/>
            <a:ext cx="5183199" cy="6855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"/>
          <p:cNvSpPr/>
          <p:nvPr/>
        </p:nvSpPr>
        <p:spPr>
          <a:xfrm>
            <a:off x="2743200" y="16002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They are … to be rich in good works, generous, and ready to share,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thus storing up for themselves the treasure of a good foundation …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6"/>
          <p:cNvSpPr txBox="1"/>
          <p:nvPr/>
        </p:nvSpPr>
        <p:spPr>
          <a:xfrm>
            <a:off x="5715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1 Timothy 6:18ac, 19a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/>
          <p:nvPr/>
        </p:nvSpPr>
        <p:spPr>
          <a:xfrm>
            <a:off x="1828800" y="5334001"/>
            <a:ext cx="1752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Works of Mercy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Donating Clothing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Vatican Museum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Vatican City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8702" y="0"/>
            <a:ext cx="51514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/>
          <p:nvPr/>
        </p:nvSpPr>
        <p:spPr>
          <a:xfrm>
            <a:off x="3124200" y="1600200"/>
            <a:ext cx="6705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"There was a rich man who was dressed in purple and fine linen and who feasted sumptuously every day.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16:19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Lazarus and the Rich Man  --  etching, British, c. 1830, Metropolitan Museum of Art, New York, NY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3320" y="0"/>
            <a:ext cx="9124681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743200" y="1944469"/>
            <a:ext cx="7467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thus says the LORD of hosts, the God of Israel: Houses and fields and vineyards shall again be bought in this land.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5943600" y="4800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Jeremiah 32:15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/>
          <p:nvPr/>
        </p:nvSpPr>
        <p:spPr>
          <a:xfrm>
            <a:off x="2895600" y="1905001"/>
            <a:ext cx="6858000" cy="1222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at his gate lay a poor man named Lazarus, covered with sores,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 txBox="1"/>
          <p:nvPr/>
        </p:nvSpPr>
        <p:spPr>
          <a:xfrm>
            <a:off x="5791200" y="3886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16:20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Rich Man and Lazarus  --  JESUS MAFA, Cameroon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-9331"/>
            <a:ext cx="9144000" cy="623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/>
          <p:nvPr/>
        </p:nvSpPr>
        <p:spPr>
          <a:xfrm>
            <a:off x="2971800" y="1545514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who longed to satisfy his hunger with what fell from the rich man's table; even the dogs would come and lick his sores.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>
            <a:off x="5715000" y="4386066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16:21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Rich Man and Lazarus  --  Fanfjord Church, Mon, Denmark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0" y="-7007"/>
            <a:ext cx="8229600" cy="6331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4"/>
          <p:cNvSpPr/>
          <p:nvPr/>
        </p:nvSpPr>
        <p:spPr>
          <a:xfrm>
            <a:off x="2895600" y="2286000"/>
            <a:ext cx="69342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poor man died and was carried away by the angels to be with Abraham.  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16:22a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/>
        </p:nvSpPr>
        <p:spPr>
          <a:xfrm>
            <a:off x="1828801" y="4800600"/>
            <a:ext cx="1723869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Lazarus with Abraham in Heaven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Abbey of St. Pierre, Moissac, France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46464"/>
            <a:ext cx="4572000" cy="6802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"/>
          <p:cNvSpPr/>
          <p:nvPr/>
        </p:nvSpPr>
        <p:spPr>
          <a:xfrm>
            <a:off x="2743200" y="1231880"/>
            <a:ext cx="70866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rich man also died … In Hades … He called out, 'Father Abraham, have mercy on me, and send Lazarus to dip the tip of his finger in water and cool my tongue; for I am in agony in these flames.'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6"/>
          <p:cNvSpPr txBox="1"/>
          <p:nvPr/>
        </p:nvSpPr>
        <p:spPr>
          <a:xfrm>
            <a:off x="6096000" y="4800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Luke 16:22b, 23a, 24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"/>
          <p:cNvSpPr txBox="1"/>
          <p:nvPr/>
        </p:nvSpPr>
        <p:spPr>
          <a:xfrm>
            <a:off x="1828800" y="4648201"/>
            <a:ext cx="190500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Rich Man in Hell Asks for Help from the Poor Man in Heaven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Hans Schäufelein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Das Plenarium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Metropolitan Museum of Art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New York, NY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-13996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Credits</a:t>
            </a:r>
            <a:endParaRPr/>
          </a:p>
        </p:txBody>
      </p:sp>
      <p:sp>
        <p:nvSpPr>
          <p:cNvPr id="253" name="Google Shape;253;p28"/>
          <p:cNvSpPr txBox="1">
            <a:spLocks noGrp="1"/>
          </p:cNvSpPr>
          <p:nvPr>
            <p:ph type="body" idx="1"/>
          </p:nvPr>
        </p:nvSpPr>
        <p:spPr>
          <a:xfrm>
            <a:off x="1676400" y="609600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SzPts val="1600"/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  <a:endParaRPr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https://commons.wikimedia.org/wiki/File:PikiWiki_Israel_11515_Art_at_Kibbutz_Or_Haner.JPG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https://commons.wikimedia.org/wiki/File:Works_of_mercy_with_Dives_and_Lazarus._Oil_painting_by_a_Fle_Wellcome_V0017623.jpg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https://commons.wikimedia.org/wiki/File:Rilakloster_Wandgem%C3%A4lde_b_20090407_018.JPG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https://www.flickr.com/photos/usdagov/7783517196/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https://commons.wikimedia.org/wiki/File:Oil_painting_%22Greed%22_located_in_fifth_floor,_main_library,_Department_of_Justice,_Washington,_D.C_LCCN2010720176.tif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https://www.flickr.com/photos/sevendipity/1410013612/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https://www.flickr.com/photos/jimforest/3238023703/ - Jim Forest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https://www.flickr.com/photos/jimforest/2555982623/ - Jim Forest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https://commons.wikimedia.org/wiki/File:Lazarus_and_the_Rich_Man_MET_DP818354.jpg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http://diglib.library.vanderbilt.edu/act-imagelink.pl?RC=48267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https://commons.wikimedia.org/wiki/File:Fanefjord_Rich_man_Lazarus.JPG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https://www.flickr.com/photos/pelegrino/2531017363 – Nick Thompson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https://commons.wikimedia.org/wiki/File:The_Rich_Man_in_Hell_and_the_Poor_Lazarus_in_Abraham%27s_Lap,_from_Das_Plenarium_MET_DP849940.jpg – Adam Petri</a:t>
            </a:r>
            <a:endParaRPr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 sz="160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/>
          </a:p>
          <a:p>
            <a:pPr marL="342900" lvl="0" indent="-266700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sz="12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Family Mural, Kibbutz Or Haner, Israel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94847"/>
            <a:ext cx="9087023" cy="5520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2438400" y="1828800"/>
            <a:ext cx="79248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When they call to me, I will answer them; I will be with them in trouble,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will rescue them and honor them.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91:15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714500" y="61722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Healing Works of Mercy, with Poor Man Lazarus  --  Flemish painter, c. 1550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-26436"/>
            <a:ext cx="9144000" cy="578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2933700" y="1219200"/>
            <a:ext cx="6324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Alas for those who are at ease in Zion … who drink wine from bowls, and anoint themselves with the finest oils, but are not grieved over the ruin of Joseph!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61788" y="44958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Amos 6:1a, 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1752600" y="5105400"/>
            <a:ext cx="17526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Rich Man and the Poor Man Lazarus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Rila Monastery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Rila, Bulgaria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0"/>
            <a:ext cx="623848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2743200" y="19050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Happy are those whose help is the God of Jacob … who executes justice for the oppressed; who gives food to the hungry.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146:5a, 7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/>
          <p:nvPr/>
        </p:nvSpPr>
        <p:spPr>
          <a:xfrm>
            <a:off x="1714500" y="6248400"/>
            <a:ext cx="8763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USDA Food Nutrition Summer Food Service Program  --   Lila Frederick School in Dorchester, MA</a:t>
            </a:r>
            <a:endParaRPr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05732"/>
            <a:ext cx="9144000" cy="5523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28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First Sunday after Christmas Day Year A</vt:lpstr>
      <vt:lpstr>Seventeenth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10</cp:revision>
  <dcterms:created xsi:type="dcterms:W3CDTF">2016-08-31T16:46:43Z</dcterms:created>
  <dcterms:modified xsi:type="dcterms:W3CDTF">2025-10-09T17:50:18Z</dcterms:modified>
</cp:coreProperties>
</file>