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5"/>
  </p:notesMasterIdLst>
  <p:sldIdLst>
    <p:sldId id="256" r:id="rId2"/>
    <p:sldId id="282" r:id="rId3"/>
    <p:sldId id="382" r:id="rId4"/>
    <p:sldId id="383" r:id="rId5"/>
    <p:sldId id="384" r:id="rId6"/>
    <p:sldId id="385" r:id="rId7"/>
    <p:sldId id="386" r:id="rId8"/>
    <p:sldId id="387" r:id="rId9"/>
    <p:sldId id="408" r:id="rId10"/>
    <p:sldId id="409" r:id="rId11"/>
    <p:sldId id="390" r:id="rId12"/>
    <p:sldId id="405" r:id="rId13"/>
    <p:sldId id="393" r:id="rId14"/>
    <p:sldId id="391" r:id="rId15"/>
    <p:sldId id="397" r:id="rId16"/>
    <p:sldId id="398" r:id="rId17"/>
    <p:sldId id="404" r:id="rId18"/>
    <p:sldId id="399" r:id="rId19"/>
    <p:sldId id="400" r:id="rId20"/>
    <p:sldId id="410" r:id="rId21"/>
    <p:sldId id="407" r:id="rId22"/>
    <p:sldId id="411" r:id="rId23"/>
    <p:sldId id="29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5B5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55FEF-C08A-4443-8457-99705633176A}" v="6" dt="2025-10-13T17:30:21.2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743" autoAdjust="0"/>
    <p:restoredTop sz="94694"/>
  </p:normalViewPr>
  <p:slideViewPr>
    <p:cSldViewPr>
      <p:cViewPr varScale="1">
        <p:scale>
          <a:sx n="55" d="100"/>
          <a:sy n="55" d="100"/>
        </p:scale>
        <p:origin x="58" y="4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09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C5DC919F-3064-4422-A732-79B667CB823A}"/>
    <pc:docChg chg="modSld">
      <pc:chgData name="Charlotte Lew" userId="DE9u/HIIxMU0OFQg8o06/mNtqbZG0KcOoC0s0LyOtjk=" providerId="None" clId="Web-{C5DC919F-3064-4422-A732-79B667CB823A}" dt="2025-10-09T17:55:21.898" v="7" actId="20577"/>
      <pc:docMkLst>
        <pc:docMk/>
      </pc:docMkLst>
      <pc:sldChg chg="modSp">
        <pc:chgData name="Charlotte Lew" userId="DE9u/HIIxMU0OFQg8o06/mNtqbZG0KcOoC0s0LyOtjk=" providerId="None" clId="Web-{C5DC919F-3064-4422-A732-79B667CB823A}" dt="2025-10-09T17:55:21.898" v="7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C5DC919F-3064-4422-A732-79B667CB823A}" dt="2025-10-09T17:55:21.898" v="7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68455FEF-C08A-4443-8457-99705633176A}"/>
    <pc:docChg chg="modSld">
      <pc:chgData name="Charlotte Lew" userId="DE9u/HIIxMU0OFQg8o06/mNtqbZG0KcOoC0s0LyOtjk=" providerId="None" clId="Web-{68455FEF-C08A-4443-8457-99705633176A}" dt="2025-10-13T17:30:21.243" v="2" actId="20577"/>
      <pc:docMkLst>
        <pc:docMk/>
      </pc:docMkLst>
      <pc:sldChg chg="modSp">
        <pc:chgData name="Charlotte Lew" userId="DE9u/HIIxMU0OFQg8o06/mNtqbZG0KcOoC0s0LyOtjk=" providerId="None" clId="Web-{68455FEF-C08A-4443-8457-99705633176A}" dt="2025-10-13T17:30:21.243" v="2" actId="20577"/>
        <pc:sldMkLst>
          <pc:docMk/>
          <pc:sldMk cId="0" sldId="385"/>
        </pc:sldMkLst>
        <pc:spChg chg="mod">
          <ac:chgData name="Charlotte Lew" userId="DE9u/HIIxMU0OFQg8o06/mNtqbZG0KcOoC0s0LyOtjk=" providerId="None" clId="Web-{68455FEF-C08A-4443-8457-99705633176A}" dt="2025-10-13T17:30:21.243" v="2" actId="20577"/>
          <ac:spMkLst>
            <pc:docMk/>
            <pc:sldMk cId="0" sldId="385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8E101464-090F-470A-B6C7-3C2E2F105E6E}"/>
    <pc:docChg chg="modSld">
      <pc:chgData name="Charlotte Lew" userId="DE9u/HIIxMU0OFQg8o06/mNtqbZG0KcOoC0s0LyOtjk=" providerId="None" clId="Web-{8E101464-090F-470A-B6C7-3C2E2F105E6E}" dt="2025-10-01T18:43:16.229" v="0" actId="20577"/>
      <pc:docMkLst>
        <pc:docMk/>
      </pc:docMkLst>
      <pc:sldChg chg="modSp">
        <pc:chgData name="Charlotte Lew" userId="DE9u/HIIxMU0OFQg8o06/mNtqbZG0KcOoC0s0LyOtjk=" providerId="None" clId="Web-{8E101464-090F-470A-B6C7-3C2E2F105E6E}" dt="2025-10-01T18:43:16.229" v="0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8E101464-090F-470A-B6C7-3C2E2F105E6E}" dt="2025-10-01T18:43:16.229" v="0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</p:spPr>
        <p:txBody>
          <a:bodyPr>
            <a:noAutofit/>
          </a:bodyPr>
          <a:lstStyle/>
          <a:p>
            <a:r>
              <a:rPr lang="en-US" sz="8800"/>
              <a:t>Sixteenth Sunday </a:t>
            </a:r>
            <a:r>
              <a:rPr lang="en-US" sz="8800" dirty="0"/>
              <a:t>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>
                <a:solidFill>
                  <a:schemeClr val="tx1"/>
                </a:solidFill>
              </a:rPr>
              <a:t>Year C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38300" y="5675294"/>
            <a:ext cx="8953500" cy="954107"/>
          </a:xfrm>
          <a:prstGeom prst="rect">
            <a:avLst/>
          </a:prstGeom>
          <a:solidFill>
            <a:srgbClr val="615B5F">
              <a:alpha val="75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Jeremiah 8:18-9:1 and Psalm 79:1-9  •  Amos 8:4-7 and Psalm 113  •  1 Timothy 2:1-7  •  Luke 16:1-13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143000"/>
            <a:ext cx="7467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I urge that supplications, prayers, intercessions, and thanksgivings be made for … all who are in high positions, so that we may lead a quiet and peaceable life in all godliness and dignity.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0200" y="4876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1 Timothy 2:1a, 2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Prayer Sculpture, Kipun (Joyful) Methodist Church, Pyeongtaek, South Korea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940EEB-7128-4A4A-A64E-F6A4F7BA42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197892"/>
            <a:ext cx="7874000" cy="59055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176278"/>
            <a:ext cx="670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Then Jesus said to the disciples, "There was a rich man who had a manager, and charges were brought to him that this man was squandering his property.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4491336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16:1</a:t>
            </a:r>
          </a:p>
        </p:txBody>
      </p:sp>
    </p:spTree>
    <p:extLst>
      <p:ext uri="{BB962C8B-B14F-4D97-AF65-F5344CB8AC3E}">
        <p14:creationId xmlns:p14="http://schemas.microsoft.com/office/powerpoint/2010/main" val="2694918773"/>
      </p:ext>
    </p:extLst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447800"/>
            <a:ext cx="678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So he summoned him and said to him, 'What is this that I hear about you? Give me an accounting of your management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16:2a</a:t>
            </a:r>
          </a:p>
        </p:txBody>
      </p:sp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1" y="5105400"/>
            <a:ext cx="15496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Parable of the Unjust Steward</a:t>
            </a:r>
          </a:p>
          <a:p>
            <a:pPr algn="ctr"/>
            <a:endParaRPr lang="en-US" sz="1600" dirty="0">
              <a:cs typeface="Arial" pitchFamily="34" charset="0"/>
            </a:endParaRPr>
          </a:p>
          <a:p>
            <a:pPr algn="ctr"/>
            <a:r>
              <a:rPr lang="en-US" sz="1600" dirty="0">
                <a:cs typeface="Arial" pitchFamily="34" charset="0"/>
              </a:rPr>
              <a:t>Andrey Mironov</a:t>
            </a:r>
          </a:p>
          <a:p>
            <a:pPr algn="ctr"/>
            <a:r>
              <a:rPr lang="en-US" sz="1600" dirty="0">
                <a:cs typeface="Arial" pitchFamily="34" charset="0"/>
              </a:rPr>
              <a:t>Oil painting, 2012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354B39-F50D-4E7A-981C-2E67E74A3C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800" y="0"/>
            <a:ext cx="600075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981200"/>
            <a:ext cx="670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"Whoever is faithful in a very little is faithful also in much; and whoever is dishonest in a very little is dishonest also in much.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16:10</a:t>
            </a:r>
          </a:p>
        </p:txBody>
      </p:sp>
    </p:spTree>
    <p:extLst>
      <p:ext uri="{BB962C8B-B14F-4D97-AF65-F5344CB8AC3E}">
        <p14:creationId xmlns:p14="http://schemas.microsoft.com/office/powerpoint/2010/main" val="829107832"/>
      </p:ext>
    </p:extLst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Ruth Stays with Naomi  --  John August Swanson, serigraph, 1991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B9A6F1-1F53-4098-A083-0C8F9118A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"/>
            <a:ext cx="5334000" cy="580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39902"/>
      </p:ext>
    </p:extLst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Always Faithful  --  Mural, Oakland, CA  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C622DE-9796-426A-9FCD-0D5AB24911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2125265"/>
            <a:ext cx="9158510" cy="279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88390"/>
      </p:ext>
    </p:extLst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2343835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cannot serve God and wealth."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16:13b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Mill Children in Macon, Georgia  --  Lewis Hine, 1909, Library of Congress, Washington, DC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5F4E88-FF9F-4C2B-9533-3795E307F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381000"/>
            <a:ext cx="8219610" cy="548659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676400"/>
            <a:ext cx="701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Is there no balm in Gilead? Is there no physician there? Why then has the health of my poor people not been restored?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Jeremiah 8:22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Did You Eat Today?  --  Frank Wesley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A2E52C-144E-ACA1-DDAA-C3F105425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37623"/>
            <a:ext cx="8763000" cy="621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77723"/>
      </p:ext>
    </p:extLst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638800"/>
            <a:ext cx="259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Helping Hands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Nelson Mandela Gardens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Leeds, England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2435B0-5750-4207-B828-3DC275A969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-22698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52076"/>
      </p:ext>
    </p:extLst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1143000" y="53821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Dorothy Day and Homeless Christ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Kelly Latimore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4323AD-76AB-D611-999C-9ADEE3CF2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0"/>
            <a:ext cx="762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79532"/>
      </p:ext>
    </p:extLst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400"/>
              <a:t>New Revised Standard Version Updated Edition Bible, copyright 2022, Division of Christian Education of the National </a:t>
            </a:r>
            <a:r>
              <a:rPr lang="en-US" sz="1400" dirty="0"/>
              <a:t>Council of the Churches of Christ in the United States of America. Used by permission. All rights reserved.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https://commons.wikimedia.org/wiki/File:Balm_of_Gilead_IMG_9781.JPG</a:t>
            </a:r>
          </a:p>
          <a:p>
            <a:pPr>
              <a:buNone/>
            </a:pPr>
            <a:r>
              <a:rPr lang="en-US" sz="1400" dirty="0"/>
              <a:t>https://www.flickr.com/photos/vanhoosear/44400574732 - Todd Van </a:t>
            </a:r>
            <a:r>
              <a:rPr lang="en-US" sz="1400" dirty="0" err="1"/>
              <a:t>Hoosear</a:t>
            </a:r>
            <a:endParaRPr lang="en-US" sz="1400" dirty="0"/>
          </a:p>
          <a:p>
            <a:pPr>
              <a:buNone/>
            </a:pPr>
            <a:r>
              <a:rPr lang="en-US" sz="1400" dirty="0"/>
              <a:t>https://commons.wikimedia.org/wiki/File:Colonel_William_C._Greene_with_arm_outstretched_addressing_a_crowd_of_Mexican_workers_during_miners%27_strike,_1906,_Cananea,_Mexico_(4050919576).jpg</a:t>
            </a:r>
          </a:p>
          <a:p>
            <a:pPr>
              <a:buNone/>
            </a:pPr>
            <a:r>
              <a:rPr lang="en-US" sz="1400" dirty="0"/>
              <a:t>https://commons.wikimedia.org/wiki/File:Harriet_Powers_-_Pictorial_quilt_-_Google_Art_Project.jpg</a:t>
            </a:r>
          </a:p>
          <a:p>
            <a:pPr>
              <a:buNone/>
            </a:pPr>
            <a:r>
              <a:rPr lang="en-US" sz="1400" dirty="0"/>
              <a:t>https://www.flickr.com/photos/pbogs/36527854604/ - Bo Gordy-Stith</a:t>
            </a:r>
          </a:p>
          <a:p>
            <a:pPr>
              <a:buNone/>
            </a:pPr>
            <a:r>
              <a:rPr lang="en-US" sz="1400" dirty="0"/>
              <a:t>https://commons.wikimedia.org/wiki/File:%D0%9F%D1%80%D0%B8%D1%82%D1%87%D0%B0_%D0%BE_%D0%BD%D0%B5%D0%B2%D0%B5%D1%80%D0%BD%D0%BE%D0%BC_%D1%83%D0%BF%D1%80%D0%B0%D0%B2%D0%B8%D1%82%D0%B5%D0%BB%D0%B5._%D0%9A%D0%B0%D1%80%D1%82%D0%B8%D0%BD%D0%B0_XXI_%D0%B2%D0%B5%D0%BA%D0%B0..jpg</a:t>
            </a:r>
          </a:p>
          <a:p>
            <a:pPr>
              <a:buNone/>
            </a:pPr>
            <a:r>
              <a:rPr lang="en-US" sz="1400" dirty="0"/>
              <a:t>www.JohnAugustSwanson.com - copyright 1991 by John August Swanson</a:t>
            </a:r>
          </a:p>
          <a:p>
            <a:pPr>
              <a:buNone/>
            </a:pPr>
            <a:r>
              <a:rPr lang="en-US" sz="1400" dirty="0"/>
              <a:t>https://www.flickr.com/photos/phunk/4944470686 - Steve </a:t>
            </a:r>
            <a:r>
              <a:rPr lang="en-US" sz="1400" dirty="0" err="1"/>
              <a:t>Rotman</a:t>
            </a:r>
            <a:endParaRPr lang="en-US" sz="1400" dirty="0"/>
          </a:p>
          <a:p>
            <a:pPr>
              <a:buNone/>
            </a:pPr>
            <a:r>
              <a:rPr lang="en-US" sz="1400" dirty="0"/>
              <a:t>http://commons.wikimedia.org/wiki/File:Mill_Children_in_Macon.jpg</a:t>
            </a:r>
          </a:p>
          <a:p>
            <a:pPr>
              <a:buNone/>
            </a:pPr>
            <a:r>
              <a:rPr lang="en-US" sz="1400" dirty="0"/>
              <a:t>Estate of Frank Wesley, http://www.frankwesleyart.com/main_page.htm</a:t>
            </a:r>
          </a:p>
          <a:p>
            <a:pPr>
              <a:buNone/>
            </a:pPr>
            <a:r>
              <a:rPr lang="en-US" sz="1400" dirty="0"/>
              <a:t>https://commons.wikimedia.org/wiki/File:Helping_Hands_sculpture,_Mandela_Gardens,_Leeds_-_DSC07711.JPG</a:t>
            </a:r>
          </a:p>
          <a:p>
            <a:pPr>
              <a:buNone/>
            </a:pPr>
            <a:r>
              <a:rPr lang="en-US" sz="1400"/>
              <a:t>Kelly Latimore Icons, https://kellylatimoreicons.com/</a:t>
            </a:r>
            <a:endParaRPr lang="en-US" sz="1400" dirty="0"/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Additional descriptions can be found at the Art in the Christian Tradition image library, a service of the Vanderbilt Divinity Library, </a:t>
            </a:r>
            <a:r>
              <a:rPr lang="en-US" sz="1400" dirty="0" err="1"/>
              <a:t>http://diglib.library.vanderbilt.edu/</a:t>
            </a:r>
            <a:r>
              <a:rPr lang="en-US" sz="1400" dirty="0"/>
              <a:t>.  All images available via Creative Commons 3.0 License.</a:t>
            </a:r>
          </a:p>
          <a:p>
            <a:endParaRPr lang="en-US" sz="1100" dirty="0"/>
          </a:p>
          <a:p>
            <a:endParaRPr lang="en-US" sz="1200" dirty="0"/>
          </a:p>
          <a:p>
            <a:endParaRPr lang="en-US" sz="12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herb "Balm of Gilead"  --  from "Jerusalem: A Medical Diagnosis Exhibition", Israel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2D0B2B-2286-4711-AC9A-E9BA82931B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625078"/>
            <a:ext cx="9144000" cy="5607844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676400"/>
            <a:ext cx="655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Help us, O God of our salvation, for the glory of your name; deliver us, and forgive our sins, for your name's sake.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79:9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0800000" flipV="1">
            <a:off x="1752600" y="4889718"/>
            <a:ext cx="1295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Veteran's Prayer for Eternal Peace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Des Moines,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Iowa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FEC835-DCF8-4C4F-995D-857560D292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152400"/>
            <a:ext cx="7239000" cy="6477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828800"/>
            <a:ext cx="7239000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Hear this, you who trample on the needy … buying the poor for silver and the needy for a pair of sandals …"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09619" y="4724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Amos 8:4a, 6a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Mexican Workers During Miners' Strike, 1906, Cananea, Mexico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A744EE-702F-4743-A4F1-A48E5865B9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2724" y="45590"/>
            <a:ext cx="8959076" cy="627901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9050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Praise the LORD! … He raises the poor from the dust, and lifts the needy from the ash heap … 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113:1a, 7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4724401"/>
            <a:ext cx="23464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Praise the Lord – Manna from Heaven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Harriet Powers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Pictorial Quilt, section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c. 1895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Museum of Fine Arts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Boston, MA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05D7DF-FADD-4CA3-8048-B85AE31D1C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66700"/>
            <a:ext cx="5305924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425</TotalTime>
  <Words>893</Words>
  <Application>Microsoft Office PowerPoint</Application>
  <PresentationFormat>Widescreen</PresentationFormat>
  <Paragraphs>69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First Sunday after Christmas Day Year A</vt:lpstr>
      <vt:lpstr>Sixteenth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133</cp:revision>
  <dcterms:created xsi:type="dcterms:W3CDTF">2016-08-31T16:46:43Z</dcterms:created>
  <dcterms:modified xsi:type="dcterms:W3CDTF">2025-10-13T17:30:21Z</dcterms:modified>
</cp:coreProperties>
</file>