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32"/>
  </p:notesMasterIdLst>
  <p:sldIdLst>
    <p:sldId id="256" r:id="rId2"/>
    <p:sldId id="282" r:id="rId3"/>
    <p:sldId id="382" r:id="rId4"/>
    <p:sldId id="383" r:id="rId5"/>
    <p:sldId id="384" r:id="rId6"/>
    <p:sldId id="385" r:id="rId7"/>
    <p:sldId id="386" r:id="rId8"/>
    <p:sldId id="387" r:id="rId9"/>
    <p:sldId id="408" r:id="rId10"/>
    <p:sldId id="409" r:id="rId11"/>
    <p:sldId id="390" r:id="rId12"/>
    <p:sldId id="391" r:id="rId13"/>
    <p:sldId id="392" r:id="rId14"/>
    <p:sldId id="395" r:id="rId15"/>
    <p:sldId id="396" r:id="rId16"/>
    <p:sldId id="397" r:id="rId17"/>
    <p:sldId id="398" r:id="rId18"/>
    <p:sldId id="399" r:id="rId19"/>
    <p:sldId id="400" r:id="rId20"/>
    <p:sldId id="401" r:id="rId21"/>
    <p:sldId id="402" r:id="rId22"/>
    <p:sldId id="403" r:id="rId23"/>
    <p:sldId id="404" r:id="rId24"/>
    <p:sldId id="405" r:id="rId25"/>
    <p:sldId id="407" r:id="rId26"/>
    <p:sldId id="410" r:id="rId27"/>
    <p:sldId id="411" r:id="rId28"/>
    <p:sldId id="412" r:id="rId29"/>
    <p:sldId id="413" r:id="rId30"/>
    <p:sldId id="297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48B62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BE69E76-C171-4E1C-B741-B90351AD0572}" v="8" dt="2025-10-09T17:54:14.68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3672" autoAdjust="0"/>
    <p:restoredTop sz="94694"/>
  </p:normalViewPr>
  <p:slideViewPr>
    <p:cSldViewPr>
      <p:cViewPr varScale="1">
        <p:scale>
          <a:sx n="71" d="100"/>
          <a:sy n="71" d="100"/>
        </p:scale>
        <p:origin x="53" y="149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6883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38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arlotte Lew" userId="DE9u/HIIxMU0OFQg8o06/mNtqbZG0KcOoC0s0LyOtjk=" providerId="None" clId="Web-{2844521B-3284-4105-8211-A878F7012066}"/>
    <pc:docChg chg="modSld">
      <pc:chgData name="Charlotte Lew" userId="DE9u/HIIxMU0OFQg8o06/mNtqbZG0KcOoC0s0LyOtjk=" providerId="None" clId="Web-{2844521B-3284-4105-8211-A878F7012066}" dt="2025-10-01T18:42:29.641" v="2" actId="20577"/>
      <pc:docMkLst>
        <pc:docMk/>
      </pc:docMkLst>
      <pc:sldChg chg="modSp">
        <pc:chgData name="Charlotte Lew" userId="DE9u/HIIxMU0OFQg8o06/mNtqbZG0KcOoC0s0LyOtjk=" providerId="None" clId="Web-{2844521B-3284-4105-8211-A878F7012066}" dt="2025-10-01T18:42:29.641" v="2" actId="20577"/>
        <pc:sldMkLst>
          <pc:docMk/>
          <pc:sldMk cId="0" sldId="256"/>
        </pc:sldMkLst>
        <pc:spChg chg="mod">
          <ac:chgData name="Charlotte Lew" userId="DE9u/HIIxMU0OFQg8o06/mNtqbZG0KcOoC0s0LyOtjk=" providerId="None" clId="Web-{2844521B-3284-4105-8211-A878F7012066}" dt="2025-10-01T18:42:29.641" v="2" actId="20577"/>
          <ac:spMkLst>
            <pc:docMk/>
            <pc:sldMk cId="0" sldId="256"/>
            <ac:spMk id="2" creationId="{00000000-0000-0000-0000-000000000000}"/>
          </ac:spMkLst>
        </pc:spChg>
      </pc:sldChg>
    </pc:docChg>
  </pc:docChgLst>
  <pc:docChgLst>
    <pc:chgData name="Charlotte Lew" userId="DE9u/HIIxMU0OFQg8o06/mNtqbZG0KcOoC0s0LyOtjk=" providerId="None" clId="Web-{2BE69E76-C171-4E1C-B741-B90351AD0572}"/>
    <pc:docChg chg="modSld">
      <pc:chgData name="Charlotte Lew" userId="DE9u/HIIxMU0OFQg8o06/mNtqbZG0KcOoC0s0LyOtjk=" providerId="None" clId="Web-{2BE69E76-C171-4E1C-B741-B90351AD0572}" dt="2025-10-09T17:54:14.683" v="7" actId="20577"/>
      <pc:docMkLst>
        <pc:docMk/>
      </pc:docMkLst>
      <pc:sldChg chg="modSp">
        <pc:chgData name="Charlotte Lew" userId="DE9u/HIIxMU0OFQg8o06/mNtqbZG0KcOoC0s0LyOtjk=" providerId="None" clId="Web-{2BE69E76-C171-4E1C-B741-B90351AD0572}" dt="2025-10-09T17:54:14.683" v="7" actId="20577"/>
        <pc:sldMkLst>
          <pc:docMk/>
          <pc:sldMk cId="0" sldId="297"/>
        </pc:sldMkLst>
        <pc:spChg chg="mod">
          <ac:chgData name="Charlotte Lew" userId="DE9u/HIIxMU0OFQg8o06/mNtqbZG0KcOoC0s0LyOtjk=" providerId="None" clId="Web-{2BE69E76-C171-4E1C-B741-B90351AD0572}" dt="2025-10-09T17:54:14.683" v="7" actId="20577"/>
          <ac:spMkLst>
            <pc:docMk/>
            <pc:sldMk cId="0" sldId="297"/>
            <ac:spMk id="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492283-5DAD-4197-8B51-666D80DBD764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221417-9C38-480C-A012-705512C66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advTm="800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5000" y="1143001"/>
            <a:ext cx="8458200" cy="1698625"/>
          </a:xfrm>
        </p:spPr>
        <p:txBody>
          <a:bodyPr>
            <a:noAutofit/>
          </a:bodyPr>
          <a:lstStyle/>
          <a:p>
            <a:r>
              <a:rPr lang="en-US" sz="8000" dirty="0"/>
              <a:t>Fifteenth Sunday after Pentecost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19400" y="3429000"/>
            <a:ext cx="6400800" cy="838200"/>
          </a:xfrm>
        </p:spPr>
        <p:txBody>
          <a:bodyPr>
            <a:normAutofit lnSpcReduction="10000"/>
          </a:bodyPr>
          <a:lstStyle/>
          <a:p>
            <a:r>
              <a:rPr lang="en-US" sz="5400" i="1">
                <a:solidFill>
                  <a:schemeClr val="tx1"/>
                </a:solidFill>
              </a:rPr>
              <a:t>Year C</a:t>
            </a:r>
            <a:endParaRPr lang="en-US" sz="5400" i="1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657350" y="5791201"/>
            <a:ext cx="8953500" cy="954107"/>
          </a:xfrm>
          <a:prstGeom prst="rect">
            <a:avLst/>
          </a:prstGeom>
          <a:solidFill>
            <a:srgbClr val="A48B62">
              <a:alpha val="70000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dirty="0"/>
              <a:t>Jeremiah 4:11-12, 22-28 and Psalm 14  •  Exodus 32:7-14 and Psalm 51:1-10  •  1 Timothy 1:12-17  •  Luke 15:1-10</a:t>
            </a:r>
          </a:p>
        </p:txBody>
      </p:sp>
    </p:spTree>
  </p:cSld>
  <p:clrMapOvr>
    <a:masterClrMapping/>
  </p:clrMapOvr>
  <p:transition advTm="800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43200" y="1950855"/>
            <a:ext cx="69342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Create in me a clean heart, O God, and put a new and right spirit within me.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867400" y="42672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Psalm 51:10</a:t>
            </a:r>
          </a:p>
        </p:txBody>
      </p:sp>
    </p:spTree>
    <p:extLst>
      <p:ext uri="{BB962C8B-B14F-4D97-AF65-F5344CB8AC3E}">
        <p14:creationId xmlns:p14="http://schemas.microsoft.com/office/powerpoint/2010/main" val="2368290017"/>
      </p:ext>
    </p:extLst>
  </p:cSld>
  <p:clrMapOvr>
    <a:masterClrMapping/>
  </p:clrMapOvr>
  <p:transition advTm="80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28800" y="5105400"/>
            <a:ext cx="2362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Praying to the Holy Spirit to Receive Wisdom</a:t>
            </a:r>
          </a:p>
          <a:p>
            <a:pPr algn="ctr"/>
            <a:endParaRPr lang="en-US" sz="16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William </a:t>
            </a:r>
            <a:r>
              <a:rPr lang="en-US" sz="1600" dirty="0" err="1">
                <a:solidFill>
                  <a:schemeClr val="tx1">
                    <a:lumMod val="95000"/>
                  </a:schemeClr>
                </a:solidFill>
              </a:rPr>
              <a:t>Vrelant</a:t>
            </a:r>
            <a:endParaRPr lang="en-US" sz="16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Getty Museum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Los Angeles, CA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411DE37-C7C0-418A-B5BB-1B03B3ADFA3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8201" y="0"/>
            <a:ext cx="5010411" cy="6858000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95600" y="1905000"/>
            <a:ext cx="69342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Christ Jesus came into the world to save sinners--of whom I am the foremost.  But for that very reason I received mercy …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0" y="46482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1 Timothy 1:15b, 16a</a:t>
            </a:r>
          </a:p>
        </p:txBody>
      </p:sp>
    </p:spTree>
  </p:cSld>
  <p:clrMapOvr>
    <a:masterClrMapping/>
  </p:clrMapOvr>
  <p:transition advTm="800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39551" y="5334001"/>
            <a:ext cx="243840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Apostle Paul</a:t>
            </a:r>
          </a:p>
          <a:p>
            <a:pPr algn="ctr"/>
            <a:endParaRPr lang="en-US" sz="16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Rembrandt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National Gallery of Art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Washington, DC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6AD8AE3-CD01-43DA-8117-4A561135915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67200" y="0"/>
            <a:ext cx="5431482" cy="6858000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67000" y="1447800"/>
            <a:ext cx="7086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… the Pharisees and the scribes were grumbling and saying, "This fellow welcomes sinners and eats with them."  So he told them this parable: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43600" y="43434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15:2-3</a:t>
            </a:r>
          </a:p>
        </p:txBody>
      </p:sp>
    </p:spTree>
  </p:cSld>
  <p:clrMapOvr>
    <a:masterClrMapping/>
  </p:clrMapOvr>
  <p:transition advTm="800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6324600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The Pharisees Question Jesus  -- James Tissot, Brooklyn Museum, New York, NY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5660DB2-61B6-4960-987F-BF217E496F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"/>
            <a:ext cx="9144000" cy="6034549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95600" y="1462712"/>
            <a:ext cx="69342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"Which one of you, having a hundred sheep and losing one of them, does not leave the ninety-nine in the wilderness and go after the one that is lost until he finds it?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0" y="48006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15:4</a:t>
            </a:r>
          </a:p>
        </p:txBody>
      </p:sp>
    </p:spTree>
  </p:cSld>
  <p:clrMapOvr>
    <a:masterClrMapping/>
  </p:clrMapOvr>
  <p:transition advTm="800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6519446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The Good Shepherd  --  Henry O. Tanner, Zimmerli Art Museum, Rutgers, NY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B6707B7-749C-4CE7-8C69-01ADCAC6D34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71478" y="-1"/>
            <a:ext cx="8039322" cy="6479265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0" y="1981201"/>
            <a:ext cx="6324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When he has found it, he lays it on his shoulders and rejoices.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15000" y="41910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15:5</a:t>
            </a:r>
          </a:p>
        </p:txBody>
      </p:sp>
    </p:spTree>
  </p:cSld>
  <p:clrMapOvr>
    <a:masterClrMapping/>
  </p:clrMapOvr>
  <p:transition advTm="800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39551" y="5334001"/>
            <a:ext cx="304800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The Good Shepherd</a:t>
            </a:r>
          </a:p>
          <a:p>
            <a:pPr algn="ctr"/>
            <a:endParaRPr lang="en-US" sz="16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Lucas Cranach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Anger Museum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Erfurt, Germany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EB6EBDB-5D4D-4FC2-8F2F-662E24D4DFC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00601" y="0"/>
            <a:ext cx="4887079" cy="6858000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19400" y="1674674"/>
            <a:ext cx="69342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For thus says the LORD: The whole land shall be a desolation; yet I will not make a full end.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38800" y="40386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Jeremiah 4:27</a:t>
            </a:r>
          </a:p>
        </p:txBody>
      </p:sp>
    </p:spTree>
  </p:cSld>
  <p:clrMapOvr>
    <a:masterClrMapping/>
  </p:clrMapOvr>
  <p:transition advTm="800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95600" y="1676400"/>
            <a:ext cx="7086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And when he comes home, he calls together his friends and neighbors, saying to them, 'Rejoice with me, for I have found my sheep that was lost.' 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0" y="46482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15:6</a:t>
            </a:r>
          </a:p>
        </p:txBody>
      </p:sp>
    </p:spTree>
  </p:cSld>
  <p:clrMapOvr>
    <a:masterClrMapping/>
  </p:clrMapOvr>
  <p:transition advTm="800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6324600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The Good Shepherd  --  JESUS MAFA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E93C39F-BC11-4AD9-BE1C-F33FEB758D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3332" y="-1"/>
            <a:ext cx="9134669" cy="6094129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19400" y="1762551"/>
            <a:ext cx="70866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Just so, I tell you, there will be more joy in heaven over one sinner who repents than over ninety-nine righteous persons who need no repentance.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0" y="46482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15:7</a:t>
            </a:r>
          </a:p>
        </p:txBody>
      </p:sp>
    </p:spTree>
  </p:cSld>
  <p:clrMapOvr>
    <a:masterClrMapping/>
  </p:clrMapOvr>
  <p:transition advTm="8000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89216" y="5181601"/>
            <a:ext cx="1752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Christ, Forgive a Penitent</a:t>
            </a:r>
          </a:p>
          <a:p>
            <a:pPr algn="ctr"/>
            <a:endParaRPr lang="en-US" sz="16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Church of St. Mary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Geneva, IN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D6E7D8C-9CF0-4943-8D76-45E8C6FA07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9600" y="66676"/>
            <a:ext cx="5486400" cy="6791325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95600" y="1828800"/>
            <a:ext cx="67056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"Or what woman having ten silver coins, if she loses one of them, does not light a lamp, sweep the house, and search carefully until she finds it?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43600" y="4806792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15:8</a:t>
            </a:r>
          </a:p>
        </p:txBody>
      </p:sp>
    </p:spTree>
    <p:extLst>
      <p:ext uri="{BB962C8B-B14F-4D97-AF65-F5344CB8AC3E}">
        <p14:creationId xmlns:p14="http://schemas.microsoft.com/office/powerpoint/2010/main" val="1844325615"/>
      </p:ext>
    </p:extLst>
  </p:cSld>
  <p:clrMapOvr>
    <a:masterClrMapping/>
  </p:clrMapOvr>
  <p:transition advTm="8000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5486401"/>
            <a:ext cx="3124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Parable of the Lost Drachma</a:t>
            </a:r>
          </a:p>
          <a:p>
            <a:pPr algn="ctr"/>
            <a:endParaRPr lang="en-US" sz="16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Domenico Fetti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Old Masters Gallery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Dresden, Germany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AD80EA3-8D00-4669-A637-41A5EDF4422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05400" y="52832"/>
            <a:ext cx="5181600" cy="6805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252076"/>
      </p:ext>
    </p:extLst>
  </p:cSld>
  <p:clrMapOvr>
    <a:masterClrMapping/>
  </p:clrMapOvr>
  <p:transition advTm="8000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0" y="1473302"/>
            <a:ext cx="67056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When she has found it, she calls together her friends and neighbors, saying, 'Rejoice with me, for I have found the coin that I had lost.'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43600" y="43434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15:9</a:t>
            </a:r>
          </a:p>
        </p:txBody>
      </p:sp>
    </p:spTree>
    <p:extLst>
      <p:ext uri="{BB962C8B-B14F-4D97-AF65-F5344CB8AC3E}">
        <p14:creationId xmlns:p14="http://schemas.microsoft.com/office/powerpoint/2010/main" val="2212833983"/>
      </p:ext>
    </p:extLst>
  </p:cSld>
  <p:clrMapOvr>
    <a:masterClrMapping/>
  </p:clrMapOvr>
  <p:transition advTm="8000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28800" y="5562600"/>
            <a:ext cx="19431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The Lost Coin is Found</a:t>
            </a:r>
          </a:p>
          <a:p>
            <a:pPr algn="ctr"/>
            <a:endParaRPr lang="en-US" sz="16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Stained Glass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B714AE4-8727-406D-A354-56B06976063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5230" y="-24882"/>
            <a:ext cx="45701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186961"/>
      </p:ext>
    </p:extLst>
  </p:cSld>
  <p:clrMapOvr>
    <a:masterClrMapping/>
  </p:clrMapOvr>
  <p:transition advTm="8000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43200" y="1944469"/>
            <a:ext cx="67056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Just so, I tell you, there is joy in the presence of the angels of God over one sinner who repents."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43600" y="43434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15:10</a:t>
            </a:r>
          </a:p>
        </p:txBody>
      </p:sp>
    </p:spTree>
    <p:extLst>
      <p:ext uri="{BB962C8B-B14F-4D97-AF65-F5344CB8AC3E}">
        <p14:creationId xmlns:p14="http://schemas.microsoft.com/office/powerpoint/2010/main" val="382404959"/>
      </p:ext>
    </p:extLst>
  </p:cSld>
  <p:clrMapOvr>
    <a:masterClrMapping/>
  </p:clrMapOvr>
  <p:transition advTm="8000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6477000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Celebration  --  John August Swanson, serigraph, 1997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881AD67-1DF2-43B6-9CDB-AAC361BF412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00200" y="0"/>
            <a:ext cx="8991600" cy="6436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763372"/>
      </p:ext>
    </p:extLst>
  </p:cSld>
  <p:clrMapOvr>
    <a:masterClrMapping/>
  </p:clrMapOvr>
  <p:transition advTm="8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52600" y="5105400"/>
            <a:ext cx="1828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Hope</a:t>
            </a:r>
          </a:p>
          <a:p>
            <a:pPr algn="ctr"/>
            <a:endParaRPr lang="en-US" sz="16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Andrea Pisano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South Doors of Florence Baptistery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Florence, Italy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BFF8D2F-1481-4957-95B2-D03EDB9BE9E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86200" y="-26437"/>
            <a:ext cx="6062730" cy="6858000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106362"/>
            <a:ext cx="8229600" cy="503238"/>
          </a:xfrm>
        </p:spPr>
        <p:txBody>
          <a:bodyPr>
            <a:normAutofit/>
          </a:bodyPr>
          <a:lstStyle/>
          <a:p>
            <a:r>
              <a:rPr lang="en-US" sz="2400" dirty="0"/>
              <a:t>Credits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0" y="609600"/>
            <a:ext cx="8991600" cy="6248400"/>
          </a:xfrm>
          <a:ln>
            <a:noFill/>
          </a:ln>
        </p:spPr>
        <p:txBody>
          <a:bodyPr vert="horz" lIns="91440" tIns="45720" rIns="91440" bIns="45720" rtlCol="0" anchor="t">
            <a:noAutofit/>
          </a:bodyPr>
          <a:lstStyle/>
          <a:p>
            <a:pPr>
              <a:buNone/>
            </a:pPr>
            <a:r>
              <a:rPr lang="en-US" sz="1400"/>
              <a:t>New Revised Standard Version Updated Edition Bible, copyright 2022, Division of Christian Education of the National </a:t>
            </a:r>
            <a:r>
              <a:rPr lang="en-US" sz="1400" dirty="0"/>
              <a:t>Council of the Churches of Christ in the United States of America. Used by permission. All rights reserved.</a:t>
            </a:r>
          </a:p>
          <a:p>
            <a:pPr>
              <a:buNone/>
            </a:pPr>
            <a:r>
              <a:rPr lang="en-US" sz="1400" dirty="0"/>
              <a:t>https://commons.wikimedia.org/wiki/File:South_Doors_of_the_Florence_Baptistry_-_Detail_3.JPG</a:t>
            </a:r>
          </a:p>
          <a:p>
            <a:pPr>
              <a:buNone/>
            </a:pPr>
            <a:r>
              <a:rPr lang="en-US" sz="1400" dirty="0"/>
              <a:t>https://commons.wikimedia.org/wiki/File:V%C3%A1s%C3%A1rosnam%C3%A9ny_-_M%C3%A1lenkij_robotra_elhurcoltak_eml%C3%A9k%C3%A9re_2013.02.05_(59).JPG</a:t>
            </a:r>
          </a:p>
          <a:p>
            <a:pPr>
              <a:buNone/>
            </a:pPr>
            <a:r>
              <a:rPr lang="en-US" sz="1400" dirty="0"/>
              <a:t>http://commons.wikimedia.org/wiki/File:Hortus_Deliciarum,_Der_Tanz_um_das_goldene_Kalb.JPG</a:t>
            </a:r>
          </a:p>
          <a:p>
            <a:pPr>
              <a:buNone/>
            </a:pPr>
            <a:r>
              <a:rPr lang="en-US" sz="1400" dirty="0"/>
              <a:t>https://commons.wikimedia.org/wiki/File:Study_for_%27Justice,_Peace,_and_Truth%27_(Sant%27Agnese_in_Agone,_Rome)_by_Giovanni_Battista_Gaulli,_called_Baciccio,_c._1666-1672,_oil_on_canvas_-_Blanton_Museum_of_Art_-_Austin,_Texas_-_DSC08002.jpg – </a:t>
            </a:r>
            <a:r>
              <a:rPr lang="en-US" sz="1400" dirty="0" err="1"/>
              <a:t>Daderot</a:t>
            </a:r>
            <a:endParaRPr lang="en-US" sz="1400" dirty="0"/>
          </a:p>
          <a:p>
            <a:pPr>
              <a:buNone/>
            </a:pPr>
            <a:r>
              <a:rPr lang="en-US" sz="1400" dirty="0"/>
              <a:t>https://commons.wikimedia.org/wiki/File:Willem_Vrelant_(Flemish,_died_1481,_active_1454_-_1481)_-_A_Man_Praying_to_the_Holy_Spirit_-_Google_Art_Project.jpg</a:t>
            </a:r>
          </a:p>
          <a:p>
            <a:pPr>
              <a:buNone/>
            </a:pPr>
            <a:r>
              <a:rPr lang="en-US" sz="1400" dirty="0"/>
              <a:t>https://commons.wikimedia.org/wiki/File:Saint_Paul,_Rembrandt_van_Rijn_(and_Workshop%3F),_c._1657.jpg</a:t>
            </a:r>
          </a:p>
          <a:p>
            <a:pPr>
              <a:buNone/>
            </a:pPr>
            <a:r>
              <a:rPr lang="en-US" sz="1400" dirty="0"/>
              <a:t>https://commons.wikimedia.org/wiki/File:Brooklyn_Museum_-_The_Pharisees_Question_Jesus_(Les_pharisiens_questionnent_J%C3%A9sus)_-_James_Tissot.jpg</a:t>
            </a:r>
          </a:p>
          <a:p>
            <a:pPr>
              <a:buNone/>
            </a:pPr>
            <a:r>
              <a:rPr lang="en-US" sz="1400" dirty="0"/>
              <a:t>https://commons.wikimedia.org/wiki/File:Henry_Ossawa_Tanner_-_The_Good_Shepherd_-_Google_Art_Project.jpg</a:t>
            </a:r>
          </a:p>
          <a:p>
            <a:pPr>
              <a:buNone/>
            </a:pPr>
            <a:r>
              <a:rPr lang="en-US" sz="1400" dirty="0"/>
              <a:t>https://commons.wikimedia.org/wiki/File:Lucas_Cranach_d.J._-_Christus_als_guter_Hirte_(Angermuseum).jpg</a:t>
            </a:r>
          </a:p>
          <a:p>
            <a:pPr>
              <a:buNone/>
            </a:pPr>
            <a:r>
              <a:rPr lang="en-US" sz="1400" dirty="0"/>
              <a:t>http://diglib.library.vanderbilt.edu/act-imagelink.pl?RC=48288</a:t>
            </a:r>
          </a:p>
          <a:p>
            <a:pPr>
              <a:buNone/>
            </a:pPr>
            <a:r>
              <a:rPr lang="en-US" sz="1400" dirty="0"/>
              <a:t>https://commons.wikimedia.org/wiki/File:Saint_Mary_of_the_Presentation_Catholic_Church_(Geneva,_Indiana)_-_stained_glass,_Christ_forgive_a_penitent.jpg</a:t>
            </a:r>
          </a:p>
          <a:p>
            <a:pPr>
              <a:buNone/>
            </a:pPr>
            <a:r>
              <a:rPr lang="en-US" sz="1400" dirty="0"/>
              <a:t>https://commons.wikimedia.org/wiki/File:Domenico_Fetti_-_Parable_of_the_Lost_Drachma_-_WGA07857.jpg</a:t>
            </a:r>
          </a:p>
          <a:p>
            <a:pPr>
              <a:buNone/>
            </a:pPr>
            <a:r>
              <a:rPr lang="en-US" sz="1400" dirty="0"/>
              <a:t>http://3.bp.blogspot.com/_-vNTK6_ARcE/Sdk3zixxN2I/AAAAAAAAUUw/doHrJs_lEvs/s1600/IMG_1895.jpg</a:t>
            </a:r>
          </a:p>
          <a:p>
            <a:pPr>
              <a:buNone/>
            </a:pPr>
            <a:r>
              <a:rPr lang="en-US" sz="1400" dirty="0"/>
              <a:t>www.JohnAugustSwanson.com - copyright 1997 by John August Swanson</a:t>
            </a:r>
          </a:p>
          <a:p>
            <a:pPr>
              <a:buNone/>
            </a:pPr>
            <a:r>
              <a:rPr lang="en-US" sz="1400" dirty="0"/>
              <a:t>Additional descriptions can be found at the Art in the Christian Tradition image library, a service of the Vanderbilt Divinity Library, </a:t>
            </a:r>
            <a:r>
              <a:rPr lang="en-US" sz="1400" dirty="0" err="1"/>
              <a:t>http://diglib.library.vanderbilt.edu/</a:t>
            </a:r>
            <a:r>
              <a:rPr lang="en-US" sz="1400" dirty="0"/>
              <a:t>.  All images available via Creative Commons 3.0 License.</a:t>
            </a:r>
          </a:p>
          <a:p>
            <a:endParaRPr lang="en-US" sz="1100" dirty="0"/>
          </a:p>
          <a:p>
            <a:endParaRPr lang="en-US" sz="1200" dirty="0"/>
          </a:p>
          <a:p>
            <a:endParaRPr lang="en-US" sz="1200" dirty="0"/>
          </a:p>
        </p:txBody>
      </p:sp>
    </p:spTree>
  </p:cSld>
  <p:clrMapOvr>
    <a:masterClrMapping/>
  </p:clrMapOvr>
  <p:transition advTm="3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19400" y="1828800"/>
            <a:ext cx="6858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Have they no knowledge, all the evildoers who eat up my people as they eat bread, and do not call upon the LORD?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43600" y="43434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Psalm 14:4</a:t>
            </a:r>
          </a:p>
        </p:txBody>
      </p:sp>
    </p:spTree>
  </p:cSld>
  <p:clrMapOvr>
    <a:masterClrMapping/>
  </p:clrMapOvr>
  <p:transition advTm="8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6443246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Memorial to Hungarian Forced Labor Captives after World War II  --  Tomcsány Castle, Hungary  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B260CA5-5042-49B7-AAF5-EC0FE56C0C6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76400" y="0"/>
            <a:ext cx="8915400" cy="6356350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0" y="1676400"/>
            <a:ext cx="8382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Your people … have been quick to turn aside from the way that I commanded them; they have cast for themselves an image of a calf, and have worshiped it …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0" y="43434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Exodus 32:7b, 8a</a:t>
            </a:r>
          </a:p>
        </p:txBody>
      </p:sp>
    </p:spTree>
  </p:cSld>
  <p:clrMapOvr>
    <a:masterClrMapping/>
  </p:clrMapOvr>
  <p:transition advTm="8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6248400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Children of Israel Dancing Around the Golden Calf  --  Hortus Deliciarum, 1167  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BD227A6-C55A-4A5B-8E32-B61EAE5F7C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363856"/>
            <a:ext cx="9115602" cy="5503544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43200" y="1905000"/>
            <a:ext cx="70866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You desire truth in the inward being; therefore teach me wisdom in my secret heart.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91200" y="44196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Psalm 51:6</a:t>
            </a:r>
          </a:p>
        </p:txBody>
      </p:sp>
    </p:spTree>
  </p:cSld>
  <p:clrMapOvr>
    <a:masterClrMapping/>
  </p:clrMapOvr>
  <p:transition advTm="8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5181600"/>
            <a:ext cx="22098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Study for Justice, Peace, and Truth</a:t>
            </a:r>
          </a:p>
          <a:p>
            <a:pPr algn="ctr"/>
            <a:endParaRPr lang="en-US" sz="16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Baciccio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Blanton Museum of Art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Austin, TX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ED2FE34-AD5E-4063-B16F-D72F8DC7144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19600" y="0"/>
            <a:ext cx="588959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15764"/>
      </p:ext>
    </p:extLst>
  </p:cSld>
  <p:clrMapOvr>
    <a:masterClrMapping/>
  </p:clrMapOvr>
  <p:transition advTm="8000"/>
</p:sld>
</file>

<file path=ppt/theme/theme1.xml><?xml version="1.0" encoding="utf-8"?>
<a:theme xmlns:a="http://schemas.openxmlformats.org/drawingml/2006/main" name="First Sunday after Christmas Day Year A">
  <a:themeElements>
    <a:clrScheme name="Custom 1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2F2F2"/>
      </a:hlink>
      <a:folHlink>
        <a:srgbClr val="FFFF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First Sunday after Christmas Day Year A</Template>
  <TotalTime>373</TotalTime>
  <Words>1183</Words>
  <Application>Microsoft Office PowerPoint</Application>
  <PresentationFormat>Widescreen</PresentationFormat>
  <Paragraphs>92</Paragraphs>
  <Slides>30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First Sunday after Christmas Day Year A</vt:lpstr>
      <vt:lpstr>Fifteenth Sunday after Pentecost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Credits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?</dc:title>
  <dc:creator>Anne</dc:creator>
  <cp:lastModifiedBy>Anne Richardson</cp:lastModifiedBy>
  <cp:revision>119</cp:revision>
  <dcterms:created xsi:type="dcterms:W3CDTF">2016-08-31T16:46:43Z</dcterms:created>
  <dcterms:modified xsi:type="dcterms:W3CDTF">2025-10-09T17:54:14Z</dcterms:modified>
</cp:coreProperties>
</file>