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notesMasterIdLst>
    <p:notesMasterId r:id="rId24"/>
  </p:notesMasterIdLst>
  <p:sldIdLst>
    <p:sldId id="256" r:id="rId2"/>
    <p:sldId id="282" r:id="rId3"/>
    <p:sldId id="382" r:id="rId4"/>
    <p:sldId id="383" r:id="rId5"/>
    <p:sldId id="384" r:id="rId6"/>
    <p:sldId id="385" r:id="rId7"/>
    <p:sldId id="386" r:id="rId8"/>
    <p:sldId id="387" r:id="rId9"/>
    <p:sldId id="408" r:id="rId10"/>
    <p:sldId id="409" r:id="rId11"/>
    <p:sldId id="390" r:id="rId12"/>
    <p:sldId id="391" r:id="rId13"/>
    <p:sldId id="392" r:id="rId14"/>
    <p:sldId id="393" r:id="rId15"/>
    <p:sldId id="394" r:id="rId16"/>
    <p:sldId id="395" r:id="rId17"/>
    <p:sldId id="396" r:id="rId18"/>
    <p:sldId id="397" r:id="rId19"/>
    <p:sldId id="398" r:id="rId20"/>
    <p:sldId id="399" r:id="rId21"/>
    <p:sldId id="400" r:id="rId22"/>
    <p:sldId id="297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EB65AD3-86E6-4BAA-9F6F-136983DC3121}" v="7" dt="2025-10-09T18:03:41.19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0570" autoAdjust="0"/>
    <p:restoredTop sz="94694"/>
  </p:normalViewPr>
  <p:slideViewPr>
    <p:cSldViewPr>
      <p:cViewPr varScale="1">
        <p:scale>
          <a:sx n="74" d="100"/>
          <a:sy n="74" d="100"/>
        </p:scale>
        <p:origin x="91" y="96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-3485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Relationship Id="rId30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harlotte Lew" userId="DE9u/HIIxMU0OFQg8o06/mNtqbZG0KcOoC0s0LyOtjk=" providerId="None" clId="Web-{717D6B85-5E44-471C-9198-B6B8C8F9E538}"/>
    <pc:docChg chg="modSld">
      <pc:chgData name="Charlotte Lew" userId="DE9u/HIIxMU0OFQg8o06/mNtqbZG0KcOoC0s0LyOtjk=" providerId="None" clId="Web-{717D6B85-5E44-471C-9198-B6B8C8F9E538}" dt="2025-10-01T18:37:22.656" v="0" actId="20577"/>
      <pc:docMkLst>
        <pc:docMk/>
      </pc:docMkLst>
      <pc:sldChg chg="modSp">
        <pc:chgData name="Charlotte Lew" userId="DE9u/HIIxMU0OFQg8o06/mNtqbZG0KcOoC0s0LyOtjk=" providerId="None" clId="Web-{717D6B85-5E44-471C-9198-B6B8C8F9E538}" dt="2025-10-01T18:37:22.656" v="0" actId="20577"/>
        <pc:sldMkLst>
          <pc:docMk/>
          <pc:sldMk cId="0" sldId="256"/>
        </pc:sldMkLst>
        <pc:spChg chg="mod">
          <ac:chgData name="Charlotte Lew" userId="DE9u/HIIxMU0OFQg8o06/mNtqbZG0KcOoC0s0LyOtjk=" providerId="None" clId="Web-{717D6B85-5E44-471C-9198-B6B8C8F9E538}" dt="2025-10-01T18:37:22.656" v="0" actId="20577"/>
          <ac:spMkLst>
            <pc:docMk/>
            <pc:sldMk cId="0" sldId="256"/>
            <ac:spMk id="2" creationId="{00000000-0000-0000-0000-000000000000}"/>
          </ac:spMkLst>
        </pc:spChg>
      </pc:sldChg>
    </pc:docChg>
  </pc:docChgLst>
  <pc:docChgLst>
    <pc:chgData name="Charlotte Lew" userId="DE9u/HIIxMU0OFQg8o06/mNtqbZG0KcOoC0s0LyOtjk=" providerId="None" clId="Web-{1EB65AD3-86E6-4BAA-9F6F-136983DC3121}"/>
    <pc:docChg chg="modSld">
      <pc:chgData name="Charlotte Lew" userId="DE9u/HIIxMU0OFQg8o06/mNtqbZG0KcOoC0s0LyOtjk=" providerId="None" clId="Web-{1EB65AD3-86E6-4BAA-9F6F-136983DC3121}" dt="2025-10-09T18:03:41.191" v="6" actId="20577"/>
      <pc:docMkLst>
        <pc:docMk/>
      </pc:docMkLst>
      <pc:sldChg chg="modSp">
        <pc:chgData name="Charlotte Lew" userId="DE9u/HIIxMU0OFQg8o06/mNtqbZG0KcOoC0s0LyOtjk=" providerId="None" clId="Web-{1EB65AD3-86E6-4BAA-9F6F-136983DC3121}" dt="2025-10-09T18:03:41.191" v="6" actId="20577"/>
        <pc:sldMkLst>
          <pc:docMk/>
          <pc:sldMk cId="0" sldId="297"/>
        </pc:sldMkLst>
        <pc:spChg chg="mod">
          <ac:chgData name="Charlotte Lew" userId="DE9u/HIIxMU0OFQg8o06/mNtqbZG0KcOoC0s0LyOtjk=" providerId="None" clId="Web-{1EB65AD3-86E6-4BAA-9F6F-136983DC3121}" dt="2025-10-09T18:03:41.191" v="6" actId="20577"/>
          <ac:spMkLst>
            <pc:docMk/>
            <pc:sldMk cId="0" sldId="297"/>
            <ac:spMk id="3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492283-5DAD-4197-8B51-666D80DBD764}" type="datetimeFigureOut">
              <a:rPr lang="en-US" smtClean="0"/>
              <a:pPr/>
              <a:t>10/9/2025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221417-9C38-480C-A012-705512C668E9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221417-9C38-480C-A012-705512C668E9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61316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B54B3-2CAD-43AB-968D-4DD9821B749A}" type="datetimeFigureOut">
              <a:rPr lang="en-US" smtClean="0"/>
              <a:pPr/>
              <a:t>10/9/2025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58C43-C734-4CA5-908D-0774FB52B7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Tm="800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B54B3-2CAD-43AB-968D-4DD9821B749A}" type="datetimeFigureOut">
              <a:rPr lang="en-US" smtClean="0"/>
              <a:pPr/>
              <a:t>10/9/2025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58C43-C734-4CA5-908D-0774FB52B7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Tm="800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B54B3-2CAD-43AB-968D-4DD9821B749A}" type="datetimeFigureOut">
              <a:rPr lang="en-US" smtClean="0"/>
              <a:pPr/>
              <a:t>10/9/2025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58C43-C734-4CA5-908D-0774FB52B7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Tm="800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B54B3-2CAD-43AB-968D-4DD9821B749A}" type="datetimeFigureOut">
              <a:rPr lang="en-US" smtClean="0"/>
              <a:pPr/>
              <a:t>10/9/2025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58C43-C734-4CA5-908D-0774FB52B7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Tm="800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B54B3-2CAD-43AB-968D-4DD9821B749A}" type="datetimeFigureOut">
              <a:rPr lang="en-US" smtClean="0"/>
              <a:pPr/>
              <a:t>10/9/2025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58C43-C734-4CA5-908D-0774FB52B7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Tm="800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B54B3-2CAD-43AB-968D-4DD9821B749A}" type="datetimeFigureOut">
              <a:rPr lang="en-US" smtClean="0"/>
              <a:pPr/>
              <a:t>10/9/2025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58C43-C734-4CA5-908D-0774FB52B7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Tm="800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B54B3-2CAD-43AB-968D-4DD9821B749A}" type="datetimeFigureOut">
              <a:rPr lang="en-US" smtClean="0"/>
              <a:pPr/>
              <a:t>10/9/2025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58C43-C734-4CA5-908D-0774FB52B7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Tm="800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B54B3-2CAD-43AB-968D-4DD9821B749A}" type="datetimeFigureOut">
              <a:rPr lang="en-US" smtClean="0"/>
              <a:pPr/>
              <a:t>10/9/2025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58C43-C734-4CA5-908D-0774FB52B7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Tm="800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B54B3-2CAD-43AB-968D-4DD9821B749A}" type="datetimeFigureOut">
              <a:rPr lang="en-US" smtClean="0"/>
              <a:pPr/>
              <a:t>10/9/2025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58C43-C734-4CA5-908D-0774FB52B7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Tm="800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B54B3-2CAD-43AB-968D-4DD9821B749A}" type="datetimeFigureOut">
              <a:rPr lang="en-US" smtClean="0"/>
              <a:pPr/>
              <a:t>10/9/2025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58C43-C734-4CA5-908D-0774FB52B7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Tm="800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B54B3-2CAD-43AB-968D-4DD9821B749A}" type="datetimeFigureOut">
              <a:rPr lang="en-US" smtClean="0"/>
              <a:pPr/>
              <a:t>10/9/2025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58C43-C734-4CA5-908D-0774FB52B7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Tm="800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0B54B3-2CAD-43AB-968D-4DD9821B749A}" type="datetimeFigureOut">
              <a:rPr lang="en-US" smtClean="0"/>
              <a:pPr/>
              <a:t>10/9/2025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B58C43-C734-4CA5-908D-0774FB52B723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 advTm="800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6000" b="-1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05000" y="892176"/>
            <a:ext cx="8458200" cy="1698625"/>
          </a:xfrm>
        </p:spPr>
        <p:txBody>
          <a:bodyPr>
            <a:noAutofit/>
          </a:bodyPr>
          <a:lstStyle/>
          <a:p>
            <a:r>
              <a:rPr lang="en-US" sz="8800"/>
              <a:t>Tenth Sunday </a:t>
            </a:r>
            <a:r>
              <a:rPr lang="en-US" sz="8800" dirty="0"/>
              <a:t>after Pentecost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819400" y="3429000"/>
            <a:ext cx="6400800" cy="838200"/>
          </a:xfrm>
        </p:spPr>
        <p:txBody>
          <a:bodyPr>
            <a:normAutofit lnSpcReduction="10000"/>
          </a:bodyPr>
          <a:lstStyle/>
          <a:p>
            <a:r>
              <a:rPr lang="en-US" sz="5400" i="1" dirty="0">
                <a:solidFill>
                  <a:schemeClr val="tx1"/>
                </a:solidFill>
              </a:rPr>
              <a:t>Year C</a:t>
            </a:r>
          </a:p>
        </p:txBody>
      </p:sp>
      <p:sp>
        <p:nvSpPr>
          <p:cNvPr id="4" name="Rectangle 3"/>
          <p:cNvSpPr/>
          <p:nvPr/>
        </p:nvSpPr>
        <p:spPr>
          <a:xfrm>
            <a:off x="1734066" y="5508175"/>
            <a:ext cx="8781535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/>
              <a:t>Isaiah 1:1, 10-20 and Psalm 50:1-8, 22-23  •  Genesis 15:1-6 and Psalm 33:12-22  •  Hebrews 11:1-3, 8-16</a:t>
            </a:r>
          </a:p>
          <a:p>
            <a:pPr algn="ctr"/>
            <a:r>
              <a:rPr lang="en-US" sz="2800" dirty="0"/>
              <a:t>Luke 12:32-40</a:t>
            </a:r>
          </a:p>
        </p:txBody>
      </p:sp>
    </p:spTree>
  </p:cSld>
  <p:clrMapOvr>
    <a:masterClrMapping/>
  </p:clrMapOvr>
  <p:transition advTm="8000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895600" y="1981200"/>
            <a:ext cx="69342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/>
              <a:t>Now faith is the assurance of things hoped for, the conviction of things not seen.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867400" y="4267201"/>
            <a:ext cx="3352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tx1">
                    <a:lumMod val="95000"/>
                  </a:schemeClr>
                </a:solidFill>
              </a:rPr>
              <a:t>Hebrews 11:1</a:t>
            </a:r>
          </a:p>
        </p:txBody>
      </p:sp>
    </p:spTree>
    <p:extLst>
      <p:ext uri="{BB962C8B-B14F-4D97-AF65-F5344CB8AC3E}">
        <p14:creationId xmlns:p14="http://schemas.microsoft.com/office/powerpoint/2010/main" val="2368290017"/>
      </p:ext>
    </p:extLst>
  </p:cSld>
  <p:clrMapOvr>
    <a:masterClrMapping/>
  </p:clrMapOvr>
  <p:transition advTm="8000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752600" y="6443246"/>
            <a:ext cx="8763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St George Orthodox Koonan Kurish Old Church  --  Kerala, India (Mar Thoma, established AD 52)</a:t>
            </a:r>
            <a:endParaRPr lang="en-US" dirty="0">
              <a:solidFill>
                <a:schemeClr val="tx1">
                  <a:lumMod val="95000"/>
                </a:schemeClr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ADAF868-B4C8-4B46-913C-1709EC349203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05000" y="0"/>
            <a:ext cx="8458200" cy="6343650"/>
          </a:xfrm>
          <a:prstGeom prst="rect">
            <a:avLst/>
          </a:prstGeom>
        </p:spPr>
      </p:pic>
    </p:spTree>
  </p:cSld>
  <p:clrMapOvr>
    <a:masterClrMapping/>
  </p:clrMapOvr>
  <p:transition advTm="8000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819400" y="2133600"/>
            <a:ext cx="69342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/>
              <a:t>"Do not be afraid, little flock, for it is your Father's good pleasure to give you the kingdom.</a:t>
            </a:r>
            <a:endParaRPr lang="en-US" sz="3600" dirty="0"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096000" y="4648201"/>
            <a:ext cx="3352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tx1">
                    <a:lumMod val="95000"/>
                  </a:schemeClr>
                </a:solidFill>
              </a:rPr>
              <a:t>Luke 12:32</a:t>
            </a:r>
          </a:p>
        </p:txBody>
      </p:sp>
    </p:spTree>
  </p:cSld>
  <p:clrMapOvr>
    <a:masterClrMapping/>
  </p:clrMapOvr>
  <p:transition advTm="8000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752600" y="6443246"/>
            <a:ext cx="8763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Jesus Welcomes the Children  --  JESUS MAFA, Cameroon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7904E04-165F-421F-A1D9-F76B402E62A8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24000" y="107360"/>
            <a:ext cx="9144000" cy="6293441"/>
          </a:xfrm>
          <a:prstGeom prst="rect">
            <a:avLst/>
          </a:prstGeom>
        </p:spPr>
      </p:pic>
    </p:spTree>
  </p:cSld>
  <p:clrMapOvr>
    <a:masterClrMapping/>
  </p:clrMapOvr>
  <p:transition advTm="8000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971800" y="1905000"/>
            <a:ext cx="67818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/>
              <a:t>Sell your possessions, and give alms … For where your treasure is, there your heart will be also..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096000" y="4267201"/>
            <a:ext cx="3352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tx1">
                    <a:lumMod val="95000"/>
                  </a:schemeClr>
                </a:solidFill>
              </a:rPr>
              <a:t>Luke 12:33a, 34</a:t>
            </a:r>
          </a:p>
        </p:txBody>
      </p:sp>
    </p:spTree>
  </p:cSld>
  <p:clrMapOvr>
    <a:masterClrMapping/>
  </p:clrMapOvr>
  <p:transition advTm="8000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752600" y="6324600"/>
            <a:ext cx="8763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Tulane Students Helping to Build a Habitat for Humanity House  </a:t>
            </a:r>
            <a:endParaRPr lang="en-US" dirty="0">
              <a:solidFill>
                <a:schemeClr val="tx1">
                  <a:lumMod val="95000"/>
                </a:schemeClr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254EFC2-3785-4708-BE4C-6C1567C15849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81200" y="0"/>
            <a:ext cx="8229600" cy="6172200"/>
          </a:xfrm>
          <a:prstGeom prst="rect">
            <a:avLst/>
          </a:prstGeom>
        </p:spPr>
      </p:pic>
    </p:spTree>
  </p:cSld>
  <p:clrMapOvr>
    <a:masterClrMapping/>
  </p:clrMapOvr>
  <p:transition advTm="8000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895600" y="1676400"/>
            <a:ext cx="70866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/>
              <a:t>Be like those who are waiting for their master … so that they may open the door for him as soon as he comes and knocks.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943600" y="4343401"/>
            <a:ext cx="3352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tx1">
                    <a:lumMod val="95000"/>
                  </a:schemeClr>
                </a:solidFill>
              </a:rPr>
              <a:t>Luke 12:36ac</a:t>
            </a:r>
          </a:p>
        </p:txBody>
      </p:sp>
    </p:spTree>
  </p:cSld>
  <p:clrMapOvr>
    <a:masterClrMapping/>
  </p:clrMapOvr>
  <p:transition advTm="8000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548284" y="5105400"/>
            <a:ext cx="25146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The Artist's Mother Opening the Door</a:t>
            </a:r>
          </a:p>
          <a:p>
            <a:pPr algn="ctr"/>
            <a:endParaRPr lang="en-US" sz="1600" dirty="0">
              <a:solidFill>
                <a:schemeClr val="tx1">
                  <a:lumMod val="95000"/>
                </a:schemeClr>
              </a:solidFill>
            </a:endParaRPr>
          </a:p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Eduard Vuillard</a:t>
            </a:r>
          </a:p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Minneapolis Institute</a:t>
            </a:r>
          </a:p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Minneapolis, MN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E4C3727-5331-4696-A3DB-51DA0EFC6DEB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19600" y="0"/>
            <a:ext cx="5505152" cy="6858000"/>
          </a:xfrm>
          <a:prstGeom prst="rect">
            <a:avLst/>
          </a:prstGeom>
        </p:spPr>
      </p:pic>
    </p:spTree>
  </p:cSld>
  <p:clrMapOvr>
    <a:masterClrMapping/>
  </p:clrMapOvr>
  <p:transition advTm="8000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971800" y="1371600"/>
            <a:ext cx="67056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/>
              <a:t>Blessed are those … whom the master finds alert when he comes; … he will … have them sit down to eat, and he will come and serve them.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096000" y="4648201"/>
            <a:ext cx="3352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tx1">
                    <a:lumMod val="95000"/>
                  </a:schemeClr>
                </a:solidFill>
              </a:rPr>
              <a:t>Luke 12:37ac</a:t>
            </a:r>
          </a:p>
        </p:txBody>
      </p:sp>
    </p:spTree>
  </p:cSld>
  <p:clrMapOvr>
    <a:masterClrMapping/>
  </p:clrMapOvr>
  <p:transition advTm="8000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676400" y="6443246"/>
            <a:ext cx="8763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The Mealtime Prayer  --  Fritz von </a:t>
            </a:r>
            <a:r>
              <a:rPr lang="en-US" sz="1600" dirty="0" err="1">
                <a:solidFill>
                  <a:schemeClr val="tx1">
                    <a:lumMod val="95000"/>
                  </a:schemeClr>
                </a:solidFill>
              </a:rPr>
              <a:t>Uhde</a:t>
            </a:r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, Alte </a:t>
            </a:r>
            <a:r>
              <a:rPr lang="en-US" sz="1600" dirty="0" err="1">
                <a:solidFill>
                  <a:schemeClr val="tx1">
                    <a:lumMod val="95000"/>
                  </a:schemeClr>
                </a:solidFill>
              </a:rPr>
              <a:t>Nationalgalerie</a:t>
            </a:r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, Berlin, Germany</a:t>
            </a:r>
            <a:endParaRPr lang="en-US" dirty="0">
              <a:solidFill>
                <a:schemeClr val="tx1">
                  <a:lumMod val="95000"/>
                </a:schemeClr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42D44EF-B7EF-4E44-AE02-199F4CEE82B1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52600" y="0"/>
            <a:ext cx="8763000" cy="6394252"/>
          </a:xfrm>
          <a:prstGeom prst="rect">
            <a:avLst/>
          </a:prstGeom>
        </p:spPr>
      </p:pic>
    </p:spTree>
  </p:cSld>
  <p:clrMapOvr>
    <a:masterClrMapping/>
  </p:clrMapOvr>
  <p:transition advTm="8000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743200" y="1944469"/>
            <a:ext cx="74676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/>
              <a:t>Learn to do good; seek justice, rescue the oppressed, defend the orphan, plead for the widow.</a:t>
            </a:r>
            <a:endParaRPr lang="en-US" sz="3600" dirty="0"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638800" y="4572001"/>
            <a:ext cx="3352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tx1">
                    <a:lumMod val="95000"/>
                  </a:schemeClr>
                </a:solidFill>
              </a:rPr>
              <a:t>Isaiah 1:17</a:t>
            </a:r>
          </a:p>
        </p:txBody>
      </p:sp>
    </p:spTree>
  </p:cSld>
  <p:clrMapOvr>
    <a:masterClrMapping/>
  </p:clrMapOvr>
  <p:transition advTm="8000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743200" y="1789837"/>
            <a:ext cx="72390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/>
              <a:t>You must also be ready, for the Son of </a:t>
            </a:r>
            <a:r>
              <a:rPr lang="en-US" sz="3600"/>
              <a:t>Man is </a:t>
            </a:r>
            <a:r>
              <a:rPr lang="en-US" sz="3600" dirty="0"/>
              <a:t>coming at an unexpected hour."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715000" y="4191001"/>
            <a:ext cx="3352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tx1">
                    <a:lumMod val="95000"/>
                  </a:schemeClr>
                </a:solidFill>
              </a:rPr>
              <a:t>Luke 12:40</a:t>
            </a:r>
          </a:p>
        </p:txBody>
      </p:sp>
    </p:spTree>
  </p:cSld>
  <p:clrMapOvr>
    <a:masterClrMapping/>
  </p:clrMapOvr>
  <p:transition advTm="8000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676400" y="5410201"/>
            <a:ext cx="25146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Personal Devotions</a:t>
            </a:r>
          </a:p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Adolf Holzel</a:t>
            </a:r>
          </a:p>
          <a:p>
            <a:pPr algn="ctr"/>
            <a:endParaRPr lang="en-US" sz="1600" dirty="0">
              <a:solidFill>
                <a:schemeClr val="tx1">
                  <a:lumMod val="95000"/>
                </a:schemeClr>
              </a:solidFill>
            </a:endParaRPr>
          </a:p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Neue Pinakothek</a:t>
            </a:r>
          </a:p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Munich, Germany</a:t>
            </a:r>
            <a:endParaRPr lang="en-US" dirty="0">
              <a:solidFill>
                <a:schemeClr val="tx1">
                  <a:lumMod val="95000"/>
                </a:schemeClr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0254485-BDC1-4FA2-9241-CC44AA6E485C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20996" y="-11959"/>
            <a:ext cx="5137404" cy="6823219"/>
          </a:xfrm>
          <a:prstGeom prst="rect">
            <a:avLst/>
          </a:prstGeom>
        </p:spPr>
      </p:pic>
    </p:spTree>
  </p:cSld>
  <p:clrMapOvr>
    <a:masterClrMapping/>
  </p:clrMapOvr>
  <p:transition advTm="8000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106362"/>
            <a:ext cx="8229600" cy="503238"/>
          </a:xfrm>
        </p:spPr>
        <p:txBody>
          <a:bodyPr>
            <a:normAutofit/>
          </a:bodyPr>
          <a:lstStyle/>
          <a:p>
            <a:r>
              <a:rPr lang="en-US" sz="2400" dirty="0"/>
              <a:t>Credits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76400" y="609600"/>
            <a:ext cx="8991600" cy="6248400"/>
          </a:xfrm>
          <a:ln>
            <a:noFill/>
          </a:ln>
        </p:spPr>
        <p:txBody>
          <a:bodyPr vert="horz" lIns="91440" tIns="45720" rIns="91440" bIns="45720" rtlCol="0" anchor="t">
            <a:noAutofit/>
          </a:bodyPr>
          <a:lstStyle/>
          <a:p>
            <a:pPr>
              <a:buNone/>
            </a:pPr>
            <a:r>
              <a:rPr lang="en-US" sz="1600"/>
              <a:t>New Revised Standard Version Updated Edition Bible, copyright 2022, Division of Christian Education of </a:t>
            </a:r>
            <a:r>
              <a:rPr lang="en-US" sz="1600" dirty="0"/>
              <a:t>the National Council of the Churches of Christ in the United States of America. Used by permission. All rights reserved.</a:t>
            </a:r>
          </a:p>
          <a:p>
            <a:pPr>
              <a:buNone/>
            </a:pPr>
            <a:endParaRPr lang="en-US" sz="1600" dirty="0"/>
          </a:p>
          <a:p>
            <a:pPr>
              <a:buNone/>
            </a:pPr>
            <a:r>
              <a:rPr lang="en-US" sz="1600" dirty="0"/>
              <a:t>https://commons.wikimedia.org/wiki/File:Fresco_painting_above_room_5114_entrance,_Department_of_Justice,_Washington,_D.C_LCCN2010720252.tif</a:t>
            </a:r>
          </a:p>
          <a:p>
            <a:pPr>
              <a:buNone/>
            </a:pPr>
            <a:r>
              <a:rPr lang="en-US" sz="1600" dirty="0"/>
              <a:t>https://commons.wikimedia.org/wiki/File:Shaw_Butte_School_Mosaic,_2012_-_panoramio.jpg – Chris English</a:t>
            </a:r>
          </a:p>
          <a:p>
            <a:pPr>
              <a:buNone/>
            </a:pPr>
            <a:r>
              <a:rPr lang="en-US" sz="1600" dirty="0"/>
              <a:t>https://commons.wikimedia.org/wiki/File:Landscape_with_Stars_MET_DT736.jpg</a:t>
            </a:r>
          </a:p>
          <a:p>
            <a:pPr>
              <a:buNone/>
            </a:pPr>
            <a:r>
              <a:rPr lang="en-US" sz="1600" dirty="0"/>
              <a:t>https://commons.wikimedia.org/wiki/File:Lucas_Cranach,_Heart_shaped_altar,_Nuremberg.jpg</a:t>
            </a:r>
          </a:p>
          <a:p>
            <a:pPr>
              <a:buNone/>
            </a:pPr>
            <a:r>
              <a:rPr lang="en-US" sz="1600" dirty="0"/>
              <a:t>https://www.flickr.com/photos/mattancherry/33448167833/</a:t>
            </a:r>
          </a:p>
          <a:p>
            <a:pPr>
              <a:buNone/>
            </a:pPr>
            <a:r>
              <a:rPr lang="en-US" sz="1600" dirty="0"/>
              <a:t>http://diglib.library.vanderbilt.edu/act-imagelink.pl?RC=48395</a:t>
            </a:r>
          </a:p>
          <a:p>
            <a:pPr>
              <a:buNone/>
            </a:pPr>
            <a:r>
              <a:rPr lang="en-US" sz="1600" dirty="0"/>
              <a:t>https://commons.wikimedia.org/wiki/File:Habitat_for_Humanity_(3619985406).jpg</a:t>
            </a:r>
          </a:p>
          <a:p>
            <a:pPr>
              <a:buNone/>
            </a:pPr>
            <a:r>
              <a:rPr lang="en-US" sz="1600" dirty="0"/>
              <a:t>https://commons.wikimedia.org/wiki/File:Edouard_Vuillard_-_The_Artist%E2%80%99s_Mother_Opening_a_Door_-_Google_Art_Project.jpg</a:t>
            </a:r>
          </a:p>
          <a:p>
            <a:pPr>
              <a:buNone/>
            </a:pPr>
            <a:r>
              <a:rPr lang="en-US" sz="1600" dirty="0"/>
              <a:t>https://commons.wikimedia.org/wiki/File:The_Mealtime_Prayer_-_Fritz_von_Uhde_-_Google_Cultural_Institute.jpg</a:t>
            </a:r>
          </a:p>
          <a:p>
            <a:pPr>
              <a:buNone/>
            </a:pPr>
            <a:r>
              <a:rPr lang="en-US" sz="1600" dirty="0"/>
              <a:t>https://commons.wikimedia.org/wiki/File:Domestic_Devotions_Adolf_H%C3%B6lzel.jpg</a:t>
            </a:r>
          </a:p>
          <a:p>
            <a:pPr>
              <a:buNone/>
            </a:pPr>
            <a:endParaRPr lang="en-US" sz="1600" dirty="0"/>
          </a:p>
          <a:p>
            <a:pPr>
              <a:buNone/>
            </a:pPr>
            <a:r>
              <a:rPr lang="en-US" sz="1600" dirty="0"/>
              <a:t>Additional descriptions can be found at the Art in the Christian Tradition image library, a service of the Vanderbilt Divinity Library, </a:t>
            </a:r>
            <a:r>
              <a:rPr lang="en-US" sz="1600" dirty="0" err="1"/>
              <a:t>http://diglib.library.vanderbilt.edu/</a:t>
            </a:r>
            <a:r>
              <a:rPr lang="en-US" sz="1600" dirty="0"/>
              <a:t>.  All images available via Creative Commons 3.0 License.</a:t>
            </a:r>
          </a:p>
          <a:p>
            <a:endParaRPr lang="en-US" sz="1200" dirty="0"/>
          </a:p>
          <a:p>
            <a:endParaRPr lang="en-US" sz="1400" dirty="0"/>
          </a:p>
          <a:p>
            <a:endParaRPr lang="en-US" sz="1400" dirty="0"/>
          </a:p>
        </p:txBody>
      </p:sp>
    </p:spTree>
  </p:cSld>
  <p:clrMapOvr>
    <a:masterClrMapping/>
  </p:clrMapOvr>
  <p:transition advTm="3000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600201" y="5458362"/>
            <a:ext cx="283614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Business Men, Mother and Hungry Child</a:t>
            </a:r>
          </a:p>
          <a:p>
            <a:pPr algn="ctr"/>
            <a:endParaRPr lang="en-US" sz="1600" dirty="0">
              <a:solidFill>
                <a:schemeClr val="tx1">
                  <a:lumMod val="95000"/>
                </a:schemeClr>
              </a:solidFill>
            </a:endParaRPr>
          </a:p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Department of Justice</a:t>
            </a:r>
          </a:p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Washington, DC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0A51150-ADA7-4BF4-B8C8-242A6B6C7958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24148" y="0"/>
            <a:ext cx="3915052" cy="6858000"/>
          </a:xfrm>
          <a:prstGeom prst="rect">
            <a:avLst/>
          </a:prstGeom>
        </p:spPr>
      </p:pic>
    </p:spTree>
  </p:cSld>
  <p:clrMapOvr>
    <a:masterClrMapping/>
  </p:clrMapOvr>
  <p:transition advTm="8000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971800" y="1501676"/>
            <a:ext cx="65532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/>
              <a:t>… God … speaks and summons the earth from the rising of the sun to its setting … the perfection of beauty, God shines forth.</a:t>
            </a:r>
            <a:endParaRPr lang="en-US" sz="3600" dirty="0"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867400" y="4648201"/>
            <a:ext cx="3352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tx1">
                    <a:lumMod val="95000"/>
                  </a:schemeClr>
                </a:solidFill>
              </a:rPr>
              <a:t>Psalm 50:1b-2b</a:t>
            </a:r>
          </a:p>
        </p:txBody>
      </p:sp>
    </p:spTree>
  </p:cSld>
  <p:clrMapOvr>
    <a:masterClrMapping/>
  </p:clrMapOvr>
  <p:transition advTm="8000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828800" y="5638800"/>
            <a:ext cx="16002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Shaw Butte School Mosaic</a:t>
            </a:r>
          </a:p>
          <a:p>
            <a:pPr algn="ctr"/>
            <a:endParaRPr lang="en-US" sz="1600" dirty="0">
              <a:solidFill>
                <a:schemeClr val="tx1">
                  <a:lumMod val="95000"/>
                </a:schemeClr>
              </a:solidFill>
            </a:endParaRPr>
          </a:p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Phoenix, AZ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F31579C-E65F-476F-8F1E-6DCED8273179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76950" y="0"/>
            <a:ext cx="4028851" cy="6858000"/>
          </a:xfrm>
          <a:prstGeom prst="rect">
            <a:avLst/>
          </a:prstGeom>
        </p:spPr>
      </p:pic>
    </p:spTree>
  </p:cSld>
  <p:clrMapOvr>
    <a:masterClrMapping/>
  </p:clrMapOvr>
  <p:transition advTm="8000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971800" y="1600200"/>
            <a:ext cx="65532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/>
              <a:t>"Look toward heaven and count the stars, if you are able to count them … So shall your descendants be."</a:t>
            </a:r>
            <a:endParaRPr lang="en-US" sz="3600" dirty="0"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867400" y="4343401"/>
            <a:ext cx="3352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tx1">
                    <a:lumMod val="95000"/>
                  </a:schemeClr>
                </a:solidFill>
              </a:rPr>
              <a:t>Genesis 15:5b</a:t>
            </a:r>
          </a:p>
        </p:txBody>
      </p:sp>
    </p:spTree>
  </p:cSld>
  <p:clrMapOvr>
    <a:masterClrMapping/>
  </p:clrMapOvr>
  <p:transition advTm="8000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752600" y="6443246"/>
            <a:ext cx="8763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Landscape with Stars  --  Henri-Edmond Cross, Metropolitan Museum of Art, New York, NY</a:t>
            </a:r>
            <a:endParaRPr lang="en-US" dirty="0">
              <a:solidFill>
                <a:schemeClr val="tx1">
                  <a:lumMod val="95000"/>
                </a:schemeClr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53E887A-2679-43E1-9F9D-F9C8929D46C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24001" y="0"/>
            <a:ext cx="9071577" cy="6400800"/>
          </a:xfrm>
          <a:prstGeom prst="rect">
            <a:avLst/>
          </a:prstGeom>
        </p:spPr>
      </p:pic>
    </p:spTree>
  </p:cSld>
  <p:clrMapOvr>
    <a:masterClrMapping/>
  </p:clrMapOvr>
  <p:transition advTm="8000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743200" y="2133601"/>
            <a:ext cx="70866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/>
              <a:t>Let your steadfast love, O LORD, be upon us, even as we hope in you.</a:t>
            </a:r>
            <a:endParaRPr lang="en-US" sz="3600" dirty="0"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638800" y="4267201"/>
            <a:ext cx="3352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tx1">
                    <a:lumMod val="95000"/>
                  </a:schemeClr>
                </a:solidFill>
              </a:rPr>
              <a:t>Psalm 33:22</a:t>
            </a:r>
          </a:p>
        </p:txBody>
      </p:sp>
    </p:spTree>
  </p:cSld>
  <p:clrMapOvr>
    <a:masterClrMapping/>
  </p:clrMapOvr>
  <p:transition advTm="8000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676400" y="5181601"/>
            <a:ext cx="2057400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Heart-Shaped Altar, Crucifixion</a:t>
            </a:r>
          </a:p>
          <a:p>
            <a:pPr algn="ctr"/>
            <a:endParaRPr lang="en-US" sz="1600" dirty="0">
              <a:solidFill>
                <a:schemeClr val="tx1">
                  <a:lumMod val="95000"/>
                </a:schemeClr>
              </a:solidFill>
            </a:endParaRPr>
          </a:p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Lucas Cranach</a:t>
            </a:r>
          </a:p>
          <a:p>
            <a:pPr algn="ctr"/>
            <a:r>
              <a:rPr lang="en-US" sz="1600" dirty="0">
                <a:solidFill>
                  <a:schemeClr val="tx1">
                    <a:lumMod val="95000"/>
                  </a:schemeClr>
                </a:solidFill>
              </a:rPr>
              <a:t>Nuremburg, Germany</a:t>
            </a:r>
            <a:endParaRPr lang="en-US" dirty="0">
              <a:solidFill>
                <a:schemeClr val="tx1">
                  <a:lumMod val="95000"/>
                </a:schemeClr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8DD4F41-B15E-46C3-8CD4-C770BBE0119D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88700" y="169148"/>
            <a:ext cx="6099296" cy="6612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815764"/>
      </p:ext>
    </p:extLst>
  </p:cSld>
  <p:clrMapOvr>
    <a:masterClrMapping/>
  </p:clrMapOvr>
  <p:transition advTm="8000"/>
</p:sld>
</file>

<file path=ppt/theme/theme1.xml><?xml version="1.0" encoding="utf-8"?>
<a:theme xmlns:a="http://schemas.openxmlformats.org/drawingml/2006/main" name="First Sunday after Christmas Day Year A">
  <a:themeElements>
    <a:clrScheme name="Custom 1">
      <a:dk1>
        <a:sysClr val="windowText" lastClr="000000"/>
      </a:dk1>
      <a:lt1>
        <a:sysClr val="window" lastClr="FFFFFF"/>
      </a:lt1>
      <a:dk2>
        <a:srgbClr val="000000"/>
      </a:dk2>
      <a:lt2>
        <a:srgbClr val="FFFFFF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2F2F2"/>
      </a:hlink>
      <a:folHlink>
        <a:srgbClr val="FFFFFF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First Sunday after Christmas Day Year A</Template>
  <TotalTime>487</TotalTime>
  <Words>737</Words>
  <Application>Microsoft Office PowerPoint</Application>
  <PresentationFormat>Widescreen</PresentationFormat>
  <Paragraphs>67</Paragraphs>
  <Slides>22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3" baseType="lpstr">
      <vt:lpstr>First Sunday after Christmas Day Year A</vt:lpstr>
      <vt:lpstr>Tenth Sunday after Pentecost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Credits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?</dc:title>
  <dc:creator>Anne</dc:creator>
  <cp:lastModifiedBy>Anne Richardson</cp:lastModifiedBy>
  <cp:revision>113</cp:revision>
  <dcterms:created xsi:type="dcterms:W3CDTF">2016-08-31T16:46:43Z</dcterms:created>
  <dcterms:modified xsi:type="dcterms:W3CDTF">2025-10-09T18:03:43Z</dcterms:modified>
</cp:coreProperties>
</file>