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8" roundtripDataSignature="AMtx7mj5lvxmF6wlmJJEuAqrzt52kOSMN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E6E962-896B-42B9-B5B4-226678BF82D5}" v="1" dt="2025-08-25T14:49:54.4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95E6E962-896B-42B9-B5B4-226678BF82D5}"/>
    <pc:docChg chg="modSld">
      <pc:chgData name="Allison Blackwell" userId="7Y4zoj1sqs5H+IG1uY71RyUTFRj8vI3Lj7CrwoODLF4=" providerId="None" clId="Web-{95E6E962-896B-42B9-B5B4-226678BF82D5}" dt="2025-08-25T14:49:54.441" v="0" actId="20577"/>
      <pc:docMkLst>
        <pc:docMk/>
      </pc:docMkLst>
      <pc:sldChg chg="modSp">
        <pc:chgData name="Allison Blackwell" userId="7Y4zoj1sqs5H+IG1uY71RyUTFRj8vI3Lj7CrwoODLF4=" providerId="None" clId="Web-{95E6E962-896B-42B9-B5B4-226678BF82D5}" dt="2025-08-25T14:49:54.441" v="0" actId="20577"/>
        <pc:sldMkLst>
          <pc:docMk/>
          <pc:sldMk cId="0" sldId="277"/>
        </pc:sldMkLst>
        <pc:spChg chg="mod">
          <ac:chgData name="Allison Blackwell" userId="7Y4zoj1sqs5H+IG1uY71RyUTFRj8vI3Lj7CrwoODLF4=" providerId="None" clId="Web-{95E6E962-896B-42B9-B5B4-226678BF82D5}" dt="2025-08-25T14:49:54.441" v="0" actId="20577"/>
          <ac:spMkLst>
            <pc:docMk/>
            <pc:sldMk cId="0" sldId="277"/>
            <ac:spMk id="21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4"/>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4"/>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3"/>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4"/>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4"/>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6"/>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7"/>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7"/>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2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8"/>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28"/>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2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29"/>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29"/>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29"/>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29"/>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1"/>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1"/>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1"/>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2"/>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2"/>
          <p:cNvSpPr>
            <a:spLocks noGrp="1"/>
          </p:cNvSpPr>
          <p:nvPr>
            <p:ph type="pic" idx="2"/>
          </p:nvPr>
        </p:nvSpPr>
        <p:spPr>
          <a:xfrm>
            <a:off x="2389717" y="612775"/>
            <a:ext cx="7315200" cy="4114800"/>
          </a:xfrm>
          <a:prstGeom prst="rect">
            <a:avLst/>
          </a:prstGeom>
          <a:noFill/>
          <a:ln>
            <a:noFill/>
          </a:ln>
        </p:spPr>
      </p:sp>
      <p:sp>
        <p:nvSpPr>
          <p:cNvPr id="68" name="Google Shape;68;p32"/>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3"/>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1425575"/>
            <a:ext cx="87630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800"/>
              <a:buFont typeface="Calibri"/>
              <a:buNone/>
            </a:pPr>
            <a:r>
              <a:rPr lang="en-US" sz="8800"/>
              <a:t>Ninth Sunday after the Epiphany</a:t>
            </a:r>
            <a:endParaRPr/>
          </a:p>
        </p:txBody>
      </p:sp>
      <p:sp>
        <p:nvSpPr>
          <p:cNvPr id="89" name="Google Shape;89;p1"/>
          <p:cNvSpPr txBox="1">
            <a:spLocks noGrp="1"/>
          </p:cNvSpPr>
          <p:nvPr>
            <p:ph type="subTitle" idx="1"/>
          </p:nvPr>
        </p:nvSpPr>
        <p:spPr>
          <a:xfrm>
            <a:off x="2819400" y="36576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C</a:t>
            </a:r>
            <a:endParaRPr/>
          </a:p>
        </p:txBody>
      </p:sp>
      <p:sp>
        <p:nvSpPr>
          <p:cNvPr id="90" name="Google Shape;90;p1"/>
          <p:cNvSpPr/>
          <p:nvPr/>
        </p:nvSpPr>
        <p:spPr>
          <a:xfrm>
            <a:off x="2057400" y="5903893"/>
            <a:ext cx="7391400" cy="954107"/>
          </a:xfrm>
          <a:prstGeom prst="rect">
            <a:avLst/>
          </a:prstGeom>
          <a:solidFill>
            <a:srgbClr val="918F5F">
              <a:alpha val="69803"/>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2"/>
                </a:solidFill>
                <a:latin typeface="Calibri"/>
                <a:ea typeface="Calibri"/>
                <a:cs typeface="Calibri"/>
                <a:sym typeface="Calibri"/>
              </a:rPr>
              <a:t>1 Kings 8:22-23, 41-43 </a:t>
            </a:r>
            <a:r>
              <a:rPr lang="en-US" sz="2400" b="0" i="0" u="none" strike="noStrike" cap="none">
                <a:solidFill>
                  <a:schemeClr val="lt2"/>
                </a:solidFill>
                <a:latin typeface="Calibri"/>
                <a:ea typeface="Calibri"/>
                <a:cs typeface="Calibri"/>
                <a:sym typeface="Calibri"/>
              </a:rPr>
              <a:t>•</a:t>
            </a:r>
            <a:r>
              <a:rPr lang="en-US" sz="2800" b="0" i="0" u="none" strike="noStrike" cap="none">
                <a:solidFill>
                  <a:schemeClr val="lt2"/>
                </a:solidFill>
                <a:latin typeface="Calibri"/>
                <a:ea typeface="Calibri"/>
                <a:cs typeface="Calibri"/>
                <a:sym typeface="Calibri"/>
              </a:rPr>
              <a:t> Psalm 96:1-9</a:t>
            </a:r>
            <a:endParaRPr/>
          </a:p>
          <a:p>
            <a:pPr marL="0" marR="0" lvl="0" indent="0" algn="ctr" rtl="0">
              <a:spcBef>
                <a:spcPts val="0"/>
              </a:spcBef>
              <a:spcAft>
                <a:spcPts val="0"/>
              </a:spcAft>
              <a:buNone/>
            </a:pPr>
            <a:r>
              <a:rPr lang="en-US" sz="2800" b="0" i="0" u="none" strike="noStrike" cap="none">
                <a:solidFill>
                  <a:schemeClr val="lt2"/>
                </a:solidFill>
                <a:latin typeface="Calibri"/>
                <a:ea typeface="Calibri"/>
                <a:cs typeface="Calibri"/>
                <a:sym typeface="Calibri"/>
              </a:rPr>
              <a:t>Galatians 1:1-12 </a:t>
            </a:r>
            <a:r>
              <a:rPr lang="en-US" sz="2400" b="0" i="0" u="none" strike="noStrike" cap="none">
                <a:solidFill>
                  <a:schemeClr val="lt2"/>
                </a:solidFill>
                <a:latin typeface="Calibri"/>
                <a:ea typeface="Calibri"/>
                <a:cs typeface="Calibri"/>
                <a:sym typeface="Calibri"/>
              </a:rPr>
              <a:t>•</a:t>
            </a:r>
            <a:r>
              <a:rPr lang="en-US" sz="2800" b="0" i="0" u="none" strike="noStrike" cap="none">
                <a:solidFill>
                  <a:schemeClr val="lt2"/>
                </a:solidFill>
                <a:latin typeface="Calibri"/>
                <a:ea typeface="Calibri"/>
                <a:cs typeface="Calibri"/>
                <a:sym typeface="Calibri"/>
              </a:rPr>
              <a:t> Luke 7:1-10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p:nvPr/>
        </p:nvSpPr>
        <p:spPr>
          <a:xfrm>
            <a:off x="2819400" y="1905000"/>
            <a:ext cx="6553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For I did not receive the gospel from a human source, nor was I taught it, but I received it through a revelation of Jesus Christ.</a:t>
            </a:r>
            <a:endParaRPr/>
          </a:p>
        </p:txBody>
      </p:sp>
      <p:sp>
        <p:nvSpPr>
          <p:cNvPr id="144" name="Google Shape;144;p10"/>
          <p:cNvSpPr txBox="1"/>
          <p:nvPr/>
        </p:nvSpPr>
        <p:spPr>
          <a:xfrm>
            <a:off x="58674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Galatians 1:12</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txBox="1"/>
          <p:nvPr/>
        </p:nvSpPr>
        <p:spPr>
          <a:xfrm>
            <a:off x="3657599" y="6248400"/>
            <a:ext cx="48768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Conversion of Paul, Pieter Bruegel, 1567</a:t>
            </a:r>
            <a:endParaRPr/>
          </a:p>
        </p:txBody>
      </p:sp>
      <p:pic>
        <p:nvPicPr>
          <p:cNvPr id="150" name="Google Shape;150;p11"/>
          <p:cNvPicPr preferRelativeResize="0"/>
          <p:nvPr/>
        </p:nvPicPr>
        <p:blipFill rotWithShape="1">
          <a:blip r:embed="rId3">
            <a:alphaModFix/>
          </a:blip>
          <a:srcRect/>
          <a:stretch/>
        </p:blipFill>
        <p:spPr>
          <a:xfrm>
            <a:off x="1799750" y="19050"/>
            <a:ext cx="8592499" cy="5970473"/>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p:nvPr/>
        </p:nvSpPr>
        <p:spPr>
          <a:xfrm>
            <a:off x="2743200" y="1905000"/>
            <a:ext cx="7086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 centurion there had a slave whom he valued highly, and who was ill and close to death.</a:t>
            </a:r>
            <a:endParaRPr sz="3600">
              <a:solidFill>
                <a:schemeClr val="lt1"/>
              </a:solidFill>
              <a:latin typeface="Calibri"/>
              <a:ea typeface="Calibri"/>
              <a:cs typeface="Calibri"/>
              <a:sym typeface="Calibri"/>
            </a:endParaRPr>
          </a:p>
        </p:txBody>
      </p:sp>
      <p:sp>
        <p:nvSpPr>
          <p:cNvPr id="156" name="Google Shape;156;p12"/>
          <p:cNvSpPr txBox="1"/>
          <p:nvPr/>
        </p:nvSpPr>
        <p:spPr>
          <a:xfrm>
            <a:off x="57912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7:2</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3"/>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Jesus Heals the Centurion’s Servant</a:t>
            </a:r>
            <a:endParaRPr/>
          </a:p>
        </p:txBody>
      </p:sp>
      <p:pic>
        <p:nvPicPr>
          <p:cNvPr id="162" name="Google Shape;162;p13"/>
          <p:cNvPicPr preferRelativeResize="0"/>
          <p:nvPr/>
        </p:nvPicPr>
        <p:blipFill rotWithShape="1">
          <a:blip r:embed="rId3">
            <a:alphaModFix/>
          </a:blip>
          <a:srcRect/>
          <a:stretch/>
        </p:blipFill>
        <p:spPr>
          <a:xfrm>
            <a:off x="2328184" y="0"/>
            <a:ext cx="7535631" cy="585743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p:nvPr/>
        </p:nvSpPr>
        <p:spPr>
          <a:xfrm>
            <a:off x="2628900" y="2286000"/>
            <a:ext cx="6934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When he heard about Jesus, he sent some Jewish elders to him, asking him to come and heal his slave.</a:t>
            </a:r>
            <a:endParaRPr/>
          </a:p>
        </p:txBody>
      </p:sp>
      <p:sp>
        <p:nvSpPr>
          <p:cNvPr id="168" name="Google Shape;168;p14"/>
          <p:cNvSpPr txBox="1"/>
          <p:nvPr/>
        </p:nvSpPr>
        <p:spPr>
          <a:xfrm>
            <a:off x="5943600" y="4800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7:3</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pic>
        <p:nvPicPr>
          <p:cNvPr id="173" name="Google Shape;173;p15"/>
          <p:cNvPicPr preferRelativeResize="0"/>
          <p:nvPr/>
        </p:nvPicPr>
        <p:blipFill rotWithShape="1">
          <a:blip r:embed="rId3">
            <a:alphaModFix/>
          </a:blip>
          <a:srcRect/>
          <a:stretch/>
        </p:blipFill>
        <p:spPr>
          <a:xfrm>
            <a:off x="2323079" y="0"/>
            <a:ext cx="7545841" cy="5656855"/>
          </a:xfrm>
          <a:prstGeom prst="rect">
            <a:avLst/>
          </a:prstGeom>
          <a:noFill/>
          <a:ln>
            <a:noFill/>
          </a:ln>
        </p:spPr>
      </p:pic>
      <p:sp>
        <p:nvSpPr>
          <p:cNvPr id="174" name="Google Shape;174;p15"/>
          <p:cNvSpPr txBox="1"/>
          <p:nvPr/>
        </p:nvSpPr>
        <p:spPr>
          <a:xfrm>
            <a:off x="2991976" y="6096000"/>
            <a:ext cx="6208046"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Jesus Heals the Centurion’s Servant, James Tissot, ca. 1886-1894</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6"/>
          <p:cNvSpPr/>
          <p:nvPr/>
        </p:nvSpPr>
        <p:spPr>
          <a:xfrm>
            <a:off x="2914650" y="2190749"/>
            <a:ext cx="6553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“therefore I did not presume to come to you. But only speak the word, and let my servant be healed.”</a:t>
            </a:r>
            <a:endParaRPr sz="3600">
              <a:solidFill>
                <a:schemeClr val="lt1"/>
              </a:solidFill>
              <a:latin typeface="Calibri"/>
              <a:ea typeface="Calibri"/>
              <a:cs typeface="Calibri"/>
              <a:sym typeface="Calibri"/>
            </a:endParaRPr>
          </a:p>
        </p:txBody>
      </p:sp>
      <p:sp>
        <p:nvSpPr>
          <p:cNvPr id="180" name="Google Shape;180;p16"/>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7:7</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7"/>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Jesus Heals the Centurion’s Servant, Adam Camerarius, ca. 1644-1665</a:t>
            </a:r>
            <a:endParaRPr/>
          </a:p>
        </p:txBody>
      </p:sp>
      <p:pic>
        <p:nvPicPr>
          <p:cNvPr id="186" name="Google Shape;186;p17"/>
          <p:cNvPicPr preferRelativeResize="0"/>
          <p:nvPr/>
        </p:nvPicPr>
        <p:blipFill rotWithShape="1">
          <a:blip r:embed="rId3">
            <a:alphaModFix/>
          </a:blip>
          <a:srcRect/>
          <a:stretch/>
        </p:blipFill>
        <p:spPr>
          <a:xfrm>
            <a:off x="2133600" y="0"/>
            <a:ext cx="7924800" cy="58790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8"/>
          <p:cNvSpPr/>
          <p:nvPr/>
        </p:nvSpPr>
        <p:spPr>
          <a:xfrm>
            <a:off x="3200400" y="2828835"/>
            <a:ext cx="64008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When Jesus heard this he was amazed at him, </a:t>
            </a:r>
            <a:endParaRPr sz="3600">
              <a:solidFill>
                <a:schemeClr val="lt1"/>
              </a:solidFill>
              <a:latin typeface="Calibri"/>
              <a:ea typeface="Calibri"/>
              <a:cs typeface="Calibri"/>
              <a:sym typeface="Calibri"/>
            </a:endParaRPr>
          </a:p>
        </p:txBody>
      </p:sp>
      <p:sp>
        <p:nvSpPr>
          <p:cNvPr id="192" name="Google Shape;192;p18"/>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7:9a</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9"/>
          <p:cNvSpPr txBox="1"/>
          <p:nvPr/>
        </p:nvSpPr>
        <p:spPr>
          <a:xfrm>
            <a:off x="1219200" y="5746146"/>
            <a:ext cx="31242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Jesus Heals the Centurion’s Servant</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Ilyas Basim Khuri Bazzi Rahib,</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1684</a:t>
            </a:r>
            <a:endParaRPr/>
          </a:p>
        </p:txBody>
      </p:sp>
      <p:pic>
        <p:nvPicPr>
          <p:cNvPr id="198" name="Google Shape;198;p19"/>
          <p:cNvPicPr preferRelativeResize="0"/>
          <p:nvPr/>
        </p:nvPicPr>
        <p:blipFill rotWithShape="1">
          <a:blip r:embed="rId3">
            <a:alphaModFix/>
          </a:blip>
          <a:srcRect/>
          <a:stretch/>
        </p:blipFill>
        <p:spPr>
          <a:xfrm>
            <a:off x="4648199" y="0"/>
            <a:ext cx="5181601" cy="687672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362200" y="1882677"/>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a:solidFill>
                  <a:schemeClr val="lt1"/>
                </a:solidFill>
                <a:latin typeface="Calibri"/>
                <a:ea typeface="Calibri"/>
                <a:cs typeface="Calibri"/>
                <a:sym typeface="Calibri"/>
              </a:rPr>
              <a:t>for they shall hear of your great name, your mighty hand, and your outstretched arm–when a foreigner comes and prays toward this house,</a:t>
            </a:r>
            <a:endParaRPr/>
          </a:p>
        </p:txBody>
      </p:sp>
      <p:sp>
        <p:nvSpPr>
          <p:cNvPr id="96" name="Google Shape;96;p2"/>
          <p:cNvSpPr txBox="1"/>
          <p:nvPr/>
        </p:nvSpPr>
        <p:spPr>
          <a:xfrm>
            <a:off x="5334000" y="4648200"/>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Kings 8:42</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0"/>
          <p:cNvSpPr/>
          <p:nvPr/>
        </p:nvSpPr>
        <p:spPr>
          <a:xfrm>
            <a:off x="2895600" y="1720840"/>
            <a:ext cx="6934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And turning to the crowd that followed him, he said, ”I tell you, not ever in Israel have I found such faith.”</a:t>
            </a:r>
            <a:endParaRPr/>
          </a:p>
        </p:txBody>
      </p:sp>
      <p:sp>
        <p:nvSpPr>
          <p:cNvPr id="204" name="Google Shape;204;p20"/>
          <p:cNvSpPr txBox="1"/>
          <p:nvPr/>
        </p:nvSpPr>
        <p:spPr>
          <a:xfrm>
            <a:off x="6096000" y="4343400"/>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7:9b</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1"/>
          <p:cNvSpPr txBox="1"/>
          <p:nvPr/>
        </p:nvSpPr>
        <p:spPr>
          <a:xfrm>
            <a:off x="3105150" y="6019800"/>
            <a:ext cx="59817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Jesus Heals the Centurion’s Servant, Veronese, ca. 1571</a:t>
            </a:r>
            <a:endParaRPr/>
          </a:p>
        </p:txBody>
      </p:sp>
      <p:pic>
        <p:nvPicPr>
          <p:cNvPr id="210" name="Google Shape;210;p21"/>
          <p:cNvPicPr preferRelativeResize="0"/>
          <p:nvPr/>
        </p:nvPicPr>
        <p:blipFill rotWithShape="1">
          <a:blip r:embed="rId3">
            <a:alphaModFix/>
          </a:blip>
          <a:srcRect/>
          <a:stretch/>
        </p:blipFill>
        <p:spPr>
          <a:xfrm>
            <a:off x="1600200" y="0"/>
            <a:ext cx="8991600" cy="57658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2"/>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16" name="Google Shape;216;p22"/>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600"/>
              <a:t>New Revised Standard Version Updated Edition Bible, copyright 2022, Division of Christian Education of the National Council of the Churches of Christ in the United States of America. Used by permission. All rights reserved.</a:t>
            </a:r>
            <a:endParaRPr lang="en-US"/>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a:t>J Ireland, Flickr Creative Commons</a:t>
            </a:r>
            <a:endParaRPr/>
          </a:p>
          <a:p>
            <a:pPr marL="342900" lvl="0" indent="-342900" algn="l" rtl="0">
              <a:spcBef>
                <a:spcPts val="320"/>
              </a:spcBef>
              <a:spcAft>
                <a:spcPts val="0"/>
              </a:spcAft>
              <a:buClr>
                <a:schemeClr val="lt1"/>
              </a:buClr>
              <a:buSzPts val="1600"/>
              <a:buNone/>
            </a:pPr>
            <a:r>
              <a:rPr lang="en-US" sz="1600"/>
              <a:t>http://commons.wikimedia.org/wiki/File:Tom_Thomson_-_Autumn_Foliage_-_Google_Art_Project.jpg</a:t>
            </a:r>
            <a:endParaRPr/>
          </a:p>
          <a:p>
            <a:pPr marL="342900" lvl="0" indent="-342900" algn="l" rtl="0">
              <a:spcBef>
                <a:spcPts val="320"/>
              </a:spcBef>
              <a:spcAft>
                <a:spcPts val="0"/>
              </a:spcAft>
              <a:buClr>
                <a:schemeClr val="lt1"/>
              </a:buClr>
              <a:buSzPts val="1600"/>
              <a:buNone/>
            </a:pPr>
            <a:r>
              <a:rPr lang="en-US" sz="1600"/>
              <a:t>https://commons.wikimedia.org/wiki/File:Asher_Brown_Durand_-_Woodland_Interior_-_63.269_-_Museum_of_Fine_Arts.jpg</a:t>
            </a:r>
            <a:endParaRPr/>
          </a:p>
          <a:p>
            <a:pPr marL="342900" lvl="0" indent="-342900" algn="l" rtl="0">
              <a:spcBef>
                <a:spcPts val="320"/>
              </a:spcBef>
              <a:spcAft>
                <a:spcPts val="0"/>
              </a:spcAft>
              <a:buClr>
                <a:schemeClr val="lt1"/>
              </a:buClr>
              <a:buSzPts val="1600"/>
              <a:buNone/>
            </a:pPr>
            <a:r>
              <a:rPr lang="en-US" sz="1600"/>
              <a:t>http://commons.wikimedia.org/wiki/File:Heitere_Gebirgslandschaft_by_Paul_Klee_1929.jpeg</a:t>
            </a:r>
            <a:endParaRPr/>
          </a:p>
          <a:p>
            <a:pPr marL="342900" lvl="0" indent="-342900" algn="l" rtl="0">
              <a:spcBef>
                <a:spcPts val="320"/>
              </a:spcBef>
              <a:spcAft>
                <a:spcPts val="0"/>
              </a:spcAft>
              <a:buClr>
                <a:schemeClr val="lt1"/>
              </a:buClr>
              <a:buSzPts val="1600"/>
              <a:buNone/>
            </a:pPr>
            <a:r>
              <a:rPr lang="en-US" sz="1600"/>
              <a:t>https://commons.wikimedia.org/wiki/File:Conversion_of_Paul_(Bruegel).jpg</a:t>
            </a:r>
            <a:endParaRPr/>
          </a:p>
          <a:p>
            <a:pPr marL="342900" lvl="0" indent="-342900" algn="l" rtl="0">
              <a:spcBef>
                <a:spcPts val="320"/>
              </a:spcBef>
              <a:spcAft>
                <a:spcPts val="0"/>
              </a:spcAft>
              <a:buClr>
                <a:schemeClr val="lt1"/>
              </a:buClr>
              <a:buSzPts val="1600"/>
              <a:buNone/>
            </a:pPr>
            <a:r>
              <a:rPr lang="en-US" sz="1600"/>
              <a:t>https://commons.wikimedia.org/wiki/File:Gaspar_de_Witte_-_Jesus_heals_the_servant_of_the_centurion.jpg</a:t>
            </a:r>
            <a:endParaRPr/>
          </a:p>
          <a:p>
            <a:pPr marL="342900" lvl="0" indent="-342900" algn="l" rtl="0">
              <a:spcBef>
                <a:spcPts val="320"/>
              </a:spcBef>
              <a:spcAft>
                <a:spcPts val="0"/>
              </a:spcAft>
              <a:buClr>
                <a:schemeClr val="lt1"/>
              </a:buClr>
              <a:buSzPts val="1600"/>
              <a:buNone/>
            </a:pPr>
            <a:r>
              <a:rPr lang="en-US" sz="1600"/>
              <a:t>https://commons.wikimedia.org/wiki/File:Brooklyn_Museum_-_The_Healing_of_the_Officer%27s_Son_(La_gu%C3%A9rison_du_fils_de_l%27officier)_-_James_Tissot.jpg</a:t>
            </a:r>
            <a:endParaRPr sz="1600"/>
          </a:p>
          <a:p>
            <a:pPr marL="342900" lvl="0" indent="-342900" algn="l" rtl="0">
              <a:spcBef>
                <a:spcPts val="320"/>
              </a:spcBef>
              <a:spcAft>
                <a:spcPts val="0"/>
              </a:spcAft>
              <a:buClr>
                <a:schemeClr val="lt1"/>
              </a:buClr>
              <a:buSzPts val="1600"/>
              <a:buNone/>
            </a:pPr>
            <a:r>
              <a:rPr lang="en-US" sz="1600"/>
              <a:t>https://commons.wikimedia.org/wiki/File:Adam_Camerarius_001.jpg</a:t>
            </a:r>
            <a:endParaRPr/>
          </a:p>
          <a:p>
            <a:pPr marL="342900" lvl="0" indent="-342900" algn="l" rtl="0">
              <a:spcBef>
                <a:spcPts val="320"/>
              </a:spcBef>
              <a:spcAft>
                <a:spcPts val="0"/>
              </a:spcAft>
              <a:buClr>
                <a:schemeClr val="lt1"/>
              </a:buClr>
              <a:buSzPts val="1600"/>
              <a:buNone/>
            </a:pPr>
            <a:r>
              <a:rPr lang="en-US" sz="1600"/>
              <a:t>https://www.flickr.com/photos/medmss/5184968294/</a:t>
            </a:r>
            <a:endParaRPr/>
          </a:p>
          <a:p>
            <a:pPr marL="342900" lvl="0" indent="-342900" algn="l" rtl="0">
              <a:spcBef>
                <a:spcPts val="320"/>
              </a:spcBef>
              <a:spcAft>
                <a:spcPts val="0"/>
              </a:spcAft>
              <a:buClr>
                <a:schemeClr val="lt1"/>
              </a:buClr>
              <a:buSzPts val="1600"/>
              <a:buNone/>
            </a:pPr>
            <a:r>
              <a:rPr lang="en-US" sz="1600"/>
              <a:t>https://commons.wikimedia.org/wiki/File:Jes%C3%BAs_y_el_centuri%C3%B3n_(El_Veron%C3%A9s).jpg</a:t>
            </a:r>
            <a:endParaRPr/>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a:t>Additional descriptions can be found at the Art in the Christian Tradition image library, a service of the Vanderbilt Divinity Library, http://diglib.library.vanderbilt.edu/.  All images available via Creative Commons 3.0 License.</a:t>
            </a:r>
            <a:endParaRPr/>
          </a:p>
          <a:p>
            <a:pPr marL="342900" lvl="0" indent="-266700" algn="l" rtl="0">
              <a:spcBef>
                <a:spcPts val="240"/>
              </a:spcBef>
              <a:spcAft>
                <a:spcPts val="0"/>
              </a:spcAft>
              <a:buClr>
                <a:schemeClr val="lt1"/>
              </a:buClr>
              <a:buSzPts val="1200"/>
              <a:buNone/>
            </a:pPr>
            <a:endParaRPr sz="12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4610099" y="6019800"/>
            <a:ext cx="2971800"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lt1"/>
                </a:solidFill>
                <a:latin typeface="Calibri"/>
                <a:ea typeface="Calibri"/>
                <a:cs typeface="Calibri"/>
                <a:sym typeface="Calibri"/>
              </a:rPr>
              <a:t>Unite</a:t>
            </a:r>
            <a:endParaRPr/>
          </a:p>
          <a:p>
            <a:pPr marL="0" marR="0" lvl="0" indent="0" algn="ctr" rtl="0">
              <a:spcBef>
                <a:spcPts val="0"/>
              </a:spcBef>
              <a:spcAft>
                <a:spcPts val="0"/>
              </a:spcAft>
              <a:buNone/>
            </a:pPr>
            <a:r>
              <a:rPr lang="en-US" sz="1600">
                <a:solidFill>
                  <a:schemeClr val="lt1"/>
                </a:solidFill>
                <a:latin typeface="Calibri"/>
                <a:ea typeface="Calibri"/>
                <a:cs typeface="Calibri"/>
                <a:sym typeface="Calibri"/>
              </a:rPr>
              <a:t>Washington DC, 2008</a:t>
            </a:r>
            <a:endParaRPr/>
          </a:p>
        </p:txBody>
      </p:sp>
      <p:pic>
        <p:nvPicPr>
          <p:cNvPr id="102" name="Google Shape;102;p3"/>
          <p:cNvPicPr preferRelativeResize="0"/>
          <p:nvPr/>
        </p:nvPicPr>
        <p:blipFill rotWithShape="1">
          <a:blip r:embed="rId3">
            <a:alphaModFix/>
          </a:blip>
          <a:srcRect/>
          <a:stretch/>
        </p:blipFill>
        <p:spPr>
          <a:xfrm>
            <a:off x="1323802" y="0"/>
            <a:ext cx="9544393" cy="578815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3086100" y="2828835"/>
            <a:ext cx="6324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O sing to the LORD a new song; sing to the LORD, all the earth.</a:t>
            </a:r>
            <a:endParaRPr sz="3600">
              <a:solidFill>
                <a:schemeClr val="lt1"/>
              </a:solidFill>
              <a:latin typeface="Calibri"/>
              <a:ea typeface="Calibri"/>
              <a:cs typeface="Calibri"/>
              <a:sym typeface="Calibri"/>
            </a:endParaRPr>
          </a:p>
        </p:txBody>
      </p:sp>
      <p:sp>
        <p:nvSpPr>
          <p:cNvPr id="108" name="Google Shape;108;p4"/>
          <p:cNvSpPr txBox="1"/>
          <p:nvPr/>
        </p:nvSpPr>
        <p:spPr>
          <a:xfrm>
            <a:off x="60960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96:1</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Autumn Foliage, Thomas John Thomson, 1915</a:t>
            </a:r>
            <a:endParaRPr/>
          </a:p>
        </p:txBody>
      </p:sp>
      <p:pic>
        <p:nvPicPr>
          <p:cNvPr id="114" name="Google Shape;114;p5"/>
          <p:cNvPicPr preferRelativeResize="0"/>
          <p:nvPr/>
        </p:nvPicPr>
        <p:blipFill rotWithShape="1">
          <a:blip r:embed="rId3">
            <a:alphaModFix/>
          </a:blip>
          <a:srcRect/>
          <a:stretch/>
        </p:blipFill>
        <p:spPr>
          <a:xfrm>
            <a:off x="2424170" y="0"/>
            <a:ext cx="7343660" cy="596792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3105150" y="2228671"/>
            <a:ext cx="6324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Honor and majesty are before him; strength and beauty are in his sanctuary.</a:t>
            </a:r>
            <a:endParaRPr/>
          </a:p>
        </p:txBody>
      </p:sp>
      <p:sp>
        <p:nvSpPr>
          <p:cNvPr id="120" name="Google Shape;120;p6"/>
          <p:cNvSpPr txBox="1"/>
          <p:nvPr/>
        </p:nvSpPr>
        <p:spPr>
          <a:xfrm>
            <a:off x="60960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96:6</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p:nvPr/>
        </p:nvSpPr>
        <p:spPr>
          <a:xfrm>
            <a:off x="879764" y="6096000"/>
            <a:ext cx="5181600"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Woodland Interior</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A.B. Durand, 1855</a:t>
            </a:r>
            <a:endParaRPr/>
          </a:p>
        </p:txBody>
      </p:sp>
      <p:pic>
        <p:nvPicPr>
          <p:cNvPr id="126" name="Google Shape;126;p7"/>
          <p:cNvPicPr preferRelativeResize="0"/>
          <p:nvPr/>
        </p:nvPicPr>
        <p:blipFill rotWithShape="1">
          <a:blip r:embed="rId3">
            <a:alphaModFix/>
          </a:blip>
          <a:srcRect/>
          <a:stretch/>
        </p:blipFill>
        <p:spPr>
          <a:xfrm>
            <a:off x="4764109" y="0"/>
            <a:ext cx="5141890" cy="687878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p:nvPr/>
        </p:nvSpPr>
        <p:spPr>
          <a:xfrm>
            <a:off x="3105150" y="2228671"/>
            <a:ext cx="6324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Worship the LORD in holy splendor; tremble before him, all the earth.</a:t>
            </a:r>
            <a:endParaRPr/>
          </a:p>
        </p:txBody>
      </p:sp>
      <p:sp>
        <p:nvSpPr>
          <p:cNvPr id="132" name="Google Shape;132;p8"/>
          <p:cNvSpPr txBox="1"/>
          <p:nvPr/>
        </p:nvSpPr>
        <p:spPr>
          <a:xfrm>
            <a:off x="60960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96:9</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txBox="1"/>
          <p:nvPr/>
        </p:nvSpPr>
        <p:spPr>
          <a:xfrm>
            <a:off x="1714500" y="6462296"/>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Joyful Mountain Landscape, Paul Klee, 1929</a:t>
            </a:r>
            <a:endParaRPr/>
          </a:p>
        </p:txBody>
      </p:sp>
      <p:pic>
        <p:nvPicPr>
          <p:cNvPr id="138" name="Google Shape;138;p9"/>
          <p:cNvPicPr preferRelativeResize="0"/>
          <p:nvPr/>
        </p:nvPicPr>
        <p:blipFill rotWithShape="1">
          <a:blip r:embed="rId3">
            <a:alphaModFix/>
          </a:blip>
          <a:srcRect/>
          <a:stretch/>
        </p:blipFill>
        <p:spPr>
          <a:xfrm>
            <a:off x="2047631" y="304800"/>
            <a:ext cx="8096738" cy="5638800"/>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22</Slides>
  <Notes>22</Notes>
  <HiddenSlides>0</HiddenSlide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First Sunday after Christmas Day Year A</vt:lpstr>
      <vt:lpstr>Ninth Sunday after the Epiphany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1</cp:revision>
  <dcterms:created xsi:type="dcterms:W3CDTF">2016-08-31T16:46:43Z</dcterms:created>
  <dcterms:modified xsi:type="dcterms:W3CDTF">2025-08-25T14:49:54Z</dcterms:modified>
</cp:coreProperties>
</file>