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jWVRPuyMkJzAA2SaDEg+2wf3qns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8104E6-25C4-4F2B-89FC-F436D248C566}" v="10" dt="2025-10-08T16:01:58.6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838104E6-25C4-4F2B-89FC-F436D248C566}"/>
    <pc:docChg chg="modSld">
      <pc:chgData name="Charlotte Lew" userId="DE9u/HIIxMU0OFQg8o06/mNtqbZG0KcOoC0s0LyOtjk=" providerId="None" clId="Web-{838104E6-25C4-4F2B-89FC-F436D248C566}" dt="2025-10-08T16:01:58.603" v="6" actId="20577"/>
      <pc:docMkLst>
        <pc:docMk/>
      </pc:docMkLst>
      <pc:sldChg chg="modSp">
        <pc:chgData name="Charlotte Lew" userId="DE9u/HIIxMU0OFQg8o06/mNtqbZG0KcOoC0s0LyOtjk=" providerId="None" clId="Web-{838104E6-25C4-4F2B-89FC-F436D248C566}" dt="2025-10-08T16:01:58.603" v="6" actId="20577"/>
        <pc:sldMkLst>
          <pc:docMk/>
          <pc:sldMk cId="0" sldId="259"/>
        </pc:sldMkLst>
        <pc:spChg chg="mod">
          <ac:chgData name="Charlotte Lew" userId="DE9u/HIIxMU0OFQg8o06/mNtqbZG0KcOoC0s0LyOtjk=" providerId="None" clId="Web-{838104E6-25C4-4F2B-89FC-F436D248C566}" dt="2025-10-08T16:01:58.603" v="6" actId="20577"/>
          <ac:spMkLst>
            <pc:docMk/>
            <pc:sldMk cId="0" sldId="259"/>
            <ac:spMk id="10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r>
              <a:rPr lang="en-US"/>
              <a:t>,c </a:t>
            </a:r>
            <a:endParaRPr/>
          </a:p>
          <a:p>
            <a:pPr marL="0" lvl="0" indent="0" algn="l" rtl="0">
              <a:spcBef>
                <a:spcPts val="0"/>
              </a:spcBef>
              <a:spcAft>
                <a:spcPts val="0"/>
              </a:spcAft>
              <a:buNone/>
            </a:pPr>
            <a:endParaRPr/>
          </a:p>
        </p:txBody>
      </p:sp>
      <p:sp>
        <p:nvSpPr>
          <p:cNvPr id="232" name="Google Shape;232;p2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8"/>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8"/>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7"/>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8"/>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8"/>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0"/>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1"/>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1"/>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2"/>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2"/>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3"/>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3"/>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3"/>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3"/>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5"/>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5"/>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5"/>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6"/>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6"/>
          <p:cNvSpPr>
            <a:spLocks noGrp="1"/>
          </p:cNvSpPr>
          <p:nvPr>
            <p:ph type="pic" idx="2"/>
          </p:nvPr>
        </p:nvSpPr>
        <p:spPr>
          <a:xfrm>
            <a:off x="2389717" y="612775"/>
            <a:ext cx="7315200" cy="4114800"/>
          </a:xfrm>
          <a:prstGeom prst="rect">
            <a:avLst/>
          </a:prstGeom>
          <a:noFill/>
          <a:ln>
            <a:noFill/>
          </a:ln>
        </p:spPr>
      </p:sp>
      <p:sp>
        <p:nvSpPr>
          <p:cNvPr id="68" name="Google Shape;68;p36"/>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7"/>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524000" y="-228600"/>
            <a:ext cx="91440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F2F2F2"/>
              </a:buClr>
              <a:buSzPts val="6600"/>
              <a:buFont typeface="Calibri"/>
              <a:buNone/>
            </a:pPr>
            <a:r>
              <a:rPr lang="en-US" sz="6600">
                <a:solidFill>
                  <a:srgbClr val="F2F2F2"/>
                </a:solidFill>
              </a:rPr>
              <a:t>LITURGY OF THE PASSION</a:t>
            </a:r>
            <a:endParaRPr/>
          </a:p>
        </p:txBody>
      </p:sp>
      <p:sp>
        <p:nvSpPr>
          <p:cNvPr id="89" name="Google Shape;89;p1"/>
          <p:cNvSpPr txBox="1">
            <a:spLocks noGrp="1"/>
          </p:cNvSpPr>
          <p:nvPr>
            <p:ph type="subTitle" idx="1"/>
          </p:nvPr>
        </p:nvSpPr>
        <p:spPr>
          <a:xfrm>
            <a:off x="3124200" y="4572000"/>
            <a:ext cx="6400800" cy="8382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F2F2F2"/>
              </a:buClr>
              <a:buSzPts val="4800"/>
              <a:buNone/>
            </a:pPr>
            <a:r>
              <a:rPr lang="en-US" sz="4800">
                <a:solidFill>
                  <a:srgbClr val="F2F2F2"/>
                </a:solidFill>
              </a:rPr>
              <a:t>Year C</a:t>
            </a:r>
            <a:endParaRPr/>
          </a:p>
        </p:txBody>
      </p:sp>
      <p:sp>
        <p:nvSpPr>
          <p:cNvPr id="90" name="Google Shape;90;p1"/>
          <p:cNvSpPr/>
          <p:nvPr/>
        </p:nvSpPr>
        <p:spPr>
          <a:xfrm>
            <a:off x="2590800" y="5715001"/>
            <a:ext cx="7162800" cy="954107"/>
          </a:xfrm>
          <a:prstGeom prst="rect">
            <a:avLst/>
          </a:prstGeom>
          <a:solidFill>
            <a:srgbClr val="645B4B">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rgbClr val="F2F2F2"/>
                </a:solidFill>
                <a:latin typeface="Calibri"/>
                <a:ea typeface="Calibri"/>
                <a:cs typeface="Calibri"/>
                <a:sym typeface="Calibri"/>
              </a:rPr>
              <a:t>Isaiah 50:4-9a  •  Psalm 31:9-16  •  Philippians 2:5-11  •  Luke 22:14-23:56 or Luke 23:1-49</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895600" y="1676400"/>
            <a:ext cx="6781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When they came to the place that is called The Skull, they crucified Jesus there with the criminals, one on his right and one on his left.</a:t>
            </a:r>
            <a:endParaRPr sz="3600">
              <a:solidFill>
                <a:schemeClr val="lt1"/>
              </a:solidFill>
              <a:latin typeface="Calibri"/>
              <a:ea typeface="Calibri"/>
              <a:cs typeface="Calibri"/>
              <a:sym typeface="Calibri"/>
            </a:endParaRPr>
          </a:p>
        </p:txBody>
      </p:sp>
      <p:sp>
        <p:nvSpPr>
          <p:cNvPr id="144" name="Google Shape;144;p1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23:33</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752600" y="4114800"/>
            <a:ext cx="18288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Three Crosses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Peter Paul Rubens</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Museum Boijmans Van Beuningen</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Rotterdam, Netherlands</a:t>
            </a:r>
            <a:endParaRPr sz="1800">
              <a:solidFill>
                <a:srgbClr val="F2F2F2"/>
              </a:solidFill>
              <a:latin typeface="Calibri"/>
              <a:ea typeface="Calibri"/>
              <a:cs typeface="Calibri"/>
              <a:sym typeface="Calibri"/>
            </a:endParaRPr>
          </a:p>
        </p:txBody>
      </p:sp>
      <p:pic>
        <p:nvPicPr>
          <p:cNvPr id="150" name="Google Shape;150;p11"/>
          <p:cNvPicPr preferRelativeResize="0"/>
          <p:nvPr/>
        </p:nvPicPr>
        <p:blipFill rotWithShape="1">
          <a:blip r:embed="rId3">
            <a:alphaModFix/>
          </a:blip>
          <a:srcRect/>
          <a:stretch/>
        </p:blipFill>
        <p:spPr>
          <a:xfrm>
            <a:off x="4724400" y="-6537"/>
            <a:ext cx="4347226" cy="685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895600" y="19050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Jesus said, "Father, forgive them; for they do not know what they are doing." And they cast lots to divide his clothing.</a:t>
            </a:r>
            <a:endParaRPr sz="3600">
              <a:solidFill>
                <a:schemeClr val="lt1"/>
              </a:solidFill>
              <a:latin typeface="Calibri"/>
              <a:ea typeface="Calibri"/>
              <a:cs typeface="Calibri"/>
              <a:sym typeface="Calibri"/>
            </a:endParaRPr>
          </a:p>
        </p:txBody>
      </p:sp>
      <p:sp>
        <p:nvSpPr>
          <p:cNvPr id="156" name="Google Shape;156;p12"/>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23:34</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572768" y="4917146"/>
            <a:ext cx="12954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Three Crosses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Rembrandt Princeton University Museum of Art Princeton, NJ</a:t>
            </a:r>
            <a:endParaRPr sz="1600">
              <a:solidFill>
                <a:srgbClr val="F2F2F2"/>
              </a:solidFill>
              <a:latin typeface="Calibri"/>
              <a:ea typeface="Calibri"/>
              <a:cs typeface="Calibri"/>
              <a:sym typeface="Calibri"/>
            </a:endParaRPr>
          </a:p>
        </p:txBody>
      </p:sp>
      <p:pic>
        <p:nvPicPr>
          <p:cNvPr id="162" name="Google Shape;162;p13"/>
          <p:cNvPicPr preferRelativeResize="0"/>
          <p:nvPr/>
        </p:nvPicPr>
        <p:blipFill rotWithShape="1">
          <a:blip r:embed="rId3">
            <a:alphaModFix/>
          </a:blip>
          <a:srcRect/>
          <a:stretch/>
        </p:blipFill>
        <p:spPr>
          <a:xfrm>
            <a:off x="2895601" y="152400"/>
            <a:ext cx="7772399" cy="652881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819400" y="21336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One of the criminals … said, "Jesus, remember me when you come into your kingdom."</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68" name="Google Shape;168;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23:39a, 42</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Crucifixion, detail  --  Peter Paul Rubens, Royal Museum of Arts, Antwerp, Belgium</a:t>
            </a:r>
            <a:endParaRPr sz="1800">
              <a:solidFill>
                <a:srgbClr val="F2F2F2"/>
              </a:solidFill>
              <a:latin typeface="Calibri"/>
              <a:ea typeface="Calibri"/>
              <a:cs typeface="Calibri"/>
              <a:sym typeface="Calibri"/>
            </a:endParaRPr>
          </a:p>
        </p:txBody>
      </p:sp>
      <p:pic>
        <p:nvPicPr>
          <p:cNvPr id="174" name="Google Shape;174;p15"/>
          <p:cNvPicPr preferRelativeResize="0"/>
          <p:nvPr/>
        </p:nvPicPr>
        <p:blipFill rotWithShape="1">
          <a:blip r:embed="rId3">
            <a:alphaModFix/>
          </a:blip>
          <a:srcRect/>
          <a:stretch/>
        </p:blipFill>
        <p:spPr>
          <a:xfrm>
            <a:off x="1993900" y="76200"/>
            <a:ext cx="8216900" cy="61626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2819400" y="2133601"/>
            <a:ext cx="7086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replied, "Truly I tell you, today you will be with me in Paradise."</a:t>
            </a:r>
            <a:endParaRPr sz="3600">
              <a:solidFill>
                <a:schemeClr val="lt1"/>
              </a:solidFill>
              <a:latin typeface="Calibri"/>
              <a:ea typeface="Calibri"/>
              <a:cs typeface="Calibri"/>
              <a:sym typeface="Calibri"/>
            </a:endParaRPr>
          </a:p>
        </p:txBody>
      </p:sp>
      <p:sp>
        <p:nvSpPr>
          <p:cNvPr id="180" name="Google Shape;180;p16"/>
          <p:cNvSpPr txBox="1"/>
          <p:nvPr/>
        </p:nvSpPr>
        <p:spPr>
          <a:xfrm>
            <a:off x="56388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23:43</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Repentant Thief  --  Michel Laude, Notre-Dame de Montligeon, Orne, France</a:t>
            </a:r>
            <a:endParaRPr sz="1800">
              <a:solidFill>
                <a:srgbClr val="F2F2F2"/>
              </a:solidFill>
              <a:latin typeface="Calibri"/>
              <a:ea typeface="Calibri"/>
              <a:cs typeface="Calibri"/>
              <a:sym typeface="Calibri"/>
            </a:endParaRPr>
          </a:p>
        </p:txBody>
      </p:sp>
      <p:pic>
        <p:nvPicPr>
          <p:cNvPr id="186" name="Google Shape;186;p17"/>
          <p:cNvPicPr preferRelativeResize="0"/>
          <p:nvPr/>
        </p:nvPicPr>
        <p:blipFill rotWithShape="1">
          <a:blip r:embed="rId3">
            <a:alphaModFix/>
          </a:blip>
          <a:srcRect/>
          <a:stretch/>
        </p:blipFill>
        <p:spPr>
          <a:xfrm>
            <a:off x="1524000" y="0"/>
            <a:ext cx="9144000" cy="609451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2819400" y="2133600"/>
            <a:ext cx="6629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It was now about noon, and darkness came over the whole land until three in the afternoon,</a:t>
            </a:r>
            <a:endParaRPr/>
          </a:p>
        </p:txBody>
      </p:sp>
      <p:sp>
        <p:nvSpPr>
          <p:cNvPr id="192" name="Google Shape;192;p1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23:44</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1981200" y="5483339"/>
            <a:ext cx="19812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Crucifixion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Tenancingo Cathedral</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Tenancingo, Mexico</a:t>
            </a:r>
            <a:endParaRPr/>
          </a:p>
          <a:p>
            <a:pPr marL="0" marR="0" lvl="0" indent="0" algn="ctr" rtl="0">
              <a:spcBef>
                <a:spcPts val="0"/>
              </a:spcBef>
              <a:spcAft>
                <a:spcPts val="0"/>
              </a:spcAft>
              <a:buNone/>
            </a:pPr>
            <a:endParaRPr sz="1800">
              <a:solidFill>
                <a:srgbClr val="F2F2F2"/>
              </a:solidFill>
              <a:latin typeface="Calibri"/>
              <a:ea typeface="Calibri"/>
              <a:cs typeface="Calibri"/>
              <a:sym typeface="Calibri"/>
            </a:endParaRPr>
          </a:p>
        </p:txBody>
      </p:sp>
      <p:pic>
        <p:nvPicPr>
          <p:cNvPr id="198" name="Google Shape;198;p19"/>
          <p:cNvPicPr preferRelativeResize="0"/>
          <p:nvPr/>
        </p:nvPicPr>
        <p:blipFill rotWithShape="1">
          <a:blip r:embed="rId3">
            <a:alphaModFix/>
          </a:blip>
          <a:srcRect/>
          <a:stretch/>
        </p:blipFill>
        <p:spPr>
          <a:xfrm>
            <a:off x="4114800" y="0"/>
            <a:ext cx="4604370"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895600" y="19050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For I hear the whispering of many-- terror all around! … But I trust in you, O LORD; I say, "You are my God."</a:t>
            </a:r>
            <a:endParaRPr sz="3600">
              <a:solidFill>
                <a:schemeClr val="lt1"/>
              </a:solidFill>
              <a:latin typeface="Calibri"/>
              <a:ea typeface="Calibri"/>
              <a:cs typeface="Calibri"/>
              <a:sym typeface="Calibri"/>
            </a:endParaRPr>
          </a:p>
        </p:txBody>
      </p:sp>
      <p:sp>
        <p:nvSpPr>
          <p:cNvPr id="96" name="Google Shape;96;p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31:13a, 14</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2819400" y="2133600"/>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while the sun's light failed; and the curtain of the temple was torn in two.</a:t>
            </a:r>
            <a:endParaRPr sz="3600">
              <a:solidFill>
                <a:schemeClr val="lt1"/>
              </a:solidFill>
              <a:latin typeface="Calibri"/>
              <a:ea typeface="Calibri"/>
              <a:cs typeface="Calibri"/>
              <a:sym typeface="Calibri"/>
            </a:endParaRPr>
          </a:p>
        </p:txBody>
      </p:sp>
      <p:sp>
        <p:nvSpPr>
          <p:cNvPr id="204" name="Google Shape;204;p2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23:45</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4953000" y="6474023"/>
            <a:ext cx="2286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Crucifixion  --  Frank Wesley</a:t>
            </a:r>
            <a:endParaRPr/>
          </a:p>
        </p:txBody>
      </p:sp>
      <p:pic>
        <p:nvPicPr>
          <p:cNvPr id="210" name="Google Shape;210;p21"/>
          <p:cNvPicPr preferRelativeResize="0"/>
          <p:nvPr/>
        </p:nvPicPr>
        <p:blipFill rotWithShape="1">
          <a:blip r:embed="rId3">
            <a:alphaModFix/>
          </a:blip>
          <a:srcRect/>
          <a:stretch/>
        </p:blipFill>
        <p:spPr>
          <a:xfrm>
            <a:off x="2764957" y="150400"/>
            <a:ext cx="6683843" cy="61742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p:nvPr/>
        </p:nvSpPr>
        <p:spPr>
          <a:xfrm>
            <a:off x="2819400" y="2133600"/>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Jesus, crying with a loud voice, said, "Father, into your hands I commend my spirit."</a:t>
            </a:r>
            <a:endParaRPr sz="3600">
              <a:solidFill>
                <a:schemeClr val="lt1"/>
              </a:solidFill>
              <a:latin typeface="Calibri"/>
              <a:ea typeface="Calibri"/>
              <a:cs typeface="Calibri"/>
              <a:sym typeface="Calibri"/>
            </a:endParaRPr>
          </a:p>
        </p:txBody>
      </p:sp>
      <p:sp>
        <p:nvSpPr>
          <p:cNvPr id="216" name="Google Shape;216;p2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23:46a</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txBox="1"/>
          <p:nvPr/>
        </p:nvSpPr>
        <p:spPr>
          <a:xfrm>
            <a:off x="1517515" y="5370813"/>
            <a:ext cx="18288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on the Cross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El Greco</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Getty Center</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Los Angeles, CA</a:t>
            </a:r>
            <a:endParaRPr sz="1800">
              <a:solidFill>
                <a:srgbClr val="F2F2F2"/>
              </a:solidFill>
              <a:latin typeface="Calibri"/>
              <a:ea typeface="Calibri"/>
              <a:cs typeface="Calibri"/>
              <a:sym typeface="Calibri"/>
            </a:endParaRPr>
          </a:p>
        </p:txBody>
      </p:sp>
      <p:pic>
        <p:nvPicPr>
          <p:cNvPr id="222" name="Google Shape;222;p23"/>
          <p:cNvPicPr preferRelativeResize="0"/>
          <p:nvPr/>
        </p:nvPicPr>
        <p:blipFill rotWithShape="1">
          <a:blip r:embed="rId3">
            <a:alphaModFix/>
          </a:blip>
          <a:srcRect/>
          <a:stretch/>
        </p:blipFill>
        <p:spPr>
          <a:xfrm>
            <a:off x="3300418" y="152400"/>
            <a:ext cx="7291382" cy="65532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p:nvPr/>
        </p:nvSpPr>
        <p:spPr>
          <a:xfrm>
            <a:off x="2743200" y="2590801"/>
            <a:ext cx="70866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Having said this, he breathed his last.</a:t>
            </a:r>
            <a:endParaRPr sz="3600">
              <a:solidFill>
                <a:schemeClr val="lt1"/>
              </a:solidFill>
              <a:latin typeface="Calibri"/>
              <a:ea typeface="Calibri"/>
              <a:cs typeface="Calibri"/>
              <a:sym typeface="Calibri"/>
            </a:endParaRPr>
          </a:p>
        </p:txBody>
      </p:sp>
      <p:sp>
        <p:nvSpPr>
          <p:cNvPr id="228" name="Google Shape;228;p24"/>
          <p:cNvSpPr txBox="1"/>
          <p:nvPr/>
        </p:nvSpPr>
        <p:spPr>
          <a:xfrm>
            <a:off x="59436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23:46b</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234" name="Google Shape;234;p25"/>
          <p:cNvPicPr preferRelativeResize="0"/>
          <p:nvPr/>
        </p:nvPicPr>
        <p:blipFill rotWithShape="1">
          <a:blip r:embed="rId3">
            <a:alphaModFix/>
          </a:blip>
          <a:srcRect/>
          <a:stretch/>
        </p:blipFill>
        <p:spPr>
          <a:xfrm>
            <a:off x="1524000" y="0"/>
            <a:ext cx="9144000" cy="6096000"/>
          </a:xfrm>
          <a:prstGeom prst="rect">
            <a:avLst/>
          </a:prstGeom>
          <a:noFill/>
          <a:ln>
            <a:noFill/>
          </a:ln>
        </p:spPr>
      </p:pic>
      <p:sp>
        <p:nvSpPr>
          <p:cNvPr id="235" name="Google Shape;235;p25"/>
          <p:cNvSpPr txBox="1"/>
          <p:nvPr/>
        </p:nvSpPr>
        <p:spPr>
          <a:xfrm>
            <a:off x="1828800" y="6367046"/>
            <a:ext cx="84201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Guarani Crucifixion  --  Church of St. Miguel Arcanjo, St. Miguel, Brazil</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6"/>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41" name="Google Shape;241;p26"/>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dirty="0"/>
              <a:t>https://commons.wikimedia.org/wiki/File:Giotto_di_Bondone_-_No._32_Scenes_from_the_Life_of_Christ_-_16._Christ_before_Caiaphas_-_WGA09217.jpg</a:t>
            </a:r>
            <a:endParaRPr/>
          </a:p>
          <a:p>
            <a:pPr marL="342900" lvl="0" indent="-342900" algn="l" rtl="0">
              <a:spcBef>
                <a:spcPts val="280"/>
              </a:spcBef>
              <a:spcAft>
                <a:spcPts val="0"/>
              </a:spcAft>
              <a:buClr>
                <a:schemeClr val="lt1"/>
              </a:buClr>
              <a:buSzPts val="1400"/>
              <a:buNone/>
            </a:pPr>
            <a:r>
              <a:rPr lang="en-US" sz="1400" dirty="0"/>
              <a:t>http://diglib.library.vanderbilt.edu/act-imagelink.pl?RC=48274</a:t>
            </a:r>
            <a:endParaRPr/>
          </a:p>
          <a:p>
            <a:pPr marL="342900" lvl="0" indent="-342900" algn="l" rtl="0">
              <a:spcBef>
                <a:spcPts val="280"/>
              </a:spcBef>
              <a:spcAft>
                <a:spcPts val="0"/>
              </a:spcAft>
              <a:buClr>
                <a:schemeClr val="lt1"/>
              </a:buClr>
              <a:buSzPts val="1400"/>
              <a:buNone/>
            </a:pPr>
            <a:r>
              <a:rPr lang="en-US" sz="1400" dirty="0"/>
              <a:t>https://commons.wikimedia.org/wiki/File:Pietro_Lorenzetti_-_The_Road_to_Calvary_-_WGA13511.jpg</a:t>
            </a:r>
            <a:endParaRPr/>
          </a:p>
          <a:p>
            <a:pPr marL="342900" lvl="0" indent="-342900" algn="l" rtl="0">
              <a:spcBef>
                <a:spcPts val="280"/>
              </a:spcBef>
              <a:spcAft>
                <a:spcPts val="0"/>
              </a:spcAft>
              <a:buClr>
                <a:schemeClr val="lt1"/>
              </a:buClr>
              <a:buSzPts val="1400"/>
              <a:buNone/>
            </a:pPr>
            <a:r>
              <a:rPr lang="en-US" sz="1400" dirty="0"/>
              <a:t>https://commons.wikimedia.org/wiki/File:Road_to_Calvary,_by_Frans_Francken_II,_Flemish,_1617,_oil_on_wood_panel_-_Princeton_University_Art_Museum_-_DSC06590.jpg</a:t>
            </a:r>
            <a:endParaRPr/>
          </a:p>
          <a:p>
            <a:pPr marL="342900" lvl="0" indent="-342900" algn="l" rtl="0">
              <a:spcBef>
                <a:spcPts val="280"/>
              </a:spcBef>
              <a:spcAft>
                <a:spcPts val="0"/>
              </a:spcAft>
              <a:buClr>
                <a:schemeClr val="lt1"/>
              </a:buClr>
              <a:buSzPts val="1400"/>
              <a:buNone/>
            </a:pPr>
            <a:r>
              <a:rPr lang="en-US" sz="1400" dirty="0"/>
              <a:t>https://commons.wikimedia.org/wiki/File:Peter_Paul_Rubens_The_Three_Crosses.jpg</a:t>
            </a:r>
            <a:endParaRPr/>
          </a:p>
          <a:p>
            <a:pPr marL="342900" lvl="0" indent="-342900" algn="l" rtl="0">
              <a:spcBef>
                <a:spcPts val="280"/>
              </a:spcBef>
              <a:spcAft>
                <a:spcPts val="0"/>
              </a:spcAft>
              <a:buClr>
                <a:schemeClr val="lt1"/>
              </a:buClr>
              <a:buSzPts val="1400"/>
              <a:buNone/>
            </a:pPr>
            <a:r>
              <a:rPr lang="en-US" sz="1400" dirty="0"/>
              <a:t>https://commons.wikimedia.org/wiki/File:Christ_Crucified_between_the_Two_Thieves_(The_Three_Crosses).jpg</a:t>
            </a:r>
            <a:endParaRPr/>
          </a:p>
          <a:p>
            <a:pPr marL="342900" lvl="0" indent="-342900" algn="l" rtl="0">
              <a:spcBef>
                <a:spcPts val="280"/>
              </a:spcBef>
              <a:spcAft>
                <a:spcPts val="0"/>
              </a:spcAft>
              <a:buClr>
                <a:schemeClr val="lt1"/>
              </a:buClr>
              <a:buSzPts val="1400"/>
              <a:buNone/>
            </a:pPr>
            <a:r>
              <a:rPr lang="en-US" sz="1400" dirty="0"/>
              <a:t>https://www.flickr.com/photos/wipipip/16955620456 - Stephen R. Dalrymple</a:t>
            </a:r>
            <a:endParaRPr/>
          </a:p>
          <a:p>
            <a:pPr marL="342900" lvl="0" indent="-342900" algn="l" rtl="0">
              <a:spcBef>
                <a:spcPts val="280"/>
              </a:spcBef>
              <a:spcAft>
                <a:spcPts val="0"/>
              </a:spcAft>
              <a:buClr>
                <a:schemeClr val="lt1"/>
              </a:buClr>
              <a:buSzPts val="1400"/>
              <a:buNone/>
            </a:pPr>
            <a:r>
              <a:rPr lang="en-US" sz="1400" dirty="0"/>
              <a:t>https://www.flickr.com/photos/renaud-camus/16495273690</a:t>
            </a:r>
            <a:endParaRPr/>
          </a:p>
          <a:p>
            <a:pPr marL="342900" lvl="0" indent="-342900" algn="l" rtl="0">
              <a:spcBef>
                <a:spcPts val="280"/>
              </a:spcBef>
              <a:spcAft>
                <a:spcPts val="0"/>
              </a:spcAft>
              <a:buClr>
                <a:schemeClr val="lt1"/>
              </a:buClr>
              <a:buSzPts val="1400"/>
              <a:buNone/>
            </a:pPr>
            <a:r>
              <a:rPr lang="en-US" sz="1400" dirty="0"/>
              <a:t>https://commons.wikimedia.org/wiki/File:Parroquia_de_la_Asunci%C3%B3n_de_Mar%C3%ADa_(Coatepec_Harinas)_Estado_de_M%C3%A9xico,M%C3%A9xico.jpg</a:t>
            </a:r>
            <a:endParaRPr/>
          </a:p>
          <a:p>
            <a:pPr marL="342900" lvl="0" indent="-342900" algn="l" rtl="0">
              <a:spcBef>
                <a:spcPts val="280"/>
              </a:spcBef>
              <a:spcAft>
                <a:spcPts val="0"/>
              </a:spcAft>
              <a:buClr>
                <a:schemeClr val="lt1"/>
              </a:buClr>
              <a:buSzPts val="1400"/>
              <a:buNone/>
            </a:pPr>
            <a:r>
              <a:rPr lang="en-US" sz="1400" dirty="0"/>
              <a:t>Estate of Frank Wesley, http://www.frankwesleyart.com/main_page.htm</a:t>
            </a:r>
            <a:endParaRPr/>
          </a:p>
          <a:p>
            <a:pPr marL="342900" lvl="0" indent="-342900" algn="l" rtl="0">
              <a:spcBef>
                <a:spcPts val="280"/>
              </a:spcBef>
              <a:spcAft>
                <a:spcPts val="0"/>
              </a:spcAft>
              <a:buClr>
                <a:schemeClr val="lt1"/>
              </a:buClr>
              <a:buSzPts val="1400"/>
              <a:buNone/>
            </a:pPr>
            <a:r>
              <a:rPr lang="en-US" sz="1400" dirty="0"/>
              <a:t>https://commons.wikimedia.org/wiki/File:El_Greco_(Domenico_Theotocopuli)_-_Christ_on_the_Cross_-_Google_Art_Project.jpg</a:t>
            </a:r>
            <a:endParaRPr/>
          </a:p>
          <a:p>
            <a:pPr marL="342900" lvl="0" indent="-342900" algn="l" rtl="0">
              <a:spcBef>
                <a:spcPts val="280"/>
              </a:spcBef>
              <a:spcAft>
                <a:spcPts val="0"/>
              </a:spcAft>
              <a:buClr>
                <a:schemeClr val="lt1"/>
              </a:buClr>
              <a:buSzPts val="1400"/>
              <a:buNone/>
            </a:pPr>
            <a:r>
              <a:rPr lang="en-US" sz="1400" dirty="0"/>
              <a:t>http://www.flickr.com/photos/mathieustruck/410120430/</a:t>
            </a:r>
            <a:endParaRPr/>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dirty="0"/>
              <a:t>Additional descriptions can be found at the Art in the Christian Tradition image library, a service of the Vanderbilt Divinity Library, http://diglib.library.vanderbilt.edu/.  All images available via Creative Commons 3.0 License.</a:t>
            </a:r>
            <a:endParaRPr/>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52600" y="6443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before Caiaphas  --  Giotto Scrovegni Chapel, Padua, Italy</a:t>
            </a:r>
            <a:endParaRPr sz="1800">
              <a:solidFill>
                <a:srgbClr val="F2F2F2"/>
              </a:solidFill>
              <a:latin typeface="Calibri"/>
              <a:ea typeface="Calibri"/>
              <a:cs typeface="Calibri"/>
              <a:sym typeface="Calibri"/>
            </a:endParaRPr>
          </a:p>
        </p:txBody>
      </p:sp>
      <p:pic>
        <p:nvPicPr>
          <p:cNvPr id="102" name="Google Shape;102;p3"/>
          <p:cNvPicPr preferRelativeResize="0"/>
          <p:nvPr/>
        </p:nvPicPr>
        <p:blipFill rotWithShape="1">
          <a:blip r:embed="rId3">
            <a:alphaModFix/>
          </a:blip>
          <a:srcRect/>
          <a:stretch/>
        </p:blipFill>
        <p:spPr>
          <a:xfrm>
            <a:off x="2778760" y="0"/>
            <a:ext cx="6746240" cy="6324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819400" y="1481078"/>
            <a:ext cx="6705600" cy="28622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Christ Jesus, … though he existed in the form of God, … humbled himself and became obedient to the point of death-- even death on a cross.</a:t>
            </a:r>
            <a:endParaRPr sz="3600" dirty="0">
              <a:solidFill>
                <a:schemeClr val="lt1"/>
              </a:solidFill>
              <a:latin typeface="Calibri"/>
              <a:ea typeface="Calibri"/>
              <a:cs typeface="Calibri"/>
              <a:sym typeface="Calibri"/>
            </a:endParaRPr>
          </a:p>
        </p:txBody>
      </p:sp>
      <p:sp>
        <p:nvSpPr>
          <p:cNvPr id="108" name="Google Shape;108;p4"/>
          <p:cNvSpPr txBox="1"/>
          <p:nvPr/>
        </p:nvSpPr>
        <p:spPr>
          <a:xfrm>
            <a:off x="57912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Philippians 2:5b, 6a, 8</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718455" y="5562600"/>
            <a:ext cx="23622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Flagellation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MAFA</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Cameroon</a:t>
            </a:r>
            <a:endParaRPr/>
          </a:p>
        </p:txBody>
      </p:sp>
      <p:pic>
        <p:nvPicPr>
          <p:cNvPr id="114" name="Google Shape;114;p5"/>
          <p:cNvPicPr preferRelativeResize="0"/>
          <p:nvPr/>
        </p:nvPicPr>
        <p:blipFill rotWithShape="1">
          <a:blip r:embed="rId3">
            <a:alphaModFix/>
          </a:blip>
          <a:srcRect/>
          <a:stretch/>
        </p:blipFill>
        <p:spPr>
          <a:xfrm>
            <a:off x="4724401" y="14591"/>
            <a:ext cx="4568045"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3048000" y="19050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 great number of the people followed him, and among them were women who were beating their breasts and wailing for him.</a:t>
            </a:r>
            <a:endParaRPr sz="3600">
              <a:solidFill>
                <a:schemeClr val="lt1"/>
              </a:solidFill>
              <a:latin typeface="Calibri"/>
              <a:ea typeface="Calibri"/>
              <a:cs typeface="Calibri"/>
              <a:sym typeface="Calibri"/>
            </a:endParaRPr>
          </a:p>
        </p:txBody>
      </p:sp>
      <p:sp>
        <p:nvSpPr>
          <p:cNvPr id="120" name="Google Shape;120;p6"/>
          <p:cNvSpPr txBox="1"/>
          <p:nvPr/>
        </p:nvSpPr>
        <p:spPr>
          <a:xfrm>
            <a:off x="5791200" y="4587760"/>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23:27</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14500" y="6466693"/>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Road to Calvary  --  Pietro Lorenzetti, Basilica of San Francesco, Assisi, Italy</a:t>
            </a:r>
            <a:endParaRPr sz="1800">
              <a:solidFill>
                <a:srgbClr val="F2F2F2"/>
              </a:solidFill>
              <a:latin typeface="Calibri"/>
              <a:ea typeface="Calibri"/>
              <a:cs typeface="Calibri"/>
              <a:sym typeface="Calibri"/>
            </a:endParaRPr>
          </a:p>
        </p:txBody>
      </p:sp>
      <p:pic>
        <p:nvPicPr>
          <p:cNvPr id="126" name="Google Shape;126;p7"/>
          <p:cNvPicPr preferRelativeResize="0"/>
          <p:nvPr/>
        </p:nvPicPr>
        <p:blipFill rotWithShape="1">
          <a:blip r:embed="rId3">
            <a:alphaModFix/>
          </a:blip>
          <a:srcRect/>
          <a:stretch/>
        </p:blipFill>
        <p:spPr>
          <a:xfrm>
            <a:off x="2362200" y="52754"/>
            <a:ext cx="7391400" cy="628341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895600" y="19050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But Jesus turned to them and said, "Daughters of Jerusalem, do not weep for me, but weep for yourselves and for your children."</a:t>
            </a:r>
            <a:endParaRPr sz="3600">
              <a:solidFill>
                <a:schemeClr val="lt1"/>
              </a:solidFill>
              <a:latin typeface="Calibri"/>
              <a:ea typeface="Calibri"/>
              <a:cs typeface="Calibri"/>
              <a:sym typeface="Calibri"/>
            </a:endParaRPr>
          </a:p>
        </p:txBody>
      </p:sp>
      <p:sp>
        <p:nvSpPr>
          <p:cNvPr id="132" name="Google Shape;132;p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23:28</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 Christ on the Road to Calvary  --  Frans Francken II, Princeton University Art Museum, Princeton, NJ</a:t>
            </a:r>
            <a:endParaRPr sz="1800">
              <a:solidFill>
                <a:srgbClr val="F2F2F2"/>
              </a:solidFill>
              <a:latin typeface="Calibri"/>
              <a:ea typeface="Calibri"/>
              <a:cs typeface="Calibri"/>
              <a:sym typeface="Calibri"/>
            </a:endParaRPr>
          </a:p>
        </p:txBody>
      </p:sp>
      <p:pic>
        <p:nvPicPr>
          <p:cNvPr id="138" name="Google Shape;138;p9"/>
          <p:cNvPicPr preferRelativeResize="0"/>
          <p:nvPr/>
        </p:nvPicPr>
        <p:blipFill rotWithShape="1">
          <a:blip r:embed="rId3">
            <a:alphaModFix/>
          </a:blip>
          <a:srcRect/>
          <a:stretch/>
        </p:blipFill>
        <p:spPr>
          <a:xfrm>
            <a:off x="1674500" y="194846"/>
            <a:ext cx="8917300" cy="5901154"/>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26</Slides>
  <Notes>26</Notes>
  <HiddenSlides>0</HiddenSlide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LITURGY OF THE PASSION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5</cp:revision>
  <dcterms:created xsi:type="dcterms:W3CDTF">2016-08-31T16:46:43Z</dcterms:created>
  <dcterms:modified xsi:type="dcterms:W3CDTF">2025-10-08T16:01:58Z</dcterms:modified>
</cp:coreProperties>
</file>