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4"/>
  </p:notesMasterIdLst>
  <p:sldIdLst>
    <p:sldId id="256" r:id="rId2"/>
    <p:sldId id="397" r:id="rId3"/>
    <p:sldId id="398" r:id="rId4"/>
    <p:sldId id="282" r:id="rId5"/>
    <p:sldId id="382" r:id="rId6"/>
    <p:sldId id="383" r:id="rId7"/>
    <p:sldId id="400" r:id="rId8"/>
    <p:sldId id="399" r:id="rId9"/>
    <p:sldId id="384" r:id="rId10"/>
    <p:sldId id="385" r:id="rId11"/>
    <p:sldId id="408" r:id="rId12"/>
    <p:sldId id="387" r:id="rId13"/>
    <p:sldId id="386" r:id="rId14"/>
    <p:sldId id="409" r:id="rId15"/>
    <p:sldId id="390" r:id="rId16"/>
    <p:sldId id="391" r:id="rId17"/>
    <p:sldId id="392" r:id="rId18"/>
    <p:sldId id="393" r:id="rId19"/>
    <p:sldId id="394" r:id="rId20"/>
    <p:sldId id="395" r:id="rId21"/>
    <p:sldId id="396" r:id="rId22"/>
    <p:sldId id="29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6C3AADC-4B54-4A57-9B1A-D647258021A8}" v="7" dt="2025-08-25T14:39:40.6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778" y="43"/>
      </p:cViewPr>
      <p:guideLst>
        <p:guide orient="horz" pos="2160"/>
        <p:guide pos="3840"/>
      </p:guideLst>
    </p:cSldViewPr>
  </p:slideViewPr>
  <p:notesTextViewPr>
    <p:cViewPr>
      <p:scale>
        <a:sx n="100" d="100"/>
        <a:sy n="100" d="100"/>
      </p:scale>
      <p:origin x="0" y="0"/>
    </p:cViewPr>
  </p:notesTextViewPr>
  <p:sorterViewPr>
    <p:cViewPr varScale="1">
      <p:scale>
        <a:sx n="1" d="1"/>
        <a:sy n="1" d="1"/>
      </p:scale>
      <p:origin x="0" y="-375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86C3AADC-4B54-4A57-9B1A-D647258021A8}"/>
    <pc:docChg chg="modSld">
      <pc:chgData name="Allison Blackwell" userId="7Y4zoj1sqs5H+IG1uY71RyUTFRj8vI3Lj7CrwoODLF4=" providerId="None" clId="Web-{86C3AADC-4B54-4A57-9B1A-D647258021A8}" dt="2025-08-25T14:39:40.646" v="5" actId="1076"/>
      <pc:docMkLst>
        <pc:docMk/>
      </pc:docMkLst>
      <pc:sldChg chg="modSp">
        <pc:chgData name="Allison Blackwell" userId="7Y4zoj1sqs5H+IG1uY71RyUTFRj8vI3Lj7CrwoODLF4=" providerId="None" clId="Web-{86C3AADC-4B54-4A57-9B1A-D647258021A8}" dt="2025-08-25T14:39:40.646" v="5" actId="1076"/>
        <pc:sldMkLst>
          <pc:docMk/>
          <pc:sldMk cId="0" sldId="297"/>
        </pc:sldMkLst>
        <pc:spChg chg="mod">
          <ac:chgData name="Allison Blackwell" userId="7Y4zoj1sqs5H+IG1uY71RyUTFRj8vI3Lj7CrwoODLF4=" providerId="None" clId="Web-{86C3AADC-4B54-4A57-9B1A-D647258021A8}" dt="2025-08-25T14:39:40.646" v="5" actId="1076"/>
          <ac:spMkLst>
            <pc:docMk/>
            <pc:sldMk cId="0" sldId="297"/>
            <ac:spMk id="2" creationId="{00000000-0000-0000-0000-000000000000}"/>
          </ac:spMkLst>
        </pc:spChg>
        <pc:spChg chg="mod">
          <ac:chgData name="Allison Blackwell" userId="7Y4zoj1sqs5H+IG1uY71RyUTFRj8vI3Lj7CrwoODLF4=" providerId="None" clId="Web-{86C3AADC-4B54-4A57-9B1A-D647258021A8}" dt="2025-08-25T14:39:32.334" v="4" actId="1076"/>
          <ac:spMkLst>
            <pc:docMk/>
            <pc:sldMk cId="0" sldId="297"/>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8/25/2025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8/25/2025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8/25/2025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8/25/2025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8/25/2025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8/25/2025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8/25/2025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8/25/2025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143001"/>
            <a:ext cx="8458200" cy="1698625"/>
          </a:xfrm>
        </p:spPr>
        <p:txBody>
          <a:bodyPr>
            <a:noAutofit/>
          </a:bodyPr>
          <a:lstStyle/>
          <a:p>
            <a:r>
              <a:rPr lang="en-US" sz="8800" dirty="0"/>
              <a:t>LITURGY OF THE PALMS</a:t>
            </a:r>
          </a:p>
        </p:txBody>
      </p:sp>
      <p:sp>
        <p:nvSpPr>
          <p:cNvPr id="3" name="Subtitle 2"/>
          <p:cNvSpPr>
            <a:spLocks noGrp="1"/>
          </p:cNvSpPr>
          <p:nvPr>
            <p:ph type="subTitle" idx="1"/>
          </p:nvPr>
        </p:nvSpPr>
        <p:spPr>
          <a:xfrm>
            <a:off x="2819400" y="3429000"/>
            <a:ext cx="6400800" cy="838200"/>
          </a:xfrm>
        </p:spPr>
        <p:txBody>
          <a:bodyPr>
            <a:normAutofit lnSpcReduction="10000"/>
          </a:bodyPr>
          <a:lstStyle/>
          <a:p>
            <a:r>
              <a:rPr lang="en-US" sz="5400" i="1">
                <a:solidFill>
                  <a:schemeClr val="tx1"/>
                </a:solidFill>
              </a:rPr>
              <a:t>Year C</a:t>
            </a:r>
            <a:endParaRPr lang="en-US" sz="5400" i="1" dirty="0">
              <a:solidFill>
                <a:schemeClr val="tx1"/>
              </a:solidFill>
            </a:endParaRPr>
          </a:p>
        </p:txBody>
      </p:sp>
      <p:sp>
        <p:nvSpPr>
          <p:cNvPr id="4" name="Rectangle 3"/>
          <p:cNvSpPr/>
          <p:nvPr/>
        </p:nvSpPr>
        <p:spPr>
          <a:xfrm>
            <a:off x="3276600" y="6172200"/>
            <a:ext cx="6477000" cy="523220"/>
          </a:xfrm>
          <a:prstGeom prst="rect">
            <a:avLst/>
          </a:prstGeom>
        </p:spPr>
        <p:txBody>
          <a:bodyPr wrap="square">
            <a:spAutoFit/>
          </a:bodyPr>
          <a:lstStyle/>
          <a:p>
            <a:r>
              <a:rPr lang="en-US" sz="2800" dirty="0"/>
              <a:t>Psalm 118:1-2, 19-29  •  Luke 19:28-40</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01009" y="1981200"/>
            <a:ext cx="6324600" cy="1754326"/>
          </a:xfrm>
          <a:prstGeom prst="rect">
            <a:avLst/>
          </a:prstGeom>
        </p:spPr>
        <p:txBody>
          <a:bodyPr wrap="square">
            <a:spAutoFit/>
          </a:bodyPr>
          <a:lstStyle/>
          <a:p>
            <a:r>
              <a:rPr lang="en-US" sz="3600" dirty="0"/>
              <a:t>Then they brought it to Jesus; and after throwing their cloaks on the colt, they set Jesus on it.</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Luke 19:35</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43000" y="6367046"/>
            <a:ext cx="10972800" cy="338554"/>
          </a:xfrm>
          <a:prstGeom prst="rect">
            <a:avLst/>
          </a:prstGeom>
          <a:noFill/>
        </p:spPr>
        <p:txBody>
          <a:bodyPr wrap="square" rtlCol="0">
            <a:spAutoFit/>
          </a:bodyPr>
          <a:lstStyle/>
          <a:p>
            <a:pPr algn="ctr"/>
            <a:r>
              <a:rPr lang="fr-FR" sz="1600" dirty="0">
                <a:solidFill>
                  <a:schemeClr val="tx1">
                    <a:lumMod val="95000"/>
                  </a:schemeClr>
                </a:solidFill>
              </a:rPr>
              <a:t>Entry </a:t>
            </a:r>
            <a:r>
              <a:rPr lang="fr-FR" sz="1600" dirty="0" err="1">
                <a:solidFill>
                  <a:schemeClr val="tx1">
                    <a:lumMod val="95000"/>
                  </a:schemeClr>
                </a:solidFill>
              </a:rPr>
              <a:t>into</a:t>
            </a:r>
            <a:r>
              <a:rPr lang="fr-FR" sz="1600" dirty="0">
                <a:solidFill>
                  <a:schemeClr val="tx1">
                    <a:lumMod val="95000"/>
                  </a:schemeClr>
                </a:solidFill>
              </a:rPr>
              <a:t> </a:t>
            </a:r>
            <a:r>
              <a:rPr lang="fr-FR" sz="1600" dirty="0" err="1">
                <a:solidFill>
                  <a:schemeClr val="tx1">
                    <a:lumMod val="95000"/>
                  </a:schemeClr>
                </a:solidFill>
              </a:rPr>
              <a:t>Jerusalem</a:t>
            </a:r>
            <a:r>
              <a:rPr lang="fr-FR" sz="1600" dirty="0">
                <a:solidFill>
                  <a:schemeClr val="tx1">
                    <a:lumMod val="95000"/>
                  </a:schemeClr>
                </a:solidFill>
              </a:rPr>
              <a:t>  --  </a:t>
            </a:r>
            <a:r>
              <a:rPr lang="en-US" sz="1600" dirty="0">
                <a:solidFill>
                  <a:schemeClr val="tx1">
                    <a:lumMod val="95000"/>
                  </a:schemeClr>
                </a:solidFill>
              </a:rPr>
              <a:t>Rudolf von Ems, </a:t>
            </a:r>
            <a:r>
              <a:rPr lang="en-US" sz="1600" dirty="0" err="1">
                <a:solidFill>
                  <a:schemeClr val="tx1">
                    <a:lumMod val="95000"/>
                  </a:schemeClr>
                </a:solidFill>
              </a:rPr>
              <a:t>Weltchronik</a:t>
            </a:r>
            <a:r>
              <a:rPr lang="en-US" sz="1600" dirty="0">
                <a:solidFill>
                  <a:schemeClr val="tx1">
                    <a:lumMod val="95000"/>
                  </a:schemeClr>
                </a:solidFill>
              </a:rPr>
              <a:t>, Getty Museum, Los Angeles, CA</a:t>
            </a:r>
          </a:p>
        </p:txBody>
      </p:sp>
      <p:pic>
        <p:nvPicPr>
          <p:cNvPr id="5" name="Picture 4">
            <a:extLst>
              <a:ext uri="{FF2B5EF4-FFF2-40B4-BE49-F238E27FC236}">
                <a16:creationId xmlns:a16="http://schemas.microsoft.com/office/drawing/2014/main" id="{0FAE2B38-894C-45AA-BD84-64550EC36BF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371600" y="152400"/>
            <a:ext cx="9941651" cy="5943600"/>
          </a:xfrm>
          <a:prstGeom prst="rect">
            <a:avLst/>
          </a:prstGeom>
        </p:spPr>
      </p:pic>
    </p:spTree>
    <p:extLst>
      <p:ext uri="{BB962C8B-B14F-4D97-AF65-F5344CB8AC3E}">
        <p14:creationId xmlns:p14="http://schemas.microsoft.com/office/powerpoint/2010/main" val="224815764"/>
      </p:ext>
    </p:extLst>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228672"/>
            <a:ext cx="7086600" cy="1200329"/>
          </a:xfrm>
          <a:prstGeom prst="rect">
            <a:avLst/>
          </a:prstGeom>
        </p:spPr>
        <p:txBody>
          <a:bodyPr wrap="square">
            <a:spAutoFit/>
          </a:bodyPr>
          <a:lstStyle/>
          <a:p>
            <a:r>
              <a:rPr lang="en-US" sz="3600" dirty="0"/>
              <a:t>As he rode along, people kept spreading their cloaks on the road.</a:t>
            </a:r>
            <a:endParaRPr lang="en-US" sz="3600" dirty="0">
              <a:cs typeface="Arial" pitchFamily="34" charset="0"/>
            </a:endParaRPr>
          </a:p>
        </p:txBody>
      </p:sp>
      <p:sp>
        <p:nvSpPr>
          <p:cNvPr id="5" name="TextBox 4"/>
          <p:cNvSpPr txBox="1"/>
          <p:nvPr/>
        </p:nvSpPr>
        <p:spPr>
          <a:xfrm>
            <a:off x="5791200" y="4114801"/>
            <a:ext cx="3352800" cy="461665"/>
          </a:xfrm>
          <a:prstGeom prst="rect">
            <a:avLst/>
          </a:prstGeom>
          <a:noFill/>
        </p:spPr>
        <p:txBody>
          <a:bodyPr wrap="square" rtlCol="0">
            <a:spAutoFit/>
          </a:bodyPr>
          <a:lstStyle/>
          <a:p>
            <a:pPr algn="ctr"/>
            <a:r>
              <a:rPr lang="en-US" sz="2400" dirty="0">
                <a:solidFill>
                  <a:schemeClr val="tx1">
                    <a:lumMod val="95000"/>
                  </a:schemeClr>
                </a:solidFill>
              </a:rPr>
              <a:t>Luke 19:36</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1200" y="4876800"/>
            <a:ext cx="1828800" cy="1846659"/>
          </a:xfrm>
          <a:prstGeom prst="rect">
            <a:avLst/>
          </a:prstGeom>
          <a:noFill/>
        </p:spPr>
        <p:txBody>
          <a:bodyPr wrap="square" rtlCol="0">
            <a:spAutoFit/>
          </a:bodyPr>
          <a:lstStyle/>
          <a:p>
            <a:pPr algn="ctr"/>
            <a:r>
              <a:rPr lang="en-US" sz="1600" dirty="0">
                <a:solidFill>
                  <a:schemeClr val="tx1">
                    <a:lumMod val="95000"/>
                  </a:schemeClr>
                </a:solidFill>
              </a:rPr>
              <a:t>Entry into Jerusalem  </a:t>
            </a:r>
          </a:p>
          <a:p>
            <a:pPr algn="ctr"/>
            <a:endParaRPr lang="en-US" sz="1600" dirty="0">
              <a:solidFill>
                <a:schemeClr val="tx1">
                  <a:lumMod val="95000"/>
                </a:schemeClr>
              </a:solidFill>
            </a:endParaRPr>
          </a:p>
          <a:p>
            <a:pPr algn="ctr"/>
            <a:r>
              <a:rPr lang="en-US" sz="1600" dirty="0">
                <a:solidFill>
                  <a:schemeClr val="tx1">
                    <a:lumMod val="95000"/>
                  </a:schemeClr>
                </a:solidFill>
              </a:rPr>
              <a:t>Armenian 17</a:t>
            </a:r>
            <a:r>
              <a:rPr lang="en-US" sz="1600" baseline="30000" dirty="0">
                <a:solidFill>
                  <a:schemeClr val="tx1">
                    <a:lumMod val="95000"/>
                  </a:schemeClr>
                </a:solidFill>
              </a:rPr>
              <a:t>th</a:t>
            </a:r>
            <a:r>
              <a:rPr lang="en-US" sz="1600" dirty="0">
                <a:solidFill>
                  <a:schemeClr val="tx1">
                    <a:lumMod val="95000"/>
                  </a:schemeClr>
                </a:solidFill>
              </a:rPr>
              <a:t> c.  manuscript</a:t>
            </a:r>
          </a:p>
          <a:p>
            <a:pPr algn="ctr"/>
            <a:r>
              <a:rPr lang="en-US" sz="1600" dirty="0">
                <a:solidFill>
                  <a:schemeClr val="tx1">
                    <a:lumMod val="95000"/>
                  </a:schemeClr>
                </a:solidFill>
              </a:rPr>
              <a:t>Bodleian Library</a:t>
            </a:r>
          </a:p>
          <a:p>
            <a:pPr algn="ctr"/>
            <a:r>
              <a:rPr lang="en-US" sz="1600" dirty="0">
                <a:solidFill>
                  <a:schemeClr val="tx1">
                    <a:lumMod val="95000"/>
                  </a:schemeClr>
                </a:solidFill>
              </a:rPr>
              <a:t>Oxford, England</a:t>
            </a:r>
            <a:endParaRPr lang="en-US" dirty="0">
              <a:solidFill>
                <a:schemeClr val="tx1">
                  <a:lumMod val="95000"/>
                </a:schemeClr>
              </a:solidFill>
            </a:endParaRPr>
          </a:p>
        </p:txBody>
      </p:sp>
      <p:pic>
        <p:nvPicPr>
          <p:cNvPr id="5" name="Picture 4">
            <a:extLst>
              <a:ext uri="{FF2B5EF4-FFF2-40B4-BE49-F238E27FC236}">
                <a16:creationId xmlns:a16="http://schemas.microsoft.com/office/drawing/2014/main" id="{BEF7A9CD-F6E9-4B36-81FC-5142A457906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114800" y="0"/>
            <a:ext cx="4648200" cy="6882912"/>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28900" y="1828800"/>
            <a:ext cx="6934200" cy="2308324"/>
          </a:xfrm>
          <a:prstGeom prst="rect">
            <a:avLst/>
          </a:prstGeom>
        </p:spPr>
        <p:txBody>
          <a:bodyPr wrap="square">
            <a:spAutoFit/>
          </a:bodyPr>
          <a:lstStyle/>
          <a:p>
            <a:r>
              <a:rPr lang="en-US" sz="3600" dirty="0"/>
              <a:t>the whole multitude of the disciples began to praise God joyfully with a loud voice for all the deeds of power that they had seen,</a:t>
            </a:r>
            <a:endParaRPr lang="en-US" sz="3600" dirty="0">
              <a:cs typeface="Arial" pitchFamily="34" charset="0"/>
            </a:endParaRPr>
          </a:p>
        </p:txBody>
      </p:sp>
      <p:sp>
        <p:nvSpPr>
          <p:cNvPr id="5" name="TextBox 4"/>
          <p:cNvSpPr txBox="1"/>
          <p:nvPr/>
        </p:nvSpPr>
        <p:spPr>
          <a:xfrm>
            <a:off x="5867400" y="4495801"/>
            <a:ext cx="3352800" cy="461665"/>
          </a:xfrm>
          <a:prstGeom prst="rect">
            <a:avLst/>
          </a:prstGeom>
          <a:noFill/>
        </p:spPr>
        <p:txBody>
          <a:bodyPr wrap="square" rtlCol="0">
            <a:spAutoFit/>
          </a:bodyPr>
          <a:lstStyle/>
          <a:p>
            <a:pPr algn="ctr"/>
            <a:r>
              <a:rPr lang="en-US" sz="2400" dirty="0">
                <a:solidFill>
                  <a:schemeClr val="tx1">
                    <a:lumMod val="95000"/>
                  </a:schemeClr>
                </a:solidFill>
              </a:rPr>
              <a:t>Luke 19:37b</a:t>
            </a:r>
          </a:p>
        </p:txBody>
      </p:sp>
    </p:spTree>
    <p:extLst>
      <p:ext uri="{BB962C8B-B14F-4D97-AF65-F5344CB8AC3E}">
        <p14:creationId xmlns:p14="http://schemas.microsoft.com/office/powerpoint/2010/main" val="2368290017"/>
      </p:ext>
    </p:extLst>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5722203"/>
            <a:ext cx="2057400" cy="830997"/>
          </a:xfrm>
          <a:prstGeom prst="rect">
            <a:avLst/>
          </a:prstGeom>
          <a:noFill/>
        </p:spPr>
        <p:txBody>
          <a:bodyPr wrap="square" rtlCol="0">
            <a:spAutoFit/>
          </a:bodyPr>
          <a:lstStyle/>
          <a:p>
            <a:pPr algn="ctr"/>
            <a:r>
              <a:rPr lang="en-US" sz="1600" dirty="0">
                <a:solidFill>
                  <a:schemeClr val="tx1">
                    <a:lumMod val="95000"/>
                  </a:schemeClr>
                </a:solidFill>
              </a:rPr>
              <a:t>Hallelujah!</a:t>
            </a:r>
          </a:p>
          <a:p>
            <a:pPr algn="ctr"/>
            <a:endParaRPr lang="en-US" sz="1600" dirty="0">
              <a:solidFill>
                <a:schemeClr val="tx1">
                  <a:lumMod val="95000"/>
                </a:schemeClr>
              </a:solidFill>
            </a:endParaRPr>
          </a:p>
          <a:p>
            <a:pPr algn="ctr"/>
            <a:r>
              <a:rPr lang="en-US" sz="1600" dirty="0">
                <a:solidFill>
                  <a:schemeClr val="tx1">
                    <a:lumMod val="95000"/>
                  </a:schemeClr>
                </a:solidFill>
              </a:rPr>
              <a:t>Mike Moyers</a:t>
            </a:r>
          </a:p>
        </p:txBody>
      </p:sp>
      <p:pic>
        <p:nvPicPr>
          <p:cNvPr id="7" name="Picture 6">
            <a:extLst>
              <a:ext uri="{FF2B5EF4-FFF2-40B4-BE49-F238E27FC236}">
                <a16:creationId xmlns:a16="http://schemas.microsoft.com/office/drawing/2014/main" id="{F9828FA8-797B-4526-B936-A47D54A5118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959134" y="0"/>
            <a:ext cx="5489666" cy="6858000"/>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1981200"/>
            <a:ext cx="6934200" cy="2308324"/>
          </a:xfrm>
          <a:prstGeom prst="rect">
            <a:avLst/>
          </a:prstGeom>
        </p:spPr>
        <p:txBody>
          <a:bodyPr wrap="square">
            <a:spAutoFit/>
          </a:bodyPr>
          <a:lstStyle/>
          <a:p>
            <a:r>
              <a:rPr lang="en-US" sz="3600" dirty="0"/>
              <a:t>saying, "Blessed is the king who comes in the name of the Lord! Peace in heaven, and glory in the highest heaven!"</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19:38</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43246"/>
            <a:ext cx="8763000" cy="338554"/>
          </a:xfrm>
          <a:prstGeom prst="rect">
            <a:avLst/>
          </a:prstGeom>
          <a:noFill/>
        </p:spPr>
        <p:txBody>
          <a:bodyPr wrap="square" rtlCol="0">
            <a:spAutoFit/>
          </a:bodyPr>
          <a:lstStyle/>
          <a:p>
            <a:pPr algn="ctr"/>
            <a:r>
              <a:rPr lang="en-US" sz="1600" dirty="0">
                <a:solidFill>
                  <a:schemeClr val="tx1">
                    <a:lumMod val="95000"/>
                  </a:schemeClr>
                </a:solidFill>
              </a:rPr>
              <a:t>Entry into Jerusalem  --  John August Swanson, Serigraph, 1990</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1D1E1E15-5183-40C2-99ED-30013B855B7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835944" y="1"/>
            <a:ext cx="8527256" cy="6405451"/>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2209800"/>
            <a:ext cx="6781800" cy="1754326"/>
          </a:xfrm>
          <a:prstGeom prst="rect">
            <a:avLst/>
          </a:prstGeom>
        </p:spPr>
        <p:txBody>
          <a:bodyPr wrap="square">
            <a:spAutoFit/>
          </a:bodyPr>
          <a:lstStyle/>
          <a:p>
            <a:r>
              <a:rPr lang="en-US" sz="3600" dirty="0"/>
              <a:t>Some of the Pharisees in the crowd said to him, "Teacher, order your disciples to stop."</a:t>
            </a: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19:39</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14500" y="6400800"/>
            <a:ext cx="8763000" cy="338554"/>
          </a:xfrm>
          <a:prstGeom prst="rect">
            <a:avLst/>
          </a:prstGeom>
          <a:noFill/>
        </p:spPr>
        <p:txBody>
          <a:bodyPr wrap="square" rtlCol="0">
            <a:spAutoFit/>
          </a:bodyPr>
          <a:lstStyle/>
          <a:p>
            <a:pPr algn="ctr"/>
            <a:r>
              <a:rPr lang="en-US" sz="1600" dirty="0">
                <a:solidFill>
                  <a:schemeClr val="tx1">
                    <a:lumMod val="95000"/>
                  </a:schemeClr>
                </a:solidFill>
              </a:rPr>
              <a:t>Christ's Entry into Brussels, 1889  --  James Ensor, Getty Museum, Los Angeles, CA</a:t>
            </a:r>
            <a:endParaRPr lang="en-US" dirty="0">
              <a:solidFill>
                <a:schemeClr val="tx1">
                  <a:lumMod val="95000"/>
                </a:schemeClr>
              </a:solidFill>
            </a:endParaRPr>
          </a:p>
        </p:txBody>
      </p:sp>
      <p:pic>
        <p:nvPicPr>
          <p:cNvPr id="5" name="Picture 4">
            <a:extLst>
              <a:ext uri="{FF2B5EF4-FFF2-40B4-BE49-F238E27FC236}">
                <a16:creationId xmlns:a16="http://schemas.microsoft.com/office/drawing/2014/main" id="{7320A7D1-4C96-4BCB-B5DF-9CB0C6C7BB5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43000" y="381000"/>
            <a:ext cx="10026316" cy="5715000"/>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4200" y="1828800"/>
            <a:ext cx="6096000" cy="2308324"/>
          </a:xfrm>
          <a:prstGeom prst="rect">
            <a:avLst/>
          </a:prstGeom>
        </p:spPr>
        <p:txBody>
          <a:bodyPr wrap="square">
            <a:spAutoFit/>
          </a:bodyPr>
          <a:lstStyle/>
          <a:p>
            <a:r>
              <a:rPr lang="en-US" sz="3600" dirty="0"/>
              <a:t>Open to me the gates of righteousness, that I may enter through them and give thanks to the LORD.</a:t>
            </a: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Psalm 118:19</a:t>
            </a:r>
          </a:p>
        </p:txBody>
      </p:sp>
    </p:spTree>
    <p:extLst>
      <p:ext uri="{BB962C8B-B14F-4D97-AF65-F5344CB8AC3E}">
        <p14:creationId xmlns:p14="http://schemas.microsoft.com/office/powerpoint/2010/main" val="363820740"/>
      </p:ext>
    </p:extLst>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0400" y="2209800"/>
            <a:ext cx="6553200" cy="1754326"/>
          </a:xfrm>
          <a:prstGeom prst="rect">
            <a:avLst/>
          </a:prstGeom>
        </p:spPr>
        <p:txBody>
          <a:bodyPr wrap="square">
            <a:spAutoFit/>
          </a:bodyPr>
          <a:lstStyle/>
          <a:p>
            <a:r>
              <a:rPr lang="en-US" sz="3600" dirty="0"/>
              <a:t>He answered, "I tell you, if these were silent, the stones would shout out."</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Luke 19:40</a:t>
            </a: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43246"/>
            <a:ext cx="8763000" cy="338554"/>
          </a:xfrm>
          <a:prstGeom prst="rect">
            <a:avLst/>
          </a:prstGeom>
          <a:noFill/>
        </p:spPr>
        <p:txBody>
          <a:bodyPr wrap="square" rtlCol="0">
            <a:spAutoFit/>
          </a:bodyPr>
          <a:lstStyle/>
          <a:p>
            <a:pPr algn="ctr"/>
            <a:r>
              <a:rPr lang="en-US" sz="1600" dirty="0">
                <a:solidFill>
                  <a:schemeClr val="tx1">
                    <a:lumMod val="95000"/>
                  </a:schemeClr>
                </a:solidFill>
              </a:rPr>
              <a:t>Entry into Jerusalem  --  Gustave Dore, Clark Art Institute, Williamstown, MA</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11E3D71E-846C-4626-9BA3-4927291C585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860050" y="17834"/>
            <a:ext cx="8503151" cy="6310933"/>
          </a:xfrm>
          <a:prstGeom prst="rect">
            <a:avLst/>
          </a:prstGeom>
        </p:spPr>
      </p:pic>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587"/>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95450" y="438150"/>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endParaRPr lang="en-US" dirty="0"/>
          </a:p>
          <a:p>
            <a:pPr>
              <a:buNone/>
            </a:pPr>
            <a:endParaRPr lang="en-US" sz="1600" dirty="0"/>
          </a:p>
          <a:p>
            <a:pPr>
              <a:buNone/>
            </a:pPr>
            <a:r>
              <a:rPr lang="en-US" sz="1600" dirty="0"/>
              <a:t>https://commons.wikimedia.org/wiki/File:Giotto_di_Bondone_-_No._26_Scenes_from_the_Life_of_Christ_-_10._Entry_into_Jerusalem_-_WGA09206.jpg</a:t>
            </a:r>
          </a:p>
          <a:p>
            <a:pPr>
              <a:buNone/>
            </a:pPr>
            <a:r>
              <a:rPr lang="en-US" sz="1600" dirty="0"/>
              <a:t>https://commons.wikimedia.org/wiki/File:Hosana_Rings.jpg</a:t>
            </a:r>
          </a:p>
          <a:p>
            <a:pPr>
              <a:buNone/>
            </a:pPr>
            <a:r>
              <a:rPr lang="en-US" sz="1600" dirty="0"/>
              <a:t>https://commons.wikimedia.org/wiki/File:Christ_upon_the_Donkey_for_the_Palm_Procession,_Cologne,_c._1520,_limewood_and_softwood,_polychrome_-_Museum_Schn%C3%BCtgen_-_Cologne,_Germany_-_DSC00072.jpg</a:t>
            </a:r>
          </a:p>
          <a:p>
            <a:pPr>
              <a:buNone/>
            </a:pPr>
            <a:r>
              <a:rPr lang="en-US" sz="1600" dirty="0"/>
              <a:t>https://commons.wikimedia.org/wiki/File:Sankt_Matteus_kyrka_(Metodistf%C3%B6rsamling)_i_Kvillestan_p%C3%A5_Hisingen_i_G%C3%B6teborg,_den_6_sept_2006,_bild_16.JPG</a:t>
            </a:r>
          </a:p>
          <a:p>
            <a:pPr>
              <a:buNone/>
            </a:pPr>
            <a:r>
              <a:rPr lang="en-US" sz="1600" dirty="0"/>
              <a:t>https://commons.wikimedia.org/wiki/File:Folio_173v_-_The_Entry_into_Jerusalem.jpg</a:t>
            </a:r>
          </a:p>
          <a:p>
            <a:pPr>
              <a:buNone/>
            </a:pPr>
            <a:r>
              <a:rPr lang="fr-FR" sz="1600" dirty="0"/>
              <a:t>https://commons.wikimedia.org/wiki/File:Bodleian_Library_MS._Arm._d.13._Armenian_Gospels-0013-0.jpg</a:t>
            </a:r>
          </a:p>
          <a:p>
            <a:pPr>
              <a:buNone/>
            </a:pPr>
            <a:r>
              <a:rPr lang="fr-FR" sz="1600" dirty="0"/>
              <a:t>Mike </a:t>
            </a:r>
            <a:r>
              <a:rPr lang="fr-FR" sz="1600" dirty="0" err="1"/>
              <a:t>Moyers</a:t>
            </a:r>
            <a:r>
              <a:rPr lang="fr-FR" sz="1600" dirty="0"/>
              <a:t>, https://www.mikemoyersfineart.com/</a:t>
            </a:r>
            <a:endParaRPr lang="en-US" sz="1600" dirty="0"/>
          </a:p>
          <a:p>
            <a:pPr>
              <a:buNone/>
            </a:pPr>
            <a:r>
              <a:rPr lang="en-US" sz="1600" dirty="0"/>
              <a:t>www.JohnAugustSwanson.com - copyright 1990 by John August Swanson</a:t>
            </a:r>
          </a:p>
          <a:p>
            <a:pPr>
              <a:buNone/>
            </a:pPr>
            <a:r>
              <a:rPr lang="en-US" sz="1600" dirty="0"/>
              <a:t>https://commons.wikimedia.org/wiki/File:Christ%27s_Entry_into_Brussels_in_1889.jpg</a:t>
            </a:r>
          </a:p>
          <a:p>
            <a:pPr>
              <a:buNone/>
            </a:pPr>
            <a:r>
              <a:rPr lang="en-US" sz="1600" dirty="0"/>
              <a:t>https://commons.wikimedia.org/wiki/File:Gustave_Dor%C3%A9_-_Christ%27s_Entry_into_Jerusalem.jpg</a:t>
            </a:r>
          </a:p>
          <a:p>
            <a:pPr>
              <a:buNone/>
            </a:pPr>
            <a:endParaRPr lang="en-US" sz="16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endParaRPr lang="en-US"/>
          </a:p>
          <a:p>
            <a:endParaRPr lang="en-US" sz="12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4965918"/>
            <a:ext cx="1447800" cy="1815882"/>
          </a:xfrm>
          <a:prstGeom prst="rect">
            <a:avLst/>
          </a:prstGeom>
          <a:noFill/>
        </p:spPr>
        <p:txBody>
          <a:bodyPr wrap="square" rtlCol="0">
            <a:spAutoFit/>
          </a:bodyPr>
          <a:lstStyle/>
          <a:p>
            <a:pPr algn="ctr"/>
            <a:r>
              <a:rPr lang="en-US" sz="1600" dirty="0">
                <a:solidFill>
                  <a:schemeClr val="tx1">
                    <a:lumMod val="95000"/>
                  </a:schemeClr>
                </a:solidFill>
              </a:rPr>
              <a:t>Entry into Jerusalem</a:t>
            </a:r>
          </a:p>
          <a:p>
            <a:pPr algn="ctr"/>
            <a:endParaRPr lang="en-US" sz="1600" dirty="0">
              <a:solidFill>
                <a:schemeClr val="tx1">
                  <a:lumMod val="95000"/>
                </a:schemeClr>
              </a:solidFill>
            </a:endParaRPr>
          </a:p>
          <a:p>
            <a:pPr algn="ctr"/>
            <a:r>
              <a:rPr lang="en-US" sz="1600" dirty="0">
                <a:solidFill>
                  <a:schemeClr val="tx1">
                    <a:lumMod val="95000"/>
                  </a:schemeClr>
                </a:solidFill>
              </a:rPr>
              <a:t>Giotto</a:t>
            </a:r>
          </a:p>
          <a:p>
            <a:pPr algn="ctr"/>
            <a:r>
              <a:rPr lang="en-US" sz="1600" dirty="0" err="1">
                <a:solidFill>
                  <a:schemeClr val="tx1">
                    <a:lumMod val="95000"/>
                  </a:schemeClr>
                </a:solidFill>
              </a:rPr>
              <a:t>Scrovegni</a:t>
            </a:r>
            <a:r>
              <a:rPr lang="en-US" sz="1600" dirty="0">
                <a:solidFill>
                  <a:schemeClr val="tx1">
                    <a:lumMod val="95000"/>
                  </a:schemeClr>
                </a:solidFill>
              </a:rPr>
              <a:t> Chapel</a:t>
            </a:r>
          </a:p>
          <a:p>
            <a:pPr algn="ctr"/>
            <a:r>
              <a:rPr lang="en-US" sz="1600" dirty="0">
                <a:solidFill>
                  <a:schemeClr val="tx1">
                    <a:lumMod val="95000"/>
                  </a:schemeClr>
                </a:solidFill>
              </a:rPr>
              <a:t>Padua, Italy</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4ED2D9A6-274D-4985-8CCF-FCF6F066D0A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175600" y="3842"/>
            <a:ext cx="7346839" cy="6854159"/>
          </a:xfrm>
          <a:prstGeom prst="rect">
            <a:avLst/>
          </a:prstGeom>
        </p:spPr>
      </p:pic>
    </p:spTree>
    <p:extLst>
      <p:ext uri="{BB962C8B-B14F-4D97-AF65-F5344CB8AC3E}">
        <p14:creationId xmlns:p14="http://schemas.microsoft.com/office/powerpoint/2010/main" val="1663054743"/>
      </p:ext>
    </p:extLst>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133600"/>
            <a:ext cx="7010400" cy="1754326"/>
          </a:xfrm>
          <a:prstGeom prst="rect">
            <a:avLst/>
          </a:prstGeom>
        </p:spPr>
        <p:txBody>
          <a:bodyPr wrap="square">
            <a:spAutoFit/>
          </a:bodyPr>
          <a:lstStyle/>
          <a:p>
            <a:r>
              <a:rPr lang="en-US" sz="3600" dirty="0"/>
              <a:t>The LORD is God, and he has given us light. Bind the festal procession with branches …</a:t>
            </a:r>
            <a:endParaRPr lang="en-US" sz="3600" dirty="0">
              <a:cs typeface="Arial" pitchFamily="34" charset="0"/>
            </a:endParaRPr>
          </a:p>
        </p:txBody>
      </p:sp>
      <p:sp>
        <p:nvSpPr>
          <p:cNvPr id="4" name="TextBox 3"/>
          <p:cNvSpPr txBox="1"/>
          <p:nvPr/>
        </p:nvSpPr>
        <p:spPr>
          <a:xfrm>
            <a:off x="5791200" y="4343401"/>
            <a:ext cx="3352800" cy="461665"/>
          </a:xfrm>
          <a:prstGeom prst="rect">
            <a:avLst/>
          </a:prstGeom>
          <a:noFill/>
        </p:spPr>
        <p:txBody>
          <a:bodyPr wrap="square" rtlCol="0">
            <a:spAutoFit/>
          </a:bodyPr>
          <a:lstStyle/>
          <a:p>
            <a:pPr algn="ctr"/>
            <a:r>
              <a:rPr lang="en-US" sz="2400" dirty="0">
                <a:solidFill>
                  <a:schemeClr val="tx1">
                    <a:lumMod val="95000"/>
                  </a:schemeClr>
                </a:solidFill>
              </a:rPr>
              <a:t>Psalm 118:27a</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28800" y="5638800"/>
            <a:ext cx="2209800" cy="1077218"/>
          </a:xfrm>
          <a:prstGeom prst="rect">
            <a:avLst/>
          </a:prstGeom>
          <a:noFill/>
        </p:spPr>
        <p:txBody>
          <a:bodyPr wrap="square" rtlCol="0">
            <a:spAutoFit/>
          </a:bodyPr>
          <a:lstStyle/>
          <a:p>
            <a:pPr algn="ctr"/>
            <a:r>
              <a:rPr lang="en-US" sz="1600" dirty="0">
                <a:solidFill>
                  <a:schemeClr val="tx1">
                    <a:lumMod val="95000"/>
                  </a:schemeClr>
                </a:solidFill>
              </a:rPr>
              <a:t>Palm Leaf Rings for Hosanna (Palm Sunday)</a:t>
            </a:r>
          </a:p>
          <a:p>
            <a:pPr algn="ctr"/>
            <a:endParaRPr lang="en-US" sz="1600" dirty="0">
              <a:solidFill>
                <a:schemeClr val="tx1">
                  <a:lumMod val="95000"/>
                </a:schemeClr>
              </a:solidFill>
            </a:endParaRPr>
          </a:p>
          <a:p>
            <a:pPr algn="ctr"/>
            <a:r>
              <a:rPr lang="en-US" sz="1600" dirty="0">
                <a:solidFill>
                  <a:schemeClr val="tx1">
                    <a:lumMod val="95000"/>
                  </a:schemeClr>
                </a:solidFill>
              </a:rPr>
              <a:t>Ethiopia</a:t>
            </a:r>
          </a:p>
        </p:txBody>
      </p:sp>
      <p:pic>
        <p:nvPicPr>
          <p:cNvPr id="2" name="Picture 1">
            <a:extLst>
              <a:ext uri="{FF2B5EF4-FFF2-40B4-BE49-F238E27FC236}">
                <a16:creationId xmlns:a16="http://schemas.microsoft.com/office/drawing/2014/main" id="{FDB3BDE9-6CAB-40F1-B5A9-0135D025666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572000" y="0"/>
            <a:ext cx="4782334" cy="6858000"/>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6858000" cy="2308324"/>
          </a:xfrm>
          <a:prstGeom prst="rect">
            <a:avLst/>
          </a:prstGeom>
        </p:spPr>
        <p:txBody>
          <a:bodyPr wrap="square">
            <a:spAutoFit/>
          </a:bodyPr>
          <a:lstStyle/>
          <a:p>
            <a:r>
              <a:rPr lang="en-US" sz="3600" dirty="0"/>
              <a:t>"Go into the village ahead of you, and as you enter it you will find tied there a colt that has never been ridden. Untie it and bring it here."</a:t>
            </a:r>
            <a:endParaRPr lang="en-US" sz="3600" dirty="0">
              <a:cs typeface="Arial" pitchFamily="34" charset="0"/>
            </a:endParaRPr>
          </a:p>
        </p:txBody>
      </p:sp>
      <p:sp>
        <p:nvSpPr>
          <p:cNvPr id="5" name="TextBox 4"/>
          <p:cNvSpPr txBox="1"/>
          <p:nvPr/>
        </p:nvSpPr>
        <p:spPr>
          <a:xfrm>
            <a:off x="5715000" y="4495801"/>
            <a:ext cx="3352800" cy="461665"/>
          </a:xfrm>
          <a:prstGeom prst="rect">
            <a:avLst/>
          </a:prstGeom>
          <a:noFill/>
        </p:spPr>
        <p:txBody>
          <a:bodyPr wrap="square" rtlCol="0">
            <a:spAutoFit/>
          </a:bodyPr>
          <a:lstStyle/>
          <a:p>
            <a:pPr algn="ctr"/>
            <a:r>
              <a:rPr lang="en-US" sz="2400" dirty="0">
                <a:solidFill>
                  <a:schemeClr val="tx1">
                    <a:lumMod val="95000"/>
                  </a:schemeClr>
                </a:solidFill>
              </a:rPr>
              <a:t>Luke 19:30</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5029200"/>
            <a:ext cx="1828800" cy="1569660"/>
          </a:xfrm>
          <a:prstGeom prst="rect">
            <a:avLst/>
          </a:prstGeom>
          <a:noFill/>
        </p:spPr>
        <p:txBody>
          <a:bodyPr wrap="square" rtlCol="0">
            <a:spAutoFit/>
          </a:bodyPr>
          <a:lstStyle/>
          <a:p>
            <a:pPr algn="ctr"/>
            <a:r>
              <a:rPr lang="en-US" sz="1600" dirty="0">
                <a:solidFill>
                  <a:schemeClr val="tx1">
                    <a:lumMod val="95000"/>
                  </a:schemeClr>
                </a:solidFill>
              </a:rPr>
              <a:t>Christ on Donkey for Palm Sunday Procession</a:t>
            </a:r>
          </a:p>
          <a:p>
            <a:pPr algn="ctr"/>
            <a:endParaRPr lang="en-US" sz="1600" dirty="0">
              <a:solidFill>
                <a:schemeClr val="tx1">
                  <a:lumMod val="95000"/>
                </a:schemeClr>
              </a:solidFill>
            </a:endParaRPr>
          </a:p>
          <a:p>
            <a:pPr algn="ctr"/>
            <a:r>
              <a:rPr lang="en-US" sz="1600" dirty="0">
                <a:solidFill>
                  <a:schemeClr val="tx1">
                    <a:lumMod val="95000"/>
                  </a:schemeClr>
                </a:solidFill>
              </a:rPr>
              <a:t>Museum </a:t>
            </a:r>
            <a:r>
              <a:rPr lang="en-US" sz="1600" dirty="0" err="1">
                <a:solidFill>
                  <a:schemeClr val="tx1">
                    <a:lumMod val="95000"/>
                  </a:schemeClr>
                </a:solidFill>
              </a:rPr>
              <a:t>Schnütgen</a:t>
            </a:r>
            <a:endParaRPr lang="en-US" sz="1600" dirty="0">
              <a:solidFill>
                <a:schemeClr val="tx1">
                  <a:lumMod val="95000"/>
                </a:schemeClr>
              </a:solidFill>
            </a:endParaRPr>
          </a:p>
          <a:p>
            <a:pPr algn="ctr"/>
            <a:r>
              <a:rPr lang="en-US" sz="1600" dirty="0">
                <a:solidFill>
                  <a:schemeClr val="tx1">
                    <a:lumMod val="95000"/>
                  </a:schemeClr>
                </a:solidFill>
              </a:rPr>
              <a:t>Cologne, Germany</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80476BA1-81B9-4850-99AB-92C1DA468D9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724400" y="63056"/>
            <a:ext cx="4876800" cy="6794944"/>
          </a:xfrm>
          <a:prstGeom prst="rect">
            <a:avLst/>
          </a:prstGeom>
        </p:spPr>
      </p:pic>
    </p:spTree>
    <p:extLst>
      <p:ext uri="{BB962C8B-B14F-4D97-AF65-F5344CB8AC3E}">
        <p14:creationId xmlns:p14="http://schemas.microsoft.com/office/powerpoint/2010/main" val="497114713"/>
      </p:ext>
    </p:extLst>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1981200"/>
            <a:ext cx="6477000" cy="1754326"/>
          </a:xfrm>
          <a:prstGeom prst="rect">
            <a:avLst/>
          </a:prstGeom>
        </p:spPr>
        <p:txBody>
          <a:bodyPr wrap="square">
            <a:spAutoFit/>
          </a:bodyPr>
          <a:lstStyle/>
          <a:p>
            <a:r>
              <a:rPr lang="en-US" sz="3600" dirty="0"/>
              <a:t>If anyone asks you, 'Why are you untying it?' just say this, 'The Lord needs it.'"</a:t>
            </a:r>
            <a:endParaRPr lang="en-US" sz="3600" dirty="0">
              <a:cs typeface="Arial" pitchFamily="34" charset="0"/>
            </a:endParaRPr>
          </a:p>
        </p:txBody>
      </p:sp>
      <p:sp>
        <p:nvSpPr>
          <p:cNvPr id="5" name="TextBox 4"/>
          <p:cNvSpPr txBox="1"/>
          <p:nvPr/>
        </p:nvSpPr>
        <p:spPr>
          <a:xfrm>
            <a:off x="5715000" y="4191001"/>
            <a:ext cx="3352800" cy="461665"/>
          </a:xfrm>
          <a:prstGeom prst="rect">
            <a:avLst/>
          </a:prstGeom>
          <a:noFill/>
        </p:spPr>
        <p:txBody>
          <a:bodyPr wrap="square" rtlCol="0">
            <a:spAutoFit/>
          </a:bodyPr>
          <a:lstStyle/>
          <a:p>
            <a:pPr algn="ctr"/>
            <a:r>
              <a:rPr lang="en-US" sz="2400" dirty="0">
                <a:solidFill>
                  <a:schemeClr val="tx1">
                    <a:lumMod val="95000"/>
                  </a:schemeClr>
                </a:solidFill>
              </a:rPr>
              <a:t>Luke 19:31</a:t>
            </a:r>
          </a:p>
        </p:txBody>
      </p:sp>
    </p:spTree>
    <p:extLst>
      <p:ext uri="{BB962C8B-B14F-4D97-AF65-F5344CB8AC3E}">
        <p14:creationId xmlns:p14="http://schemas.microsoft.com/office/powerpoint/2010/main" val="1666900386"/>
      </p:ext>
    </p:extLst>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Christ on the Colt  --  Church of Saint Matthew, Methodist Assembly, Goteborg, Sweden</a:t>
            </a:r>
          </a:p>
        </p:txBody>
      </p:sp>
      <p:pic>
        <p:nvPicPr>
          <p:cNvPr id="3" name="Picture 2">
            <a:extLst>
              <a:ext uri="{FF2B5EF4-FFF2-40B4-BE49-F238E27FC236}">
                <a16:creationId xmlns:a16="http://schemas.microsoft.com/office/drawing/2014/main" id="{E85E356A-CFD6-491E-9CA9-8D5ECC57D74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24000" y="265014"/>
            <a:ext cx="9144000" cy="5907186"/>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782</TotalTime>
  <Words>769</Words>
  <Application>Microsoft Office PowerPoint</Application>
  <PresentationFormat>Widescreen</PresentationFormat>
  <Paragraphs>62</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First Sunday after Christmas Day Year A</vt:lpstr>
      <vt:lpstr>LITURGY OF THE PALMS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Anne</dc:creator>
  <cp:lastModifiedBy>Anne Richardson</cp:lastModifiedBy>
  <cp:revision>109</cp:revision>
  <dcterms:created xsi:type="dcterms:W3CDTF">2016-08-31T16:46:43Z</dcterms:created>
  <dcterms:modified xsi:type="dcterms:W3CDTF">2025-08-25T14:39:43Z</dcterms:modified>
</cp:coreProperties>
</file>