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6"/>
  </p:notesMasterIdLst>
  <p:sldIdLst>
    <p:sldId id="256" r:id="rId2"/>
    <p:sldId id="282" r:id="rId3"/>
    <p:sldId id="410" r:id="rId4"/>
    <p:sldId id="383" r:id="rId5"/>
    <p:sldId id="384" r:id="rId6"/>
    <p:sldId id="385" r:id="rId7"/>
    <p:sldId id="386" r:id="rId8"/>
    <p:sldId id="387" r:id="rId9"/>
    <p:sldId id="408" r:id="rId10"/>
    <p:sldId id="409" r:id="rId11"/>
    <p:sldId id="398" r:id="rId12"/>
    <p:sldId id="391" r:id="rId13"/>
    <p:sldId id="392" r:id="rId14"/>
    <p:sldId id="393" r:id="rId15"/>
    <p:sldId id="390" r:id="rId16"/>
    <p:sldId id="395" r:id="rId17"/>
    <p:sldId id="396" r:id="rId18"/>
    <p:sldId id="397" r:id="rId19"/>
    <p:sldId id="394" r:id="rId20"/>
    <p:sldId id="399" r:id="rId21"/>
    <p:sldId id="404" r:id="rId22"/>
    <p:sldId id="401" r:id="rId23"/>
    <p:sldId id="402" r:id="rId24"/>
    <p:sldId id="29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02EB5B9-E435-440F-B6EB-DBBA9F49C4B5}" v="3" dt="2025-08-25T14:48:50.7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98" autoAdjust="0"/>
    <p:restoredTop sz="94660"/>
  </p:normalViewPr>
  <p:slideViewPr>
    <p:cSldViewPr>
      <p:cViewPr varScale="1">
        <p:scale>
          <a:sx n="79" d="100"/>
          <a:sy n="79" d="100"/>
        </p:scale>
        <p:origin x="634" y="77"/>
      </p:cViewPr>
      <p:guideLst>
        <p:guide orient="horz" pos="2160"/>
        <p:guide pos="3840"/>
      </p:guideLst>
    </p:cSldViewPr>
  </p:slideViewPr>
  <p:notesTextViewPr>
    <p:cViewPr>
      <p:scale>
        <a:sx n="100" d="100"/>
        <a:sy n="100" d="100"/>
      </p:scale>
      <p:origin x="0" y="0"/>
    </p:cViewPr>
  </p:notesTextViewPr>
  <p:sorterViewPr>
    <p:cViewPr varScale="1">
      <p:scale>
        <a:sx n="1" d="1"/>
        <a:sy n="1" d="1"/>
      </p:scale>
      <p:origin x="0" y="-738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E02EB5B9-E435-440F-B6EB-DBBA9F49C4B5}"/>
    <pc:docChg chg="modSld">
      <pc:chgData name="Allison Blackwell" userId="7Y4zoj1sqs5H+IG1uY71RyUTFRj8vI3Lj7CrwoODLF4=" providerId="None" clId="Web-{E02EB5B9-E435-440F-B6EB-DBBA9F49C4B5}" dt="2025-08-25T14:48:50.386" v="1" actId="20577"/>
      <pc:docMkLst>
        <pc:docMk/>
      </pc:docMkLst>
      <pc:sldChg chg="modSp">
        <pc:chgData name="Allison Blackwell" userId="7Y4zoj1sqs5H+IG1uY71RyUTFRj8vI3Lj7CrwoODLF4=" providerId="None" clId="Web-{E02EB5B9-E435-440F-B6EB-DBBA9F49C4B5}" dt="2025-08-25T14:48:50.386" v="1" actId="20577"/>
        <pc:sldMkLst>
          <pc:docMk/>
          <pc:sldMk cId="0" sldId="297"/>
        </pc:sldMkLst>
        <pc:spChg chg="mod">
          <ac:chgData name="Allison Blackwell" userId="7Y4zoj1sqs5H+IG1uY71RyUTFRj8vI3Lj7CrwoODLF4=" providerId="None" clId="Web-{E02EB5B9-E435-440F-B6EB-DBBA9F49C4B5}" dt="2025-08-25T14:48:50.386" v="1" actId="20577"/>
          <ac:spMkLst>
            <pc:docMk/>
            <pc:sldMk cId="0" sldId="297"/>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8/25/2025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8/25/2025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8/25/2025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8/25/2025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8/25/2025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8/25/2025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8/25/2025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8/25/2025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8/25/2025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8/25/2025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676400" y="1143001"/>
            <a:ext cx="8991600" cy="1698625"/>
          </a:xfrm>
        </p:spPr>
        <p:txBody>
          <a:bodyPr>
            <a:noAutofit/>
          </a:bodyPr>
          <a:lstStyle/>
          <a:p>
            <a:r>
              <a:rPr lang="en-US" sz="8000" dirty="0"/>
              <a:t>FIFTH SUNDAY AFTER THE EPIPHANY</a:t>
            </a:r>
            <a:endParaRPr lang="en-US" sz="8800" dirty="0"/>
          </a:p>
        </p:txBody>
      </p:sp>
      <p:sp>
        <p:nvSpPr>
          <p:cNvPr id="3" name="Subtitle 2"/>
          <p:cNvSpPr>
            <a:spLocks noGrp="1"/>
          </p:cNvSpPr>
          <p:nvPr>
            <p:ph type="subTitle" idx="1"/>
          </p:nvPr>
        </p:nvSpPr>
        <p:spPr>
          <a:xfrm>
            <a:off x="2743200" y="4016376"/>
            <a:ext cx="6400800" cy="838200"/>
          </a:xfrm>
        </p:spPr>
        <p:txBody>
          <a:bodyPr>
            <a:normAutofit lnSpcReduction="10000"/>
          </a:bodyPr>
          <a:lstStyle/>
          <a:p>
            <a:r>
              <a:rPr lang="en-US" sz="5400" i="1" dirty="0">
                <a:solidFill>
                  <a:schemeClr val="tx1"/>
                </a:solidFill>
              </a:rPr>
              <a:t>Year C</a:t>
            </a:r>
          </a:p>
        </p:txBody>
      </p:sp>
      <p:sp>
        <p:nvSpPr>
          <p:cNvPr id="4" name="Rectangle 3"/>
          <p:cNvSpPr/>
          <p:nvPr/>
        </p:nvSpPr>
        <p:spPr>
          <a:xfrm>
            <a:off x="1752600" y="5774925"/>
            <a:ext cx="8915400" cy="954107"/>
          </a:xfrm>
          <a:prstGeom prst="rect">
            <a:avLst/>
          </a:prstGeom>
        </p:spPr>
        <p:txBody>
          <a:bodyPr wrap="square">
            <a:spAutoFit/>
          </a:bodyPr>
          <a:lstStyle/>
          <a:p>
            <a:pPr algn="ctr"/>
            <a:r>
              <a:rPr lang="en-US" sz="2800" dirty="0"/>
              <a:t>Isaiah 6:1-8, (9-13)  •  Psalm 138  •  1 Corinthians 15:1-11  Luke 5:1-11</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00400" y="2057400"/>
            <a:ext cx="6934200" cy="2308324"/>
          </a:xfrm>
          <a:prstGeom prst="rect">
            <a:avLst/>
          </a:prstGeom>
        </p:spPr>
        <p:txBody>
          <a:bodyPr wrap="square">
            <a:spAutoFit/>
          </a:bodyPr>
          <a:lstStyle/>
          <a:p>
            <a:r>
              <a:rPr lang="en-US" sz="3600" dirty="0"/>
              <a:t>He got into one of the boats, the one belonging to Simon … Then he sat down and taught the crowds from the boat.</a:t>
            </a:r>
            <a:endParaRPr lang="en-US" sz="3600" dirty="0">
              <a:cs typeface="Arial" pitchFamily="34" charset="0"/>
            </a:endParaRPr>
          </a:p>
        </p:txBody>
      </p:sp>
      <p:sp>
        <p:nvSpPr>
          <p:cNvPr id="5" name="TextBox 4"/>
          <p:cNvSpPr txBox="1"/>
          <p:nvPr/>
        </p:nvSpPr>
        <p:spPr>
          <a:xfrm>
            <a:off x="55626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5:3ac</a:t>
            </a:r>
          </a:p>
        </p:txBody>
      </p:sp>
    </p:spTree>
    <p:extLst>
      <p:ext uri="{BB962C8B-B14F-4D97-AF65-F5344CB8AC3E}">
        <p14:creationId xmlns:p14="http://schemas.microsoft.com/office/powerpoint/2010/main" val="2368290017"/>
      </p:ext>
    </p:extLst>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00800"/>
            <a:ext cx="8763000" cy="338554"/>
          </a:xfrm>
          <a:prstGeom prst="rect">
            <a:avLst/>
          </a:prstGeom>
          <a:noFill/>
        </p:spPr>
        <p:txBody>
          <a:bodyPr wrap="square" rtlCol="0">
            <a:spAutoFit/>
          </a:bodyPr>
          <a:lstStyle/>
          <a:p>
            <a:pPr algn="ctr"/>
            <a:r>
              <a:rPr lang="en-US" sz="1600" dirty="0">
                <a:solidFill>
                  <a:schemeClr val="tx1">
                    <a:lumMod val="95000"/>
                  </a:schemeClr>
                </a:solidFill>
              </a:rPr>
              <a:t>Calling of the Disciples  --  Domenico Ghirlandaio, Sistine Chapel, Vatican, Vatican City, Italy</a:t>
            </a:r>
            <a:endParaRPr lang="en-US" dirty="0">
              <a:solidFill>
                <a:schemeClr val="tx1">
                  <a:lumMod val="95000"/>
                </a:schemeClr>
              </a:solidFill>
            </a:endParaRPr>
          </a:p>
        </p:txBody>
      </p:sp>
      <p:pic>
        <p:nvPicPr>
          <p:cNvPr id="3" name="Picture 2">
            <a:extLst>
              <a:ext uri="{FF2B5EF4-FFF2-40B4-BE49-F238E27FC236}">
                <a16:creationId xmlns:a16="http://schemas.microsoft.com/office/drawing/2014/main" id="{D49EEF2F-9050-45B9-BB97-E5A4B45FDB8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752600" y="-675"/>
            <a:ext cx="8763000" cy="6249076"/>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1981200"/>
            <a:ext cx="6629400" cy="2308324"/>
          </a:xfrm>
          <a:prstGeom prst="rect">
            <a:avLst/>
          </a:prstGeom>
        </p:spPr>
        <p:txBody>
          <a:bodyPr wrap="square">
            <a:spAutoFit/>
          </a:bodyPr>
          <a:lstStyle/>
          <a:p>
            <a:r>
              <a:rPr lang="en-US" sz="3600" dirty="0"/>
              <a:t>When he had finished speaking, he said to Simon, "Put out into the deep water and let down your nets for a catch."</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5:4</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5938185-1BE9-4A43-A51E-5CD15EA22CF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354586" y="0"/>
            <a:ext cx="7313414" cy="6858000"/>
          </a:xfrm>
          <a:prstGeom prst="rect">
            <a:avLst/>
          </a:prstGeom>
        </p:spPr>
      </p:pic>
      <p:sp>
        <p:nvSpPr>
          <p:cNvPr id="4" name="TextBox 3"/>
          <p:cNvSpPr txBox="1"/>
          <p:nvPr/>
        </p:nvSpPr>
        <p:spPr>
          <a:xfrm>
            <a:off x="1600200" y="5212140"/>
            <a:ext cx="1676400" cy="1569660"/>
          </a:xfrm>
          <a:prstGeom prst="rect">
            <a:avLst/>
          </a:prstGeom>
          <a:noFill/>
        </p:spPr>
        <p:txBody>
          <a:bodyPr wrap="square" rtlCol="0">
            <a:spAutoFit/>
          </a:bodyPr>
          <a:lstStyle/>
          <a:p>
            <a:pPr algn="ctr"/>
            <a:r>
              <a:rPr lang="en-US" sz="1600" dirty="0">
                <a:solidFill>
                  <a:schemeClr val="tx1">
                    <a:lumMod val="95000"/>
                  </a:schemeClr>
                </a:solidFill>
              </a:rPr>
              <a:t>Christ Calls Simon Peter and Andrew</a:t>
            </a:r>
          </a:p>
          <a:p>
            <a:pPr algn="ctr"/>
            <a:endParaRPr lang="en-US" sz="1600" dirty="0">
              <a:solidFill>
                <a:schemeClr val="tx1">
                  <a:lumMod val="95000"/>
                </a:schemeClr>
              </a:solidFill>
            </a:endParaRPr>
          </a:p>
          <a:p>
            <a:pPr algn="ctr"/>
            <a:r>
              <a:rPr lang="en-US" sz="1600" dirty="0" err="1">
                <a:solidFill>
                  <a:schemeClr val="tx1">
                    <a:lumMod val="95000"/>
                  </a:schemeClr>
                </a:solidFill>
              </a:rPr>
              <a:t>Duccio</a:t>
            </a:r>
            <a:r>
              <a:rPr lang="en-US" sz="1600" dirty="0">
                <a:solidFill>
                  <a:schemeClr val="tx1">
                    <a:lumMod val="95000"/>
                  </a:schemeClr>
                </a:solidFill>
              </a:rPr>
              <a:t>, National Gallery of Art, Washington, DC</a:t>
            </a:r>
            <a:endParaRPr lang="en-US" dirty="0">
              <a:solidFill>
                <a:schemeClr val="tx1">
                  <a:lumMod val="95000"/>
                </a:schemeClr>
              </a:solidFill>
            </a:endParaRPr>
          </a:p>
        </p:txBody>
      </p:sp>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00400" y="2057400"/>
            <a:ext cx="6553200" cy="2308324"/>
          </a:xfrm>
          <a:prstGeom prst="rect">
            <a:avLst/>
          </a:prstGeom>
        </p:spPr>
        <p:txBody>
          <a:bodyPr wrap="square">
            <a:spAutoFit/>
          </a:bodyPr>
          <a:lstStyle/>
          <a:p>
            <a:r>
              <a:rPr lang="en-US" sz="3600" dirty="0"/>
              <a:t>Simon answered, "Master, we have worked all night long but have caught nothing. Yet if you say so, I will let down the nets."</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5:5</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DDEC75-F471-413A-B68D-36AEE28FFF4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24000" y="242456"/>
            <a:ext cx="9078686" cy="5777345"/>
          </a:xfrm>
          <a:prstGeom prst="rect">
            <a:avLst/>
          </a:prstGeom>
        </p:spPr>
      </p:pic>
      <p:sp>
        <p:nvSpPr>
          <p:cNvPr id="4" name="TextBox 3"/>
          <p:cNvSpPr txBox="1"/>
          <p:nvPr/>
        </p:nvSpPr>
        <p:spPr>
          <a:xfrm>
            <a:off x="1714500" y="6307323"/>
            <a:ext cx="8763000" cy="338554"/>
          </a:xfrm>
          <a:prstGeom prst="rect">
            <a:avLst/>
          </a:prstGeom>
          <a:noFill/>
        </p:spPr>
        <p:txBody>
          <a:bodyPr wrap="square" rtlCol="0">
            <a:spAutoFit/>
          </a:bodyPr>
          <a:lstStyle/>
          <a:p>
            <a:pPr algn="ctr"/>
            <a:r>
              <a:rPr lang="en-US" sz="1600" dirty="0">
                <a:solidFill>
                  <a:schemeClr val="tx1">
                    <a:lumMod val="95000"/>
                  </a:schemeClr>
                </a:solidFill>
              </a:rPr>
              <a:t>Christ and Simon Peter and Andrew  --  San Pedro Bautista, Candelaria, Philippines</a:t>
            </a:r>
            <a:endParaRPr lang="en-US" dirty="0">
              <a:solidFill>
                <a:schemeClr val="tx1">
                  <a:lumMod val="95000"/>
                </a:schemeClr>
              </a:solidFill>
            </a:endParaRPr>
          </a:p>
        </p:txBody>
      </p:sp>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52800" y="2057400"/>
            <a:ext cx="6477000" cy="1754326"/>
          </a:xfrm>
          <a:prstGeom prst="rect">
            <a:avLst/>
          </a:prstGeom>
        </p:spPr>
        <p:txBody>
          <a:bodyPr wrap="square">
            <a:spAutoFit/>
          </a:bodyPr>
          <a:lstStyle/>
          <a:p>
            <a:r>
              <a:rPr lang="en-US" sz="3600" dirty="0"/>
              <a:t>When they had done this, they caught so many fish that their nets were beginning to break.</a:t>
            </a: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 Luke 5:6</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1200" y="6248400"/>
            <a:ext cx="8763000" cy="338554"/>
          </a:xfrm>
          <a:prstGeom prst="rect">
            <a:avLst/>
          </a:prstGeom>
          <a:noFill/>
        </p:spPr>
        <p:txBody>
          <a:bodyPr wrap="square" rtlCol="0">
            <a:spAutoFit/>
          </a:bodyPr>
          <a:lstStyle/>
          <a:p>
            <a:pPr algn="ctr"/>
            <a:r>
              <a:rPr lang="en-US" sz="1600" dirty="0">
                <a:solidFill>
                  <a:schemeClr val="tx1">
                    <a:lumMod val="95000"/>
                  </a:schemeClr>
                </a:solidFill>
              </a:rPr>
              <a:t>Miraculous Draught of Fishes  --  Joachim </a:t>
            </a:r>
            <a:r>
              <a:rPr lang="en-US" sz="1600" dirty="0" err="1">
                <a:solidFill>
                  <a:schemeClr val="tx1">
                    <a:lumMod val="95000"/>
                  </a:schemeClr>
                </a:solidFill>
              </a:rPr>
              <a:t>Beuckelaer</a:t>
            </a:r>
            <a:r>
              <a:rPr lang="en-US" sz="1600" dirty="0">
                <a:solidFill>
                  <a:schemeClr val="tx1">
                    <a:lumMod val="95000"/>
                  </a:schemeClr>
                </a:solidFill>
              </a:rPr>
              <a:t>, Getty Center, Los Angeles, CA</a:t>
            </a:r>
            <a:endParaRPr lang="en-US" dirty="0">
              <a:solidFill>
                <a:schemeClr val="tx1">
                  <a:lumMod val="95000"/>
                </a:schemeClr>
              </a:solidFill>
            </a:endParaRPr>
          </a:p>
        </p:txBody>
      </p:sp>
      <p:pic>
        <p:nvPicPr>
          <p:cNvPr id="5" name="Picture 4">
            <a:extLst>
              <a:ext uri="{FF2B5EF4-FFF2-40B4-BE49-F238E27FC236}">
                <a16:creationId xmlns:a16="http://schemas.microsoft.com/office/drawing/2014/main" id="{DC43DDB8-2B4C-422F-955B-1DD8A94400D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1082278"/>
            <a:ext cx="9144000" cy="4693444"/>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52800" y="2188346"/>
            <a:ext cx="6477000" cy="2308324"/>
          </a:xfrm>
          <a:prstGeom prst="rect">
            <a:avLst/>
          </a:prstGeom>
        </p:spPr>
        <p:txBody>
          <a:bodyPr wrap="square">
            <a:spAutoFit/>
          </a:bodyPr>
          <a:lstStyle/>
          <a:p>
            <a:r>
              <a:rPr lang="en-US" sz="3600" dirty="0"/>
              <a:t>But when Simon Peter saw it, he fell down at Jesus' knees, saying, "Go away from me, Lord, for I am a sinful man!"</a:t>
            </a: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5:8</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0" y="6474024"/>
            <a:ext cx="8991599" cy="307777"/>
          </a:xfrm>
          <a:prstGeom prst="rect">
            <a:avLst/>
          </a:prstGeom>
          <a:noFill/>
        </p:spPr>
        <p:txBody>
          <a:bodyPr wrap="square" rtlCol="0">
            <a:spAutoFit/>
          </a:bodyPr>
          <a:lstStyle/>
          <a:p>
            <a:pPr algn="ctr"/>
            <a:r>
              <a:rPr lang="en-US" sz="1400" dirty="0">
                <a:solidFill>
                  <a:schemeClr val="tx1">
                    <a:lumMod val="95000"/>
                  </a:schemeClr>
                </a:solidFill>
              </a:rPr>
              <a:t>The Miraculous Draught of Fishes  --  Raphael, Victoria and Albert Museum, London, England</a:t>
            </a:r>
            <a:endParaRPr lang="en-US" sz="1600" dirty="0">
              <a:solidFill>
                <a:schemeClr val="tx1">
                  <a:lumMod val="95000"/>
                </a:schemeClr>
              </a:solidFill>
            </a:endParaRPr>
          </a:p>
        </p:txBody>
      </p:sp>
      <p:pic>
        <p:nvPicPr>
          <p:cNvPr id="2" name="Picture 1">
            <a:extLst>
              <a:ext uri="{FF2B5EF4-FFF2-40B4-BE49-F238E27FC236}">
                <a16:creationId xmlns:a16="http://schemas.microsoft.com/office/drawing/2014/main" id="{07E92B45-BF8D-49B9-B847-DC799237B23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770386" y="1"/>
            <a:ext cx="8669014" cy="6360666"/>
          </a:xfrm>
          <a:prstGeom prst="rect">
            <a:avLst/>
          </a:prstGeom>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a:spAutoFit/>
          </a:bodyPr>
          <a:lstStyle/>
          <a:p>
            <a:r>
              <a:rPr lang="en-US" sz="3600" dirty="0"/>
              <a:t>Then I heard the voice of the Lord saying, "Whom shall I send, and who will go for us?" And I said, "Here am I; send me!"</a:t>
            </a:r>
            <a:endParaRPr lang="en-US" sz="3600" dirty="0">
              <a:cs typeface="Arial" pitchFamily="34" charset="0"/>
            </a:endParaRPr>
          </a:p>
        </p:txBody>
      </p:sp>
      <p:sp>
        <p:nvSpPr>
          <p:cNvPr id="4" name="TextBox 3"/>
          <p:cNvSpPr txBox="1"/>
          <p:nvPr/>
        </p:nvSpPr>
        <p:spPr>
          <a:xfrm>
            <a:off x="6019800" y="5327660"/>
            <a:ext cx="3352800" cy="461665"/>
          </a:xfrm>
          <a:prstGeom prst="rect">
            <a:avLst/>
          </a:prstGeom>
          <a:noFill/>
        </p:spPr>
        <p:txBody>
          <a:bodyPr wrap="square" rtlCol="0">
            <a:spAutoFit/>
          </a:bodyPr>
          <a:lstStyle/>
          <a:p>
            <a:pPr algn="ctr"/>
            <a:r>
              <a:rPr lang="en-US" sz="2400" dirty="0">
                <a:solidFill>
                  <a:schemeClr val="tx1">
                    <a:lumMod val="95000"/>
                  </a:schemeClr>
                </a:solidFill>
              </a:rPr>
              <a:t>Isaiah 6:8</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2209800"/>
            <a:ext cx="6781800" cy="1754326"/>
          </a:xfrm>
          <a:prstGeom prst="rect">
            <a:avLst/>
          </a:prstGeom>
        </p:spPr>
        <p:txBody>
          <a:bodyPr wrap="square">
            <a:spAutoFit/>
          </a:bodyPr>
          <a:lstStyle/>
          <a:p>
            <a:r>
              <a:rPr lang="en-US" sz="3600" dirty="0"/>
              <a:t>Then Jesus said to Simon, "Do not be afraid; from now on you will be catching people."</a:t>
            </a:r>
            <a:endParaRPr lang="en-US" sz="3600" dirty="0">
              <a:cs typeface="Arial" pitchFamily="34" charset="0"/>
            </a:endParaRPr>
          </a:p>
        </p:txBody>
      </p:sp>
      <p:sp>
        <p:nvSpPr>
          <p:cNvPr id="5" name="TextBox 4"/>
          <p:cNvSpPr txBox="1"/>
          <p:nvPr/>
        </p:nvSpPr>
        <p:spPr>
          <a:xfrm>
            <a:off x="5715000" y="4191001"/>
            <a:ext cx="3352800" cy="461665"/>
          </a:xfrm>
          <a:prstGeom prst="rect">
            <a:avLst/>
          </a:prstGeom>
          <a:noFill/>
        </p:spPr>
        <p:txBody>
          <a:bodyPr wrap="square" rtlCol="0">
            <a:spAutoFit/>
          </a:bodyPr>
          <a:lstStyle/>
          <a:p>
            <a:pPr algn="ctr"/>
            <a:r>
              <a:rPr lang="en-US" sz="2400" dirty="0">
                <a:solidFill>
                  <a:schemeClr val="tx1">
                    <a:lumMod val="95000"/>
                  </a:schemeClr>
                </a:solidFill>
              </a:rPr>
              <a:t>Luke 5:10</a:t>
            </a:r>
          </a:p>
        </p:txBody>
      </p:sp>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14500" y="6461146"/>
            <a:ext cx="8763000" cy="338554"/>
          </a:xfrm>
          <a:prstGeom prst="rect">
            <a:avLst/>
          </a:prstGeom>
          <a:noFill/>
        </p:spPr>
        <p:txBody>
          <a:bodyPr wrap="square" rtlCol="0">
            <a:spAutoFit/>
          </a:bodyPr>
          <a:lstStyle/>
          <a:p>
            <a:pPr algn="ctr"/>
            <a:r>
              <a:rPr lang="en-US" sz="1600" dirty="0">
                <a:solidFill>
                  <a:schemeClr val="tx1">
                    <a:lumMod val="95000"/>
                  </a:schemeClr>
                </a:solidFill>
              </a:rPr>
              <a:t>The Calling of Simon Peter  --  Jacob de Wet, first half of 17</a:t>
            </a:r>
            <a:r>
              <a:rPr lang="en-US" sz="1600" baseline="30000" dirty="0">
                <a:solidFill>
                  <a:schemeClr val="tx1">
                    <a:lumMod val="95000"/>
                  </a:schemeClr>
                </a:solidFill>
              </a:rPr>
              <a:t>th</a:t>
            </a:r>
            <a:r>
              <a:rPr lang="en-US" sz="1600" dirty="0">
                <a:solidFill>
                  <a:schemeClr val="tx1">
                    <a:lumMod val="95000"/>
                  </a:schemeClr>
                </a:solidFill>
              </a:rPr>
              <a:t> c.</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95BBDF3D-F1B6-4804-8D7B-46C27C402DD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133600" y="49306"/>
            <a:ext cx="8001000" cy="6275294"/>
          </a:xfrm>
          <a:prstGeom prst="rect">
            <a:avLst/>
          </a:prstGeom>
        </p:spPr>
      </p:pic>
    </p:spTree>
    <p:extLst>
      <p:ext uri="{BB962C8B-B14F-4D97-AF65-F5344CB8AC3E}">
        <p14:creationId xmlns:p14="http://schemas.microsoft.com/office/powerpoint/2010/main" val="1509952661"/>
      </p:ext>
    </p:extLst>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52800" y="2362200"/>
            <a:ext cx="5867400" cy="1754326"/>
          </a:xfrm>
          <a:prstGeom prst="rect">
            <a:avLst/>
          </a:prstGeom>
        </p:spPr>
        <p:txBody>
          <a:bodyPr wrap="square">
            <a:spAutoFit/>
          </a:bodyPr>
          <a:lstStyle/>
          <a:p>
            <a:r>
              <a:rPr lang="en-US" sz="3600" dirty="0"/>
              <a:t>When they had brought their boats to shore, they left everything and followed him. </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5:11</a:t>
            </a:r>
          </a:p>
        </p:txBody>
      </p:sp>
    </p:spTree>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Calling of the Disciples  --  JESUS MAFA, Cameroon</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442BCD08-9870-4ACE-993E-EF8E6A931BA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163888"/>
            <a:ext cx="9144000" cy="6008313"/>
          </a:xfrm>
          <a:prstGeom prst="rect">
            <a:avLst/>
          </a:prstGeom>
        </p:spPr>
      </p:pic>
    </p:spTree>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600" dirty="0"/>
              <a:t>New Revised Standard Version Updated Edition Bible, copyright 2022, Division of Christian Education of the National Council of the Churches of Christ in the United States of America. Used by permission. All rights reserved.</a:t>
            </a:r>
            <a:endParaRPr lang="en-US" dirty="0"/>
          </a:p>
          <a:p>
            <a:pPr>
              <a:buNone/>
            </a:pPr>
            <a:endParaRPr lang="en-US" sz="1600" dirty="0"/>
          </a:p>
          <a:p>
            <a:pPr>
              <a:buNone/>
            </a:pPr>
            <a:r>
              <a:rPr lang="en-US" sz="1600" dirty="0"/>
              <a:t>https://www.flickr.com/photos/paullew/21511780815 - Fr Lawrence Lew, O.P.</a:t>
            </a:r>
          </a:p>
          <a:p>
            <a:pPr>
              <a:buNone/>
            </a:pPr>
            <a:r>
              <a:rPr lang="en-US" sz="1600" dirty="0"/>
              <a:t>https://www.flickr.com/photos/robin_croft/3473331055 - Robin Croft</a:t>
            </a:r>
          </a:p>
          <a:p>
            <a:pPr>
              <a:buNone/>
            </a:pPr>
            <a:r>
              <a:rPr lang="en-US" sz="1600" dirty="0"/>
              <a:t>https://commons.wikimedia.org/wiki/File:GuadalupeNOLAThanks.jpg</a:t>
            </a:r>
          </a:p>
          <a:p>
            <a:pPr>
              <a:buNone/>
            </a:pPr>
            <a:r>
              <a:rPr lang="en-US" sz="1600" dirty="0"/>
              <a:t>https://commons.wikimedia.org/wiki/File:Joaquin_Sorolla_Bastida_-_Valencian_Fisherwomen.jpg</a:t>
            </a:r>
          </a:p>
          <a:p>
            <a:pPr>
              <a:buNone/>
            </a:pPr>
            <a:r>
              <a:rPr lang="en-US" sz="1600" dirty="0"/>
              <a:t>https://www.flickr.com/photos/snarfel/4288307880</a:t>
            </a:r>
          </a:p>
          <a:p>
            <a:pPr>
              <a:buNone/>
            </a:pPr>
            <a:r>
              <a:rPr lang="en-US" sz="1600" dirty="0"/>
              <a:t>https://commons.wikimedia.org/wiki/File:Duccio_di_Buoninsegna_036.jpg</a:t>
            </a:r>
          </a:p>
          <a:p>
            <a:pPr>
              <a:buNone/>
            </a:pPr>
            <a:r>
              <a:rPr lang="en-US" sz="1600" dirty="0"/>
              <a:t>https://commons.wikimedia.org/wiki/File:CandelariaChurchjf1988_08.JPG</a:t>
            </a:r>
          </a:p>
          <a:p>
            <a:pPr>
              <a:buNone/>
            </a:pPr>
            <a:r>
              <a:rPr lang="en-US" sz="1600" dirty="0"/>
              <a:t>https://commons.wikimedia.org/wiki/File:Joachim_Beuckelaer_(Netherlandish_-_The_Miraculous_Draught_of_Fishes_-_Google_Art_Project.jpg</a:t>
            </a:r>
          </a:p>
          <a:p>
            <a:pPr>
              <a:buNone/>
            </a:pPr>
            <a:r>
              <a:rPr lang="en-US" sz="1600" dirty="0"/>
              <a:t>https://commons.wikimedia.org/wiki/File:Raphael_-_The_Miraculous_Draft_of_Fishes_-_Google_Art_Project.jpg</a:t>
            </a:r>
          </a:p>
          <a:p>
            <a:pPr>
              <a:buNone/>
            </a:pPr>
            <a:r>
              <a:rPr lang="en-US" sz="1600" dirty="0"/>
              <a:t>https://commons.wikimedia.org/wiki/File:Jacob_de_Wet_(I)_-_The_Calling_of_St_Peter_and_St_Andrew_-_WGA25565.jpg</a:t>
            </a:r>
          </a:p>
          <a:p>
            <a:pPr>
              <a:buNone/>
            </a:pPr>
            <a:r>
              <a:rPr lang="en-US" sz="1600" dirty="0"/>
              <a:t>http://diglib.library.vanderbilt.edu/act-imagelink.pl?RC=48379</a:t>
            </a:r>
          </a:p>
          <a:p>
            <a:pPr>
              <a:buNone/>
            </a:pPr>
            <a:endParaRPr lang="en-US" sz="1600" dirty="0"/>
          </a:p>
          <a:p>
            <a:pPr>
              <a:buNone/>
            </a:pPr>
            <a:r>
              <a:rPr lang="en-US" sz="1600" dirty="0"/>
              <a:t>Additional descriptions can be found at the Art in the Christian Tradition image library, a service of the Vanderbilt Divinity Library, http://diglib.library.vanderbilt.edu/.  All images available via Creative Commons 3.0 License.</a:t>
            </a:r>
          </a:p>
          <a:p>
            <a:endParaRPr lang="en-US" sz="1200" dirty="0"/>
          </a:p>
          <a:p>
            <a:endParaRPr lang="en-US" sz="1400" dirty="0"/>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362200" y="4724400"/>
            <a:ext cx="1447800" cy="1815882"/>
          </a:xfrm>
          <a:prstGeom prst="rect">
            <a:avLst/>
          </a:prstGeom>
          <a:noFill/>
        </p:spPr>
        <p:txBody>
          <a:bodyPr wrap="square" rtlCol="0">
            <a:spAutoFit/>
          </a:bodyPr>
          <a:lstStyle/>
          <a:p>
            <a:pPr algn="ctr"/>
            <a:r>
              <a:rPr lang="en-US" sz="1600" dirty="0">
                <a:solidFill>
                  <a:schemeClr val="tx1">
                    <a:lumMod val="95000"/>
                  </a:schemeClr>
                </a:solidFill>
              </a:rPr>
              <a:t>Dorcas Window</a:t>
            </a:r>
          </a:p>
          <a:p>
            <a:pPr algn="ctr"/>
            <a:endParaRPr lang="en-US" sz="1600" dirty="0">
              <a:solidFill>
                <a:schemeClr val="tx1">
                  <a:lumMod val="95000"/>
                </a:schemeClr>
              </a:solidFill>
            </a:endParaRPr>
          </a:p>
          <a:p>
            <a:pPr algn="ctr"/>
            <a:endParaRPr lang="en-US" sz="1600" dirty="0">
              <a:solidFill>
                <a:schemeClr val="tx1">
                  <a:lumMod val="95000"/>
                </a:schemeClr>
              </a:solidFill>
            </a:endParaRPr>
          </a:p>
          <a:p>
            <a:pPr algn="ctr"/>
            <a:r>
              <a:rPr lang="en-US" sz="1600" dirty="0">
                <a:solidFill>
                  <a:schemeClr val="tx1">
                    <a:lumMod val="95000"/>
                  </a:schemeClr>
                </a:solidFill>
              </a:rPr>
              <a:t>Llandaff Cathedral</a:t>
            </a:r>
          </a:p>
          <a:p>
            <a:pPr algn="ctr"/>
            <a:r>
              <a:rPr lang="en-US" sz="1600" dirty="0">
                <a:solidFill>
                  <a:schemeClr val="tx1">
                    <a:lumMod val="95000"/>
                  </a:schemeClr>
                </a:solidFill>
              </a:rPr>
              <a:t>Cardiff, Wales</a:t>
            </a:r>
          </a:p>
        </p:txBody>
      </p:sp>
      <p:pic>
        <p:nvPicPr>
          <p:cNvPr id="5" name="Picture 4">
            <a:extLst>
              <a:ext uri="{FF2B5EF4-FFF2-40B4-BE49-F238E27FC236}">
                <a16:creationId xmlns:a16="http://schemas.microsoft.com/office/drawing/2014/main" id="{0E1D0B3E-D56D-489D-B765-A59412D65B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962401" y="0"/>
            <a:ext cx="5156895" cy="6858000"/>
          </a:xfrm>
          <a:prstGeom prst="rect">
            <a:avLst/>
          </a:prstGeom>
        </p:spPr>
      </p:pic>
    </p:spTree>
    <p:extLst>
      <p:ext uri="{BB962C8B-B14F-4D97-AF65-F5344CB8AC3E}">
        <p14:creationId xmlns:p14="http://schemas.microsoft.com/office/powerpoint/2010/main" val="966139641"/>
      </p:ext>
    </p:extLst>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52800" y="1981200"/>
            <a:ext cx="5715000" cy="1754326"/>
          </a:xfrm>
          <a:prstGeom prst="rect">
            <a:avLst/>
          </a:prstGeom>
        </p:spPr>
        <p:txBody>
          <a:bodyPr wrap="square">
            <a:spAutoFit/>
          </a:bodyPr>
          <a:lstStyle/>
          <a:p>
            <a:r>
              <a:rPr lang="en-US" sz="3600" dirty="0"/>
              <a:t>On the day I called, you answered me, you increased my strength of soul.</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Psalm 138:3</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4953000"/>
            <a:ext cx="1981200" cy="1569660"/>
          </a:xfrm>
          <a:prstGeom prst="rect">
            <a:avLst/>
          </a:prstGeom>
          <a:noFill/>
        </p:spPr>
        <p:txBody>
          <a:bodyPr wrap="square" rtlCol="0">
            <a:spAutoFit/>
          </a:bodyPr>
          <a:lstStyle/>
          <a:p>
            <a:pPr algn="ctr"/>
            <a:r>
              <a:rPr lang="en-US" sz="1600" dirty="0">
                <a:solidFill>
                  <a:schemeClr val="tx1">
                    <a:lumMod val="95000"/>
                  </a:schemeClr>
                </a:solidFill>
              </a:rPr>
              <a:t>Messages of Thanks for Answered Prayers</a:t>
            </a:r>
          </a:p>
          <a:p>
            <a:pPr algn="ctr"/>
            <a:endParaRPr lang="en-US" sz="1600" dirty="0">
              <a:solidFill>
                <a:schemeClr val="tx1">
                  <a:lumMod val="95000"/>
                </a:schemeClr>
              </a:solidFill>
            </a:endParaRPr>
          </a:p>
          <a:p>
            <a:pPr algn="ctr"/>
            <a:r>
              <a:rPr lang="en-US" sz="1600" dirty="0">
                <a:solidFill>
                  <a:schemeClr val="tx1">
                    <a:lumMod val="95000"/>
                  </a:schemeClr>
                </a:solidFill>
              </a:rPr>
              <a:t>Our Lady of Guadalupe Church</a:t>
            </a:r>
          </a:p>
          <a:p>
            <a:pPr algn="ctr"/>
            <a:r>
              <a:rPr lang="en-US" sz="1600" dirty="0">
                <a:solidFill>
                  <a:schemeClr val="tx1">
                    <a:lumMod val="95000"/>
                  </a:schemeClr>
                </a:solidFill>
              </a:rPr>
              <a:t>New Orleans, LA</a:t>
            </a:r>
          </a:p>
        </p:txBody>
      </p:sp>
      <p:pic>
        <p:nvPicPr>
          <p:cNvPr id="2" name="Picture 1">
            <a:extLst>
              <a:ext uri="{FF2B5EF4-FFF2-40B4-BE49-F238E27FC236}">
                <a16:creationId xmlns:a16="http://schemas.microsoft.com/office/drawing/2014/main" id="{BED58D36-5BCC-4B0C-BF5B-6A0F4AAAB94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381500" y="0"/>
            <a:ext cx="5143500" cy="6858000"/>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76600" y="1905000"/>
            <a:ext cx="6324600" cy="2308324"/>
          </a:xfrm>
          <a:prstGeom prst="rect">
            <a:avLst/>
          </a:prstGeom>
        </p:spPr>
        <p:txBody>
          <a:bodyPr wrap="square">
            <a:spAutoFit/>
          </a:bodyPr>
          <a:lstStyle/>
          <a:p>
            <a:r>
              <a:rPr lang="en-US" sz="3600" dirty="0"/>
              <a:t>For I am the least of the apostles, unfit to be called an apostle, because I persecuted the church of God.</a:t>
            </a:r>
            <a:endParaRPr lang="en-US" sz="3600" dirty="0">
              <a:cs typeface="Arial" pitchFamily="34" charset="0"/>
            </a:endParaRPr>
          </a:p>
        </p:txBody>
      </p:sp>
      <p:sp>
        <p:nvSpPr>
          <p:cNvPr id="5" name="TextBox 4"/>
          <p:cNvSpPr txBox="1"/>
          <p:nvPr/>
        </p:nvSpPr>
        <p:spPr>
          <a:xfrm>
            <a:off x="6084903" y="4495801"/>
            <a:ext cx="3352800" cy="461665"/>
          </a:xfrm>
          <a:prstGeom prst="rect">
            <a:avLst/>
          </a:prstGeom>
          <a:noFill/>
        </p:spPr>
        <p:txBody>
          <a:bodyPr wrap="square" rtlCol="0">
            <a:spAutoFit/>
          </a:bodyPr>
          <a:lstStyle/>
          <a:p>
            <a:pPr algn="ctr"/>
            <a:r>
              <a:rPr lang="en-US" sz="2400" dirty="0">
                <a:solidFill>
                  <a:schemeClr val="tx1">
                    <a:lumMod val="95000"/>
                  </a:schemeClr>
                </a:solidFill>
              </a:rPr>
              <a:t>1 Corinthians 15:9</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5410201"/>
            <a:ext cx="2362200" cy="1354217"/>
          </a:xfrm>
          <a:prstGeom prst="rect">
            <a:avLst/>
          </a:prstGeom>
          <a:noFill/>
        </p:spPr>
        <p:txBody>
          <a:bodyPr wrap="square" rtlCol="0">
            <a:spAutoFit/>
          </a:bodyPr>
          <a:lstStyle/>
          <a:p>
            <a:pPr algn="ctr"/>
            <a:r>
              <a:rPr lang="en-US" sz="1600" dirty="0">
                <a:solidFill>
                  <a:schemeClr val="tx1">
                    <a:lumMod val="95000"/>
                  </a:schemeClr>
                </a:solidFill>
              </a:rPr>
              <a:t>The Apostle Paul</a:t>
            </a:r>
          </a:p>
          <a:p>
            <a:pPr algn="ctr"/>
            <a:endParaRPr lang="en-US" sz="1600" dirty="0">
              <a:solidFill>
                <a:schemeClr val="tx1">
                  <a:lumMod val="95000"/>
                </a:schemeClr>
              </a:solidFill>
            </a:endParaRPr>
          </a:p>
          <a:p>
            <a:pPr algn="ctr"/>
            <a:r>
              <a:rPr lang="en-US" sz="1600" dirty="0">
                <a:solidFill>
                  <a:schemeClr val="tx1">
                    <a:lumMod val="95000"/>
                  </a:schemeClr>
                </a:solidFill>
              </a:rPr>
              <a:t>Rembrandt (</a:t>
            </a:r>
            <a:r>
              <a:rPr lang="en-US" sz="1600" dirty="0" err="1">
                <a:solidFill>
                  <a:schemeClr val="tx1">
                    <a:lumMod val="95000"/>
                  </a:schemeClr>
                </a:solidFill>
              </a:rPr>
              <a:t>attr</a:t>
            </a:r>
            <a:r>
              <a:rPr lang="en-US" sz="1600" dirty="0">
                <a:solidFill>
                  <a:schemeClr val="tx1">
                    <a:lumMod val="95000"/>
                  </a:schemeClr>
                </a:solidFill>
              </a:rPr>
              <a:t>.)</a:t>
            </a:r>
          </a:p>
          <a:p>
            <a:pPr algn="ctr"/>
            <a:r>
              <a:rPr lang="en-US" sz="1600" dirty="0">
                <a:solidFill>
                  <a:schemeClr val="tx1">
                    <a:lumMod val="95000"/>
                  </a:schemeClr>
                </a:solidFill>
              </a:rPr>
              <a:t>National Gallery of Art</a:t>
            </a:r>
          </a:p>
          <a:p>
            <a:pPr algn="ctr"/>
            <a:r>
              <a:rPr lang="en-US" sz="1600" dirty="0">
                <a:solidFill>
                  <a:schemeClr val="tx1">
                    <a:lumMod val="95000"/>
                  </a:schemeClr>
                </a:solidFill>
              </a:rPr>
              <a:t>Washington, DC</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65E03CCD-72A8-4F47-851E-BAAD13BCD64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419600" y="0"/>
            <a:ext cx="5431482" cy="6858000"/>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1676400"/>
            <a:ext cx="7086600" cy="2862322"/>
          </a:xfrm>
          <a:prstGeom prst="rect">
            <a:avLst/>
          </a:prstGeom>
        </p:spPr>
        <p:txBody>
          <a:bodyPr wrap="square">
            <a:spAutoFit/>
          </a:bodyPr>
          <a:lstStyle/>
          <a:p>
            <a:r>
              <a:rPr lang="en-US" sz="3600" dirty="0"/>
              <a:t>Once while Jesus was standing beside the lake … and the crowd was pressing in on him to hear the word of God, he saw fishermen … washing their nets.</a:t>
            </a:r>
            <a:endParaRPr lang="en-US" sz="3600" dirty="0">
              <a:cs typeface="Arial" pitchFamily="34" charset="0"/>
            </a:endParaRPr>
          </a:p>
        </p:txBody>
      </p:sp>
      <p:sp>
        <p:nvSpPr>
          <p:cNvPr id="5" name="TextBox 4"/>
          <p:cNvSpPr txBox="1"/>
          <p:nvPr/>
        </p:nvSpPr>
        <p:spPr>
          <a:xfrm>
            <a:off x="5791200" y="5105401"/>
            <a:ext cx="3352800" cy="461665"/>
          </a:xfrm>
          <a:prstGeom prst="rect">
            <a:avLst/>
          </a:prstGeom>
          <a:noFill/>
        </p:spPr>
        <p:txBody>
          <a:bodyPr wrap="square" rtlCol="0">
            <a:spAutoFit/>
          </a:bodyPr>
          <a:lstStyle/>
          <a:p>
            <a:pPr algn="ctr"/>
            <a:r>
              <a:rPr lang="en-US" sz="2400" dirty="0">
                <a:solidFill>
                  <a:schemeClr val="tx1">
                    <a:lumMod val="95000"/>
                  </a:schemeClr>
                </a:solidFill>
              </a:rPr>
              <a:t>Luke 5:1-2ac</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6000" y="5212140"/>
            <a:ext cx="1905000" cy="1569660"/>
          </a:xfrm>
          <a:prstGeom prst="rect">
            <a:avLst/>
          </a:prstGeom>
          <a:noFill/>
        </p:spPr>
        <p:txBody>
          <a:bodyPr wrap="square" rtlCol="0">
            <a:spAutoFit/>
          </a:bodyPr>
          <a:lstStyle/>
          <a:p>
            <a:pPr algn="ctr"/>
            <a:r>
              <a:rPr lang="en-US" sz="1600" dirty="0">
                <a:solidFill>
                  <a:schemeClr val="tx1">
                    <a:lumMod val="95000"/>
                  </a:schemeClr>
                </a:solidFill>
              </a:rPr>
              <a:t>Valencian Fisherwomen</a:t>
            </a:r>
          </a:p>
          <a:p>
            <a:pPr algn="ctr"/>
            <a:endParaRPr lang="en-US" sz="1600" dirty="0">
              <a:solidFill>
                <a:schemeClr val="tx1">
                  <a:lumMod val="95000"/>
                </a:schemeClr>
              </a:solidFill>
            </a:endParaRPr>
          </a:p>
          <a:p>
            <a:pPr algn="ctr"/>
            <a:r>
              <a:rPr lang="en-US" sz="1600" dirty="0">
                <a:solidFill>
                  <a:schemeClr val="tx1">
                    <a:lumMod val="95000"/>
                  </a:schemeClr>
                </a:solidFill>
              </a:rPr>
              <a:t>Joaquin </a:t>
            </a:r>
            <a:r>
              <a:rPr lang="en-US" sz="1600" dirty="0" err="1">
                <a:solidFill>
                  <a:schemeClr val="tx1">
                    <a:lumMod val="95000"/>
                  </a:schemeClr>
                </a:solidFill>
              </a:rPr>
              <a:t>Sorolla</a:t>
            </a:r>
            <a:r>
              <a:rPr lang="en-US" sz="1600" dirty="0">
                <a:solidFill>
                  <a:schemeClr val="tx1">
                    <a:lumMod val="95000"/>
                  </a:schemeClr>
                </a:solidFill>
              </a:rPr>
              <a:t>, </a:t>
            </a:r>
            <a:r>
              <a:rPr lang="en-US" sz="1600" dirty="0" err="1">
                <a:solidFill>
                  <a:schemeClr val="tx1">
                    <a:lumMod val="95000"/>
                  </a:schemeClr>
                </a:solidFill>
              </a:rPr>
              <a:t>Sorolla</a:t>
            </a:r>
            <a:r>
              <a:rPr lang="en-US" sz="1600" dirty="0">
                <a:solidFill>
                  <a:schemeClr val="tx1">
                    <a:lumMod val="95000"/>
                  </a:schemeClr>
                </a:solidFill>
              </a:rPr>
              <a:t> Museum, Madrid, Spain</a:t>
            </a:r>
            <a:endParaRPr lang="en-US" dirty="0">
              <a:solidFill>
                <a:schemeClr val="tx1">
                  <a:lumMod val="95000"/>
                </a:schemeClr>
              </a:solidFill>
            </a:endParaRPr>
          </a:p>
        </p:txBody>
      </p:sp>
      <p:pic>
        <p:nvPicPr>
          <p:cNvPr id="6" name="Picture 5">
            <a:extLst>
              <a:ext uri="{FF2B5EF4-FFF2-40B4-BE49-F238E27FC236}">
                <a16:creationId xmlns:a16="http://schemas.microsoft.com/office/drawing/2014/main" id="{964524CB-52EF-4496-914D-D9D760CCC19F}"/>
              </a:ext>
            </a:extLst>
          </p:cNvPr>
          <p:cNvPicPr>
            <a:picLocks noChangeAspect="1"/>
          </p:cNvPicPr>
          <p:nvPr/>
        </p:nvPicPr>
        <p:blipFill>
          <a:blip r:embed="rId2"/>
          <a:stretch>
            <a:fillRect/>
          </a:stretch>
        </p:blipFill>
        <p:spPr>
          <a:xfrm>
            <a:off x="4448174" y="3716"/>
            <a:ext cx="4391026" cy="6854284"/>
          </a:xfrm>
          <a:prstGeom prst="rect">
            <a:avLst/>
          </a:prstGeom>
        </p:spPr>
      </p:pic>
    </p:spTree>
    <p:extLst>
      <p:ext uri="{BB962C8B-B14F-4D97-AF65-F5344CB8AC3E}">
        <p14:creationId xmlns:p14="http://schemas.microsoft.com/office/powerpoint/2010/main" val="224815764"/>
      </p:ext>
    </p:extLst>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385</TotalTime>
  <Words>804</Words>
  <Application>Microsoft Office PowerPoint</Application>
  <PresentationFormat>Widescreen</PresentationFormat>
  <Paragraphs>68</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First Sunday after Christmas Day Year A</vt:lpstr>
      <vt:lpstr>FIFTH SUNDAY AFTER THE EPIPHANY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title>
  <dc:creator>Anne</dc:creator>
  <cp:lastModifiedBy>Anne Richardson</cp:lastModifiedBy>
  <cp:revision>112</cp:revision>
  <dcterms:created xsi:type="dcterms:W3CDTF">2016-08-31T16:46:43Z</dcterms:created>
  <dcterms:modified xsi:type="dcterms:W3CDTF">2025-08-25T14:48:59Z</dcterms:modified>
</cp:coreProperties>
</file>