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0" roundtripDataSignature="AMtx7miblV+WNmGoIo8FXh9Y5u9BGQXMD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00686C-1105-4BF3-8503-65F571F6C686}" v="6" dt="2025-08-25T14:31:46.0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40" Type="http://customschemas.google.com/relationships/presentationmetadata" Target="metadata"/><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46"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7F00686C-1105-4BF3-8503-65F571F6C686}"/>
    <pc:docChg chg="modSld">
      <pc:chgData name="Allison Blackwell" userId="7Y4zoj1sqs5H+IG1uY71RyUTFRj8vI3Lj7CrwoODLF4=" providerId="None" clId="Web-{7F00686C-1105-4BF3-8503-65F571F6C686}" dt="2025-08-25T14:31:46.088" v="4" actId="1076"/>
      <pc:docMkLst>
        <pc:docMk/>
      </pc:docMkLst>
      <pc:sldChg chg="modSp">
        <pc:chgData name="Allison Blackwell" userId="7Y4zoj1sqs5H+IG1uY71RyUTFRj8vI3Lj7CrwoODLF4=" providerId="None" clId="Web-{7F00686C-1105-4BF3-8503-65F571F6C686}" dt="2025-08-25T14:31:46.088" v="4" actId="1076"/>
        <pc:sldMkLst>
          <pc:docMk/>
          <pc:sldMk cId="0" sldId="289"/>
        </pc:sldMkLst>
        <pc:spChg chg="mod">
          <ac:chgData name="Allison Blackwell" userId="7Y4zoj1sqs5H+IG1uY71RyUTFRj8vI3Lj7CrwoODLF4=" providerId="None" clId="Web-{7F00686C-1105-4BF3-8503-65F571F6C686}" dt="2025-08-25T14:31:46.088" v="4" actId="1076"/>
          <ac:spMkLst>
            <pc:docMk/>
            <pc:sldMk cId="0" sldId="289"/>
            <ac:spMk id="28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1" name="Google Shape;261;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7" name="Google Shape;26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3" name="Google Shape;273;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9" name="Google Shape;279;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6"/>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6"/>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5"/>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4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6"/>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6"/>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4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8"/>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3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9"/>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9"/>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4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40"/>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40"/>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4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4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4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4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41"/>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41"/>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41"/>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41"/>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4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4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4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4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3"/>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43"/>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43"/>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4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4"/>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4"/>
          <p:cNvSpPr>
            <a:spLocks noGrp="1"/>
          </p:cNvSpPr>
          <p:nvPr>
            <p:ph type="pic" idx="2"/>
          </p:nvPr>
        </p:nvSpPr>
        <p:spPr>
          <a:xfrm>
            <a:off x="2389717" y="612775"/>
            <a:ext cx="7315200" cy="4114800"/>
          </a:xfrm>
          <a:prstGeom prst="rect">
            <a:avLst/>
          </a:prstGeom>
          <a:noFill/>
          <a:ln>
            <a:noFill/>
          </a:ln>
        </p:spPr>
      </p:sp>
      <p:sp>
        <p:nvSpPr>
          <p:cNvPr id="68" name="Google Shape;68;p44"/>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4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3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5"/>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600201"/>
            <a:ext cx="8458200" cy="14700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9600"/>
              <a:buFont typeface="Calibri"/>
              <a:buNone/>
            </a:pPr>
            <a:r>
              <a:rPr lang="en-US" sz="9600"/>
              <a:t>Easter Evening</a:t>
            </a:r>
            <a:endParaRPr/>
          </a:p>
        </p:txBody>
      </p:sp>
      <p:sp>
        <p:nvSpPr>
          <p:cNvPr id="89" name="Google Shape;89;p1"/>
          <p:cNvSpPr txBox="1">
            <a:spLocks noGrp="1"/>
          </p:cNvSpPr>
          <p:nvPr>
            <p:ph type="subTitle" idx="1"/>
          </p:nvPr>
        </p:nvSpPr>
        <p:spPr>
          <a:xfrm>
            <a:off x="2819400" y="3478212"/>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C</a:t>
            </a:r>
            <a:endParaRPr sz="5400" i="1">
              <a:solidFill>
                <a:schemeClr val="lt1"/>
              </a:solidFill>
            </a:endParaRPr>
          </a:p>
        </p:txBody>
      </p:sp>
      <p:sp>
        <p:nvSpPr>
          <p:cNvPr id="90" name="Google Shape;90;p1"/>
          <p:cNvSpPr/>
          <p:nvPr/>
        </p:nvSpPr>
        <p:spPr>
          <a:xfrm>
            <a:off x="1905000" y="4724401"/>
            <a:ext cx="3962400" cy="22467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0" i="0" u="none" strike="noStrike" cap="none">
                <a:solidFill>
                  <a:schemeClr val="lt1"/>
                </a:solidFill>
                <a:latin typeface="Calibri"/>
                <a:ea typeface="Calibri"/>
                <a:cs typeface="Calibri"/>
                <a:sym typeface="Calibri"/>
              </a:rPr>
              <a:t>Isaiah 25:6-9</a:t>
            </a:r>
            <a:endParaRPr/>
          </a:p>
          <a:p>
            <a:pPr marL="0" marR="0" lvl="0" indent="0" algn="l" rtl="0">
              <a:spcBef>
                <a:spcPts val="0"/>
              </a:spcBef>
              <a:spcAft>
                <a:spcPts val="0"/>
              </a:spcAft>
              <a:buNone/>
            </a:pPr>
            <a:r>
              <a:rPr lang="en-US" sz="2800">
                <a:solidFill>
                  <a:schemeClr val="lt1"/>
                </a:solidFill>
                <a:latin typeface="Calibri"/>
                <a:ea typeface="Calibri"/>
                <a:cs typeface="Calibri"/>
                <a:sym typeface="Calibri"/>
              </a:rPr>
              <a:t>Psalm 114</a:t>
            </a:r>
            <a:endParaRPr/>
          </a:p>
          <a:p>
            <a:pPr marL="0" marR="0" lvl="0" indent="0" algn="l" rtl="0">
              <a:spcBef>
                <a:spcPts val="0"/>
              </a:spcBef>
              <a:spcAft>
                <a:spcPts val="0"/>
              </a:spcAft>
              <a:buNone/>
            </a:pPr>
            <a:r>
              <a:rPr lang="en-US" sz="2800">
                <a:solidFill>
                  <a:schemeClr val="lt1"/>
                </a:solidFill>
                <a:latin typeface="Calibri"/>
                <a:ea typeface="Calibri"/>
                <a:cs typeface="Calibri"/>
                <a:sym typeface="Calibri"/>
              </a:rPr>
              <a:t>1 Corinthians 5:6b-8</a:t>
            </a:r>
            <a:endParaRPr sz="2800">
              <a:solidFill>
                <a:schemeClr val="lt1"/>
              </a:solidFill>
              <a:latin typeface="Calibri"/>
              <a:ea typeface="Calibri"/>
              <a:cs typeface="Calibri"/>
              <a:sym typeface="Calibri"/>
            </a:endParaRPr>
          </a:p>
          <a:p>
            <a:pPr marL="0" marR="0" lvl="0" indent="0" algn="l" rtl="0">
              <a:spcBef>
                <a:spcPts val="0"/>
              </a:spcBef>
              <a:spcAft>
                <a:spcPts val="0"/>
              </a:spcAft>
              <a:buNone/>
            </a:pPr>
            <a:r>
              <a:rPr lang="en-US" sz="2800">
                <a:solidFill>
                  <a:schemeClr val="lt1"/>
                </a:solidFill>
                <a:latin typeface="Calibri"/>
                <a:ea typeface="Calibri"/>
                <a:cs typeface="Calibri"/>
                <a:sym typeface="Calibri"/>
              </a:rPr>
              <a:t>Luke 24:13-49 	</a:t>
            </a:r>
            <a:endParaRPr/>
          </a:p>
          <a:p>
            <a:pPr marL="0" marR="0" lvl="0" indent="0" algn="l" rtl="0">
              <a:spcBef>
                <a:spcPts val="0"/>
              </a:spcBef>
              <a:spcAft>
                <a:spcPts val="0"/>
              </a:spcAft>
              <a:buNone/>
            </a:pPr>
            <a:r>
              <a:rPr lang="en-US" sz="2800">
                <a:solidFill>
                  <a:schemeClr val="lt1"/>
                </a:solidFill>
                <a:latin typeface="Calibri"/>
                <a:ea typeface="Calibri"/>
                <a:cs typeface="Calibri"/>
                <a:sym typeface="Calibri"/>
              </a:rPr>
              <a:t>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3048000" y="2055674"/>
            <a:ext cx="69342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went with them, but their eyes were kept from recognizing him.</a:t>
            </a:r>
            <a:endParaRPr/>
          </a:p>
        </p:txBody>
      </p:sp>
      <p:sp>
        <p:nvSpPr>
          <p:cNvPr id="144" name="Google Shape;144;p10"/>
          <p:cNvSpPr txBox="1"/>
          <p:nvPr/>
        </p:nvSpPr>
        <p:spPr>
          <a:xfrm>
            <a:off x="6096000" y="4583669"/>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24:15b, 16</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149" name="Google Shape;149;p11"/>
          <p:cNvPicPr preferRelativeResize="0"/>
          <p:nvPr/>
        </p:nvPicPr>
        <p:blipFill rotWithShape="1">
          <a:blip r:embed="rId3">
            <a:alphaModFix/>
          </a:blip>
          <a:srcRect/>
          <a:stretch/>
        </p:blipFill>
        <p:spPr>
          <a:xfrm>
            <a:off x="3505200" y="48491"/>
            <a:ext cx="7010400" cy="6781800"/>
          </a:xfrm>
          <a:prstGeom prst="rect">
            <a:avLst/>
          </a:prstGeom>
          <a:noFill/>
          <a:ln>
            <a:noFill/>
          </a:ln>
        </p:spPr>
      </p:pic>
      <p:sp>
        <p:nvSpPr>
          <p:cNvPr id="150" name="Google Shape;150;p11"/>
          <p:cNvSpPr txBox="1"/>
          <p:nvPr/>
        </p:nvSpPr>
        <p:spPr>
          <a:xfrm>
            <a:off x="1676400" y="5410200"/>
            <a:ext cx="17526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Road to Emmaus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Altobello Melone</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National Gallery, London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2743200" y="1508879"/>
            <a:ext cx="7467600" cy="39703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he said to them, "What are you discussing with each other while you walk along?“  "The things about Jesus of Nazareth, who was a prophet mighty in deed and word…</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56" name="Google Shape;156;p12"/>
          <p:cNvSpPr txBox="1"/>
          <p:nvPr/>
        </p:nvSpPr>
        <p:spPr>
          <a:xfrm>
            <a:off x="6096000" y="4648201"/>
            <a:ext cx="335280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2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24:17a, 19b</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1752600" y="6412468"/>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Road to Emmaus  --  American, early 18</a:t>
            </a:r>
            <a:r>
              <a:rPr lang="en-US" sz="1600" baseline="30000">
                <a:solidFill>
                  <a:srgbClr val="F2F2F2"/>
                </a:solidFill>
                <a:latin typeface="Calibri"/>
                <a:ea typeface="Calibri"/>
                <a:cs typeface="Calibri"/>
                <a:sym typeface="Calibri"/>
              </a:rPr>
              <a:t>th</a:t>
            </a:r>
            <a:r>
              <a:rPr lang="en-US" sz="1600">
                <a:solidFill>
                  <a:srgbClr val="F2F2F2"/>
                </a:solidFill>
                <a:latin typeface="Calibri"/>
                <a:ea typeface="Calibri"/>
                <a:cs typeface="Calibri"/>
                <a:sym typeface="Calibri"/>
              </a:rPr>
              <a:t> c., National Gallery of Art, DC</a:t>
            </a:r>
            <a:endParaRPr/>
          </a:p>
        </p:txBody>
      </p:sp>
      <p:pic>
        <p:nvPicPr>
          <p:cNvPr id="162" name="Google Shape;162;p13"/>
          <p:cNvPicPr preferRelativeResize="0"/>
          <p:nvPr/>
        </p:nvPicPr>
        <p:blipFill rotWithShape="1">
          <a:blip r:embed="rId3">
            <a:alphaModFix/>
          </a:blip>
          <a:srcRect/>
          <a:stretch/>
        </p:blipFill>
        <p:spPr>
          <a:xfrm>
            <a:off x="2531534" y="152400"/>
            <a:ext cx="7450666" cy="6096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Then one of them … answered him, "Are you the only stranger in Jerusalem who does not know the things that have taken place …?”</a:t>
            </a:r>
            <a:endParaRPr sz="3600">
              <a:solidFill>
                <a:schemeClr val="lt1"/>
              </a:solidFill>
              <a:latin typeface="Calibri"/>
              <a:ea typeface="Calibri"/>
              <a:cs typeface="Calibri"/>
              <a:sym typeface="Calibri"/>
            </a:endParaRPr>
          </a:p>
        </p:txBody>
      </p:sp>
      <p:sp>
        <p:nvSpPr>
          <p:cNvPr id="168" name="Google Shape;168;p1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24:18</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15"/>
          <p:cNvPicPr preferRelativeResize="0"/>
          <p:nvPr/>
        </p:nvPicPr>
        <p:blipFill rotWithShape="1">
          <a:blip r:embed="rId3">
            <a:alphaModFix/>
          </a:blip>
          <a:srcRect/>
          <a:stretch/>
        </p:blipFill>
        <p:spPr>
          <a:xfrm>
            <a:off x="2667001" y="457200"/>
            <a:ext cx="6985819" cy="5698958"/>
          </a:xfrm>
          <a:prstGeom prst="rect">
            <a:avLst/>
          </a:prstGeom>
          <a:noFill/>
          <a:ln>
            <a:noFill/>
          </a:ln>
        </p:spPr>
      </p:pic>
      <p:sp>
        <p:nvSpPr>
          <p:cNvPr id="174" name="Google Shape;174;p15"/>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Road to Emmaus  --  National Museum of Finland, Helsinki</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p:nvPr/>
        </p:nvSpPr>
        <p:spPr>
          <a:xfrm>
            <a:off x="2743200" y="1944469"/>
            <a:ext cx="7162800" cy="23989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Moreover, some women of our group astounded us. They… told us that they had indeed seen a vision of angels who said that he was alive.</a:t>
            </a:r>
            <a:endParaRPr sz="3600">
              <a:solidFill>
                <a:schemeClr val="lt1"/>
              </a:solidFill>
              <a:latin typeface="Calibri"/>
              <a:ea typeface="Calibri"/>
              <a:cs typeface="Calibri"/>
              <a:sym typeface="Calibri"/>
            </a:endParaRPr>
          </a:p>
        </p:txBody>
      </p:sp>
      <p:sp>
        <p:nvSpPr>
          <p:cNvPr id="180" name="Google Shape;180;p16"/>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24:22a, 23b</a:t>
            </a:r>
            <a:endParaRPr sz="2400">
              <a:solidFill>
                <a:srgbClr val="F2F2F2"/>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Women at the Tomb  --  JESUS MAFA, Cameroon</a:t>
            </a:r>
            <a:endParaRPr/>
          </a:p>
        </p:txBody>
      </p:sp>
      <p:pic>
        <p:nvPicPr>
          <p:cNvPr id="186" name="Google Shape;186;p17"/>
          <p:cNvPicPr preferRelativeResize="0"/>
          <p:nvPr/>
        </p:nvPicPr>
        <p:blipFill rotWithShape="1">
          <a:blip r:embed="rId3">
            <a:alphaModFix/>
          </a:blip>
          <a:srcRect/>
          <a:stretch/>
        </p:blipFill>
        <p:spPr>
          <a:xfrm>
            <a:off x="1525621" y="76201"/>
            <a:ext cx="9144000" cy="6081823"/>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p:nvPr/>
        </p:nvSpPr>
        <p:spPr>
          <a:xfrm>
            <a:off x="2743200" y="1944469"/>
            <a:ext cx="7162800" cy="23989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Then he said to them … "Was it not necessary that the Messiah should suffer these things and then enter into his glory?"</a:t>
            </a:r>
            <a:endParaRPr sz="3600">
              <a:solidFill>
                <a:schemeClr val="lt1"/>
              </a:solidFill>
              <a:latin typeface="Calibri"/>
              <a:ea typeface="Calibri"/>
              <a:cs typeface="Calibri"/>
              <a:sym typeface="Calibri"/>
            </a:endParaRPr>
          </a:p>
        </p:txBody>
      </p:sp>
      <p:sp>
        <p:nvSpPr>
          <p:cNvPr id="192" name="Google Shape;192;p1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24:25a, 26</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txBox="1"/>
          <p:nvPr/>
        </p:nvSpPr>
        <p:spPr>
          <a:xfrm>
            <a:off x="2133600" y="5229761"/>
            <a:ext cx="16764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Road to Emmaus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Bose Orthodox Monastery Magnano, Italy</a:t>
            </a:r>
            <a:endParaRPr/>
          </a:p>
        </p:txBody>
      </p:sp>
      <p:pic>
        <p:nvPicPr>
          <p:cNvPr id="198" name="Google Shape;198;p19"/>
          <p:cNvPicPr preferRelativeResize="0"/>
          <p:nvPr/>
        </p:nvPicPr>
        <p:blipFill rotWithShape="1">
          <a:blip r:embed="rId3">
            <a:alphaModFix/>
          </a:blip>
          <a:srcRect/>
          <a:stretch/>
        </p:blipFill>
        <p:spPr>
          <a:xfrm>
            <a:off x="4389120" y="352426"/>
            <a:ext cx="5669280" cy="62007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743200" y="1944470"/>
            <a:ext cx="70104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Then the Lord GOD will wipe away the tears from all faces …</a:t>
            </a:r>
            <a:endParaRPr sz="3600">
              <a:solidFill>
                <a:schemeClr val="lt1"/>
              </a:solidFill>
              <a:latin typeface="Calibri"/>
              <a:ea typeface="Calibri"/>
              <a:cs typeface="Calibri"/>
              <a:sym typeface="Calibri"/>
            </a:endParaRPr>
          </a:p>
        </p:txBody>
      </p:sp>
      <p:sp>
        <p:nvSpPr>
          <p:cNvPr id="96" name="Google Shape;96;p2"/>
          <p:cNvSpPr txBox="1"/>
          <p:nvPr/>
        </p:nvSpPr>
        <p:spPr>
          <a:xfrm>
            <a:off x="5715000" y="4038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Isaiah 25:8b</a:t>
            </a:r>
            <a:endParaRPr sz="2400">
              <a:solidFill>
                <a:srgbClr val="F2F2F2"/>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But they urged him strongly, saying, "Stay with us, because it is almost evening and the day is now nearly over."</a:t>
            </a:r>
            <a:endParaRPr sz="3600">
              <a:solidFill>
                <a:schemeClr val="lt1"/>
              </a:solidFill>
              <a:latin typeface="Calibri"/>
              <a:ea typeface="Calibri"/>
              <a:cs typeface="Calibri"/>
              <a:sym typeface="Calibri"/>
            </a:endParaRPr>
          </a:p>
        </p:txBody>
      </p:sp>
      <p:sp>
        <p:nvSpPr>
          <p:cNvPr id="204" name="Google Shape;204;p20"/>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24:29a</a:t>
            </a:r>
            <a:endParaRPr sz="2400">
              <a:solidFill>
                <a:srgbClr val="F2F2F2"/>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txBox="1"/>
          <p:nvPr/>
        </p:nvSpPr>
        <p:spPr>
          <a:xfrm>
            <a:off x="1752600" y="60960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Road to Emmaus  --  Carolingian, 9</a:t>
            </a:r>
            <a:r>
              <a:rPr lang="en-US" sz="1600" baseline="30000">
                <a:solidFill>
                  <a:srgbClr val="F2F2F2"/>
                </a:solidFill>
                <a:latin typeface="Calibri"/>
                <a:ea typeface="Calibri"/>
                <a:cs typeface="Calibri"/>
                <a:sym typeface="Calibri"/>
              </a:rPr>
              <a:t>th</a:t>
            </a:r>
            <a:r>
              <a:rPr lang="en-US" sz="1600">
                <a:solidFill>
                  <a:srgbClr val="F2F2F2"/>
                </a:solidFill>
                <a:latin typeface="Calibri"/>
                <a:ea typeface="Calibri"/>
                <a:cs typeface="Calibri"/>
                <a:sym typeface="Calibri"/>
              </a:rPr>
              <a:t> c., Cloisters Museum, New York</a:t>
            </a:r>
            <a:endParaRPr/>
          </a:p>
        </p:txBody>
      </p:sp>
      <p:pic>
        <p:nvPicPr>
          <p:cNvPr id="210" name="Google Shape;210;p21"/>
          <p:cNvPicPr preferRelativeResize="0"/>
          <p:nvPr/>
        </p:nvPicPr>
        <p:blipFill rotWithShape="1">
          <a:blip r:embed="rId3">
            <a:alphaModFix/>
          </a:blip>
          <a:srcRect/>
          <a:stretch/>
        </p:blipFill>
        <p:spPr>
          <a:xfrm>
            <a:off x="1524001" y="1640732"/>
            <a:ext cx="9135978" cy="3693268"/>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p:nvPr/>
        </p:nvSpPr>
        <p:spPr>
          <a:xfrm>
            <a:off x="2743200" y="1944469"/>
            <a:ext cx="71628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When he was at the table with them, he took bread, blessed and broke it, and gave it to them.</a:t>
            </a:r>
            <a:endParaRPr/>
          </a:p>
        </p:txBody>
      </p:sp>
      <p:sp>
        <p:nvSpPr>
          <p:cNvPr id="216" name="Google Shape;216;p22"/>
          <p:cNvSpPr txBox="1"/>
          <p:nvPr/>
        </p:nvSpPr>
        <p:spPr>
          <a:xfrm>
            <a:off x="5181600" y="3962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24:30</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pic>
        <p:nvPicPr>
          <p:cNvPr id="221" name="Google Shape;221;p23"/>
          <p:cNvPicPr preferRelativeResize="0"/>
          <p:nvPr/>
        </p:nvPicPr>
        <p:blipFill rotWithShape="1">
          <a:blip r:embed="rId3">
            <a:alphaModFix/>
          </a:blip>
          <a:srcRect/>
          <a:stretch/>
        </p:blipFill>
        <p:spPr>
          <a:xfrm>
            <a:off x="4419600" y="-2768"/>
            <a:ext cx="5715000" cy="6814096"/>
          </a:xfrm>
          <a:prstGeom prst="rect">
            <a:avLst/>
          </a:prstGeom>
          <a:noFill/>
          <a:ln>
            <a:noFill/>
          </a:ln>
        </p:spPr>
      </p:pic>
      <p:sp>
        <p:nvSpPr>
          <p:cNvPr id="222" name="Google Shape;222;p23"/>
          <p:cNvSpPr txBox="1"/>
          <p:nvPr/>
        </p:nvSpPr>
        <p:spPr>
          <a:xfrm>
            <a:off x="1905000" y="5486400"/>
            <a:ext cx="22860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Disciples at Emmaus</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Eugene Delacroix Brooklyn Museum</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New York</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4"/>
          <p:cNvSpPr txBox="1"/>
          <p:nvPr/>
        </p:nvSpPr>
        <p:spPr>
          <a:xfrm>
            <a:off x="6019800" y="4572001"/>
            <a:ext cx="2286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24:31a</a:t>
            </a:r>
            <a:endParaRPr sz="2400">
              <a:solidFill>
                <a:srgbClr val="F2F2F2"/>
              </a:solidFill>
              <a:latin typeface="Calibri"/>
              <a:ea typeface="Calibri"/>
              <a:cs typeface="Calibri"/>
              <a:sym typeface="Calibri"/>
            </a:endParaRPr>
          </a:p>
        </p:txBody>
      </p:sp>
      <p:sp>
        <p:nvSpPr>
          <p:cNvPr id="228" name="Google Shape;228;p24"/>
          <p:cNvSpPr/>
          <p:nvPr/>
        </p:nvSpPr>
        <p:spPr>
          <a:xfrm>
            <a:off x="3276600" y="2590801"/>
            <a:ext cx="585123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Then their eyes were opened,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pic>
        <p:nvPicPr>
          <p:cNvPr id="233" name="Google Shape;233;p25"/>
          <p:cNvPicPr preferRelativeResize="0"/>
          <p:nvPr/>
        </p:nvPicPr>
        <p:blipFill rotWithShape="1">
          <a:blip r:embed="rId3">
            <a:alphaModFix/>
          </a:blip>
          <a:srcRect/>
          <a:stretch/>
        </p:blipFill>
        <p:spPr>
          <a:xfrm>
            <a:off x="1524001" y="-30018"/>
            <a:ext cx="7581305" cy="6858000"/>
          </a:xfrm>
          <a:prstGeom prst="rect">
            <a:avLst/>
          </a:prstGeom>
          <a:noFill/>
          <a:ln>
            <a:noFill/>
          </a:ln>
        </p:spPr>
      </p:pic>
      <p:sp>
        <p:nvSpPr>
          <p:cNvPr id="234" name="Google Shape;234;p25"/>
          <p:cNvSpPr txBox="1"/>
          <p:nvPr/>
        </p:nvSpPr>
        <p:spPr>
          <a:xfrm>
            <a:off x="9144000" y="5410200"/>
            <a:ext cx="1752600"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Supper at Emmaus</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  Rembrandt</a:t>
            </a:r>
            <a:endParaRPr/>
          </a:p>
          <a:p>
            <a:pPr marL="0" marR="0" lvl="0" indent="0" algn="ctr" rtl="0">
              <a:spcBef>
                <a:spcPts val="0"/>
              </a:spcBef>
              <a:spcAft>
                <a:spcPts val="0"/>
              </a:spcAft>
              <a:buNone/>
            </a:pPr>
            <a:r>
              <a:rPr lang="en-US" sz="1400">
                <a:solidFill>
                  <a:schemeClr val="lt1"/>
                </a:solidFill>
                <a:latin typeface="Calibri"/>
                <a:ea typeface="Calibri"/>
                <a:cs typeface="Calibri"/>
                <a:sym typeface="Calibri"/>
              </a:rPr>
              <a:t>Musée Jacquemart-André</a:t>
            </a:r>
            <a:endParaRPr/>
          </a:p>
          <a:p>
            <a:pPr marL="0" marR="0" lvl="0" indent="0" algn="ctr" rtl="0">
              <a:spcBef>
                <a:spcPts val="0"/>
              </a:spcBef>
              <a:spcAft>
                <a:spcPts val="0"/>
              </a:spcAft>
              <a:buNone/>
            </a:pPr>
            <a:r>
              <a:rPr lang="en-US" sz="1400">
                <a:solidFill>
                  <a:schemeClr val="lt1"/>
                </a:solidFill>
                <a:latin typeface="Calibri"/>
                <a:ea typeface="Calibri"/>
                <a:cs typeface="Calibri"/>
                <a:sym typeface="Calibri"/>
              </a:rPr>
              <a:t>Paris</a:t>
            </a:r>
            <a:endParaRPr sz="1400">
              <a:solidFill>
                <a:srgbClr val="F2F2F2"/>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6"/>
          <p:cNvSpPr/>
          <p:nvPr/>
        </p:nvSpPr>
        <p:spPr>
          <a:xfrm>
            <a:off x="3505200" y="2590801"/>
            <a:ext cx="74676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they recognized him.</a:t>
            </a:r>
            <a:endParaRPr/>
          </a:p>
        </p:txBody>
      </p:sp>
      <p:sp>
        <p:nvSpPr>
          <p:cNvPr id="240" name="Google Shape;240;p26"/>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24:31b</a:t>
            </a:r>
            <a:endParaRPr sz="2400">
              <a:solidFill>
                <a:srgbClr val="F2F2F2"/>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27"/>
          <p:cNvSpPr txBox="1"/>
          <p:nvPr/>
        </p:nvSpPr>
        <p:spPr>
          <a:xfrm>
            <a:off x="1828800" y="6443246"/>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Supper at Emmaus  --  Caravaggio, National Gallery, London</a:t>
            </a:r>
            <a:endParaRPr/>
          </a:p>
        </p:txBody>
      </p:sp>
      <p:pic>
        <p:nvPicPr>
          <p:cNvPr id="246" name="Google Shape;246;p27"/>
          <p:cNvPicPr preferRelativeResize="0"/>
          <p:nvPr/>
        </p:nvPicPr>
        <p:blipFill rotWithShape="1">
          <a:blip r:embed="rId3">
            <a:alphaModFix/>
          </a:blip>
          <a:srcRect/>
          <a:stretch/>
        </p:blipFill>
        <p:spPr>
          <a:xfrm>
            <a:off x="1726644" y="0"/>
            <a:ext cx="8788956" cy="62484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28"/>
          <p:cNvSpPr/>
          <p:nvPr/>
        </p:nvSpPr>
        <p:spPr>
          <a:xfrm>
            <a:off x="2819400" y="2667001"/>
            <a:ext cx="74676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he vanished from their sight.</a:t>
            </a:r>
            <a:endParaRPr sz="3600">
              <a:solidFill>
                <a:schemeClr val="lt1"/>
              </a:solidFill>
              <a:latin typeface="Calibri"/>
              <a:ea typeface="Calibri"/>
              <a:cs typeface="Calibri"/>
              <a:sym typeface="Calibri"/>
            </a:endParaRPr>
          </a:p>
        </p:txBody>
      </p:sp>
      <p:sp>
        <p:nvSpPr>
          <p:cNvPr id="252" name="Google Shape;252;p28"/>
          <p:cNvSpPr txBox="1"/>
          <p:nvPr/>
        </p:nvSpPr>
        <p:spPr>
          <a:xfrm>
            <a:off x="57150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24:31c</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29"/>
          <p:cNvSpPr txBox="1"/>
          <p:nvPr/>
        </p:nvSpPr>
        <p:spPr>
          <a:xfrm>
            <a:off x="3664116" y="6400800"/>
            <a:ext cx="4863767"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lt1"/>
                </a:solidFill>
                <a:latin typeface="Calibri"/>
                <a:ea typeface="Calibri"/>
                <a:cs typeface="Calibri"/>
                <a:sym typeface="Calibri"/>
              </a:rPr>
              <a:t>Emmaus House – Martyrs of Uganda, Kamapala, Uganda</a:t>
            </a:r>
            <a:endParaRPr/>
          </a:p>
        </p:txBody>
      </p:sp>
      <p:pic>
        <p:nvPicPr>
          <p:cNvPr id="258" name="Google Shape;258;p29"/>
          <p:cNvPicPr preferRelativeResize="0"/>
          <p:nvPr/>
        </p:nvPicPr>
        <p:blipFill rotWithShape="1">
          <a:blip r:embed="rId3">
            <a:alphaModFix/>
          </a:blip>
          <a:srcRect/>
          <a:stretch/>
        </p:blipFill>
        <p:spPr>
          <a:xfrm>
            <a:off x="2481350" y="28638"/>
            <a:ext cx="7272250" cy="625901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752600" y="62484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“When the comforter is come…”  --  Coventry Cathedral, Coventry, England</a:t>
            </a:r>
            <a:endParaRPr/>
          </a:p>
        </p:txBody>
      </p:sp>
      <p:pic>
        <p:nvPicPr>
          <p:cNvPr id="102" name="Google Shape;102;p3"/>
          <p:cNvPicPr preferRelativeResize="0"/>
          <p:nvPr/>
        </p:nvPicPr>
        <p:blipFill rotWithShape="1">
          <a:blip r:embed="rId3">
            <a:alphaModFix/>
          </a:blip>
          <a:srcRect/>
          <a:stretch/>
        </p:blipFill>
        <p:spPr>
          <a:xfrm>
            <a:off x="1567543" y="838200"/>
            <a:ext cx="9056914" cy="48768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30"/>
          <p:cNvSpPr/>
          <p:nvPr/>
        </p:nvSpPr>
        <p:spPr>
          <a:xfrm>
            <a:off x="2971800" y="1676400"/>
            <a:ext cx="72390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That same hour they got up and returned to Jerusalem; and they found the eleven and their companions gathered together.</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264" name="Google Shape;264;p30"/>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24:33</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31"/>
          <p:cNvSpPr/>
          <p:nvPr/>
        </p:nvSpPr>
        <p:spPr>
          <a:xfrm>
            <a:off x="2743200" y="1981200"/>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While they were talking about this, Jesus himself stood among them and said to them, "Peace be with you."</a:t>
            </a:r>
            <a:endParaRPr sz="3600">
              <a:solidFill>
                <a:schemeClr val="lt1"/>
              </a:solidFill>
              <a:latin typeface="Calibri"/>
              <a:ea typeface="Calibri"/>
              <a:cs typeface="Calibri"/>
              <a:sym typeface="Calibri"/>
            </a:endParaRPr>
          </a:p>
        </p:txBody>
      </p:sp>
      <p:sp>
        <p:nvSpPr>
          <p:cNvPr id="270" name="Google Shape;270;p31"/>
          <p:cNvSpPr txBox="1"/>
          <p:nvPr/>
        </p:nvSpPr>
        <p:spPr>
          <a:xfrm>
            <a:off x="6096000" y="4583669"/>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24:36</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32"/>
          <p:cNvSpPr txBox="1"/>
          <p:nvPr/>
        </p:nvSpPr>
        <p:spPr>
          <a:xfrm>
            <a:off x="1752600" y="63670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Appears to the Apostles  -- Duccio, Museo dell’Opera del Duomo, Siena, Italy</a:t>
            </a:r>
            <a:endParaRPr/>
          </a:p>
        </p:txBody>
      </p:sp>
      <p:pic>
        <p:nvPicPr>
          <p:cNvPr id="276" name="Google Shape;276;p32"/>
          <p:cNvPicPr preferRelativeResize="0"/>
          <p:nvPr/>
        </p:nvPicPr>
        <p:blipFill rotWithShape="1">
          <a:blip r:embed="rId3">
            <a:alphaModFix/>
          </a:blip>
          <a:srcRect/>
          <a:stretch/>
        </p:blipFill>
        <p:spPr>
          <a:xfrm>
            <a:off x="2108200" y="152400"/>
            <a:ext cx="8026400" cy="60198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33"/>
          <p:cNvSpPr/>
          <p:nvPr/>
        </p:nvSpPr>
        <p:spPr>
          <a:xfrm>
            <a:off x="2743200" y="1981201"/>
            <a:ext cx="74676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282" name="Google Shape;282;p33"/>
          <p:cNvSpPr txBox="1"/>
          <p:nvPr/>
        </p:nvSpPr>
        <p:spPr>
          <a:xfrm>
            <a:off x="6096000" y="4583669"/>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24:46, 48</a:t>
            </a:r>
            <a:endParaRPr/>
          </a:p>
        </p:txBody>
      </p:sp>
      <p:sp>
        <p:nvSpPr>
          <p:cNvPr id="283" name="Google Shape;283;p33"/>
          <p:cNvSpPr/>
          <p:nvPr/>
        </p:nvSpPr>
        <p:spPr>
          <a:xfrm>
            <a:off x="2394284" y="1676400"/>
            <a:ext cx="7848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he said to them, "Thus it is written, that the Messiah is to suffer and to rise from the dead on the third day … You are witnesses of these things.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34"/>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89" name="Google Shape;289;p34"/>
          <p:cNvSpPr txBox="1">
            <a:spLocks noGrp="1"/>
          </p:cNvSpPr>
          <p:nvPr>
            <p:ph type="body" idx="1"/>
          </p:nvPr>
        </p:nvSpPr>
        <p:spPr>
          <a:xfrm>
            <a:off x="1685925" y="4953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400" dirty="0"/>
              <a:t>New Revised Standard Version Updated Edition Bible, copyright 2022, Division of Christian Education of the National Council of the Churches of Christ in the United States of America. Used by permission. All rights reserved.</a:t>
            </a:r>
          </a:p>
          <a:p>
            <a:pPr marL="342900">
              <a:spcBef>
                <a:spcPts val="0"/>
              </a:spcBef>
              <a:buNone/>
            </a:pPr>
            <a:endParaRPr lang="en-US" sz="1400" dirty="0"/>
          </a:p>
          <a:p>
            <a:pPr marL="342900" lvl="0" indent="-342900" algn="l" rtl="0">
              <a:spcBef>
                <a:spcPts val="280"/>
              </a:spcBef>
              <a:spcAft>
                <a:spcPts val="0"/>
              </a:spcAft>
              <a:buClr>
                <a:schemeClr val="lt1"/>
              </a:buClr>
              <a:buSzPts val="1400"/>
              <a:buNone/>
            </a:pPr>
            <a:r>
              <a:rPr lang="en-US" sz="1400" dirty="0"/>
              <a:t>http://www.flickr.com/photos/allyhook/3913720858/</a:t>
            </a:r>
            <a:endParaRPr dirty="0"/>
          </a:p>
          <a:p>
            <a:pPr marL="342900" lvl="0" indent="-342900" algn="l" rtl="0">
              <a:spcBef>
                <a:spcPts val="280"/>
              </a:spcBef>
              <a:spcAft>
                <a:spcPts val="0"/>
              </a:spcAft>
              <a:buClr>
                <a:schemeClr val="lt1"/>
              </a:buClr>
              <a:buSzPts val="1400"/>
              <a:buNone/>
            </a:pPr>
            <a:r>
              <a:rPr lang="en-US" sz="1400" dirty="0"/>
              <a:t>https://commons.wikimedia.org/wiki/File:Meditation_by_the_Sea.jpg</a:t>
            </a:r>
            <a:endParaRPr dirty="0"/>
          </a:p>
          <a:p>
            <a:pPr marL="342900" lvl="0" indent="-342900" algn="l" rtl="0">
              <a:spcBef>
                <a:spcPts val="280"/>
              </a:spcBef>
              <a:spcAft>
                <a:spcPts val="0"/>
              </a:spcAft>
              <a:buClr>
                <a:schemeClr val="lt1"/>
              </a:buClr>
              <a:buSzPts val="1400"/>
              <a:buNone/>
            </a:pPr>
            <a:r>
              <a:rPr lang="en-US" sz="1400" dirty="0"/>
              <a:t>http://commons.wikimedia.org/wiki/File:2013-08-14--Artoklasia_during_Feast_of_the_Dormition_of_the_Virgin_Mary.JPG</a:t>
            </a:r>
            <a:endParaRPr sz="1400" dirty="0"/>
          </a:p>
          <a:p>
            <a:pPr marL="342900" lvl="0" indent="-342900" algn="l" rtl="0">
              <a:spcBef>
                <a:spcPts val="280"/>
              </a:spcBef>
              <a:spcAft>
                <a:spcPts val="0"/>
              </a:spcAft>
              <a:buClr>
                <a:schemeClr val="lt1"/>
              </a:buClr>
              <a:buSzPts val="1400"/>
              <a:buNone/>
            </a:pPr>
            <a:r>
              <a:rPr lang="en-US" sz="1400" dirty="0"/>
              <a:t>https://commons.wikimedia.org/wiki/File:Lelio_Orsi_Camino_de_Ema%C3%BAs.jpg</a:t>
            </a:r>
            <a:endParaRPr sz="1400" dirty="0"/>
          </a:p>
          <a:p>
            <a:pPr marL="342900" lvl="0" indent="-342900" algn="l" rtl="0">
              <a:spcBef>
                <a:spcPts val="280"/>
              </a:spcBef>
              <a:spcAft>
                <a:spcPts val="0"/>
              </a:spcAft>
              <a:buClr>
                <a:schemeClr val="lt1"/>
              </a:buClr>
              <a:buSzPts val="1400"/>
              <a:buNone/>
            </a:pPr>
            <a:r>
              <a:rPr lang="en-US" sz="1400" dirty="0"/>
              <a:t>https://commons.wikimedia.org/wiki/File:Christ_on_the_Road_to_Emmaus_G-001552-20120605.jpg</a:t>
            </a:r>
            <a:endParaRPr sz="1400" dirty="0"/>
          </a:p>
          <a:p>
            <a:pPr marL="342900" lvl="0" indent="-342900" algn="l" rtl="0">
              <a:spcBef>
                <a:spcPts val="280"/>
              </a:spcBef>
              <a:spcAft>
                <a:spcPts val="0"/>
              </a:spcAft>
              <a:buClr>
                <a:schemeClr val="lt1"/>
              </a:buClr>
              <a:buSzPts val="1400"/>
              <a:buNone/>
            </a:pPr>
            <a:r>
              <a:rPr lang="en-US" sz="1400" dirty="0"/>
              <a:t>https://commons.wikimedia.org/wiki/File:On_the_Road_to_Emmaus_by_Lars_Gallenius,_1684,_Raahe_C</a:t>
            </a:r>
            <a:endParaRPr sz="1400" dirty="0"/>
          </a:p>
          <a:p>
            <a:pPr marL="342900" lvl="0" indent="-342900" algn="l" rtl="0">
              <a:spcBef>
                <a:spcPts val="280"/>
              </a:spcBef>
              <a:spcAft>
                <a:spcPts val="0"/>
              </a:spcAft>
              <a:buClr>
                <a:schemeClr val="lt1"/>
              </a:buClr>
              <a:buSzPts val="1400"/>
              <a:buNone/>
            </a:pPr>
            <a:r>
              <a:rPr lang="en-US" sz="1400" dirty="0"/>
              <a:t>hurch_-_National_Museum_of_Finland_-_DSC04246.JPG</a:t>
            </a:r>
            <a:endParaRPr sz="1400" dirty="0"/>
          </a:p>
          <a:p>
            <a:pPr marL="342900" lvl="0" indent="-342900" algn="l" rtl="0">
              <a:spcBef>
                <a:spcPts val="280"/>
              </a:spcBef>
              <a:spcAft>
                <a:spcPts val="0"/>
              </a:spcAft>
              <a:buClr>
                <a:schemeClr val="lt1"/>
              </a:buClr>
              <a:buSzPts val="1400"/>
              <a:buNone/>
            </a:pPr>
            <a:r>
              <a:rPr lang="en-US" sz="1400" dirty="0"/>
              <a:t>http://diglib.library.vanderbilt.edu/act-imagelink.pl?RC=48301</a:t>
            </a:r>
            <a:endParaRPr dirty="0"/>
          </a:p>
          <a:p>
            <a:pPr marL="342900" lvl="0" indent="-342900" algn="l" rtl="0">
              <a:spcBef>
                <a:spcPts val="280"/>
              </a:spcBef>
              <a:spcAft>
                <a:spcPts val="0"/>
              </a:spcAft>
              <a:buClr>
                <a:schemeClr val="lt1"/>
              </a:buClr>
              <a:buSzPts val="1400"/>
              <a:buNone/>
            </a:pPr>
            <a:r>
              <a:rPr lang="en-US" sz="1400" dirty="0"/>
              <a:t>http://commons.wikimedia.org/wiki/File:Altobello_Melone_-_The_Road_to_Emmaus_-_Google_Art_Project.jpg</a:t>
            </a:r>
            <a:endParaRPr dirty="0"/>
          </a:p>
          <a:p>
            <a:pPr marL="342900" lvl="0" indent="-342900" algn="l" rtl="0">
              <a:spcBef>
                <a:spcPts val="280"/>
              </a:spcBef>
              <a:spcAft>
                <a:spcPts val="0"/>
              </a:spcAft>
              <a:buClr>
                <a:schemeClr val="lt1"/>
              </a:buClr>
              <a:buSzPts val="1400"/>
              <a:buNone/>
            </a:pPr>
            <a:r>
              <a:rPr lang="en-US" sz="1400" dirty="0"/>
              <a:t>https://www.flickr.com/photos/jimforest/15277775371</a:t>
            </a:r>
            <a:endParaRPr dirty="0"/>
          </a:p>
          <a:p>
            <a:pPr marL="342900" lvl="0" indent="-342900" algn="l" rtl="0">
              <a:spcBef>
                <a:spcPts val="280"/>
              </a:spcBef>
              <a:spcAft>
                <a:spcPts val="0"/>
              </a:spcAft>
              <a:buClr>
                <a:schemeClr val="lt1"/>
              </a:buClr>
              <a:buSzPts val="1400"/>
              <a:buNone/>
            </a:pPr>
            <a:r>
              <a:rPr lang="en-US" sz="1400" dirty="0"/>
              <a:t>https://commons.wikimedia.org/wiki/File:Lotharingia_(metz),_placca_d%27avorio_con_scene_a_emmaus,_850-900_circa_(carolingio).JPG</a:t>
            </a:r>
            <a:endParaRPr dirty="0"/>
          </a:p>
          <a:p>
            <a:pPr marL="342900" lvl="0" indent="-342900" algn="l" rtl="0">
              <a:spcBef>
                <a:spcPts val="280"/>
              </a:spcBef>
              <a:spcAft>
                <a:spcPts val="0"/>
              </a:spcAft>
              <a:buClr>
                <a:schemeClr val="lt1"/>
              </a:buClr>
              <a:buSzPts val="1400"/>
              <a:buNone/>
            </a:pPr>
            <a:r>
              <a:rPr lang="en-US" sz="1400" dirty="0"/>
              <a:t>https://commons.wikimedia.org/wiki/File:Brooklyn_Museum_-_The_Disciples_at_Emmaus_or_The_Pilgrims_at_Emmaus_(Les_disciples_d%27Emma%C3%BCs_ou_Les_p%C3%A8lerins_d%27Emma%C3%BCs)_-_Eug%C3%A8ne_Delacroix.jpg</a:t>
            </a:r>
            <a:endParaRPr sz="1400" dirty="0"/>
          </a:p>
          <a:p>
            <a:pPr marL="342900" lvl="0" indent="-342900" algn="l" rtl="0">
              <a:spcBef>
                <a:spcPts val="280"/>
              </a:spcBef>
              <a:spcAft>
                <a:spcPts val="0"/>
              </a:spcAft>
              <a:buClr>
                <a:schemeClr val="lt1"/>
              </a:buClr>
              <a:buSzPts val="1400"/>
              <a:buNone/>
            </a:pPr>
            <a:r>
              <a:rPr lang="en-US" sz="1400" dirty="0"/>
              <a:t>https://commons.wikimedia.org/wiki/File:The_Supper_at_Emmaus,_by_Rembrandt.jpg</a:t>
            </a:r>
            <a:endParaRPr sz="1400" dirty="0"/>
          </a:p>
          <a:p>
            <a:pPr marL="342900" lvl="0" indent="-342900" algn="l" rtl="0">
              <a:spcBef>
                <a:spcPts val="280"/>
              </a:spcBef>
              <a:spcAft>
                <a:spcPts val="0"/>
              </a:spcAft>
              <a:buClr>
                <a:schemeClr val="lt1"/>
              </a:buClr>
              <a:buSzPts val="1400"/>
              <a:buNone/>
            </a:pPr>
            <a:r>
              <a:rPr lang="en-US" sz="1400" dirty="0"/>
              <a:t>https://commons.wikimedia.org/wiki/File:Supper_at_Emmaus-Caravaggio_(1601).jpg</a:t>
            </a:r>
            <a:endParaRPr dirty="0"/>
          </a:p>
          <a:p>
            <a:pPr marL="342900" lvl="0" indent="-342900" algn="l" rtl="0">
              <a:spcBef>
                <a:spcPts val="280"/>
              </a:spcBef>
              <a:spcAft>
                <a:spcPts val="0"/>
              </a:spcAft>
              <a:buClr>
                <a:schemeClr val="lt1"/>
              </a:buClr>
              <a:buSzPts val="1400"/>
              <a:buNone/>
            </a:pPr>
            <a:r>
              <a:rPr lang="en-US" sz="1400" dirty="0"/>
              <a:t>https://www.flickr.com/photos/jimforest/5710252358</a:t>
            </a:r>
            <a:endParaRPr dirty="0"/>
          </a:p>
          <a:p>
            <a:pPr marL="342900" lvl="0" indent="-342900" algn="l" rtl="0">
              <a:spcBef>
                <a:spcPts val="280"/>
              </a:spcBef>
              <a:spcAft>
                <a:spcPts val="0"/>
              </a:spcAft>
              <a:buClr>
                <a:schemeClr val="lt1"/>
              </a:buClr>
              <a:buSzPts val="1400"/>
              <a:buNone/>
            </a:pPr>
            <a:r>
              <a:rPr lang="en-US" sz="1400" dirty="0"/>
              <a:t>https://commons.wikimedia.org/wiki/File:Duccio_di_Buoninsegna_013.jpg</a:t>
            </a:r>
            <a:endParaRPr sz="1400" dirty="0"/>
          </a:p>
          <a:p>
            <a:pPr marL="342900">
              <a:spcBef>
                <a:spcPts val="280"/>
              </a:spcBef>
              <a:buSzPts val="1400"/>
              <a:buNone/>
            </a:pPr>
            <a:endParaRPr lang="en-US" sz="1400" dirty="0"/>
          </a:p>
          <a:p>
            <a:pPr marL="342900" lvl="0" indent="-342900" algn="l">
              <a:spcBef>
                <a:spcPts val="280"/>
              </a:spcBef>
              <a:spcAft>
                <a:spcPts val="0"/>
              </a:spcAft>
              <a:buSzPts val="1400"/>
              <a:buNone/>
            </a:pPr>
            <a:r>
              <a:rPr lang="en-US" sz="1400" dirty="0"/>
              <a:t>Additional descriptions can be found at the Art in the Christian Tradition image library, a service of the Vanderbilt Divinity Library, http://diglib.library.vanderbilt.edu/.  All images available via Creative Commons 3.0 License.</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3124200" y="1828800"/>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 mountains skipped like rams, </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the hills like lambs.</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Why is it, O sea, </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that you flee?</a:t>
            </a:r>
            <a:endParaRPr sz="3600">
              <a:solidFill>
                <a:schemeClr val="lt1"/>
              </a:solidFill>
              <a:latin typeface="Calibri"/>
              <a:ea typeface="Calibri"/>
              <a:cs typeface="Calibri"/>
              <a:sym typeface="Calibri"/>
            </a:endParaRPr>
          </a:p>
        </p:txBody>
      </p:sp>
      <p:sp>
        <p:nvSpPr>
          <p:cNvPr id="108" name="Google Shape;108;p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114:4, 5a</a:t>
            </a:r>
            <a:endParaRPr sz="2400">
              <a:solidFill>
                <a:srgbClr val="F2F2F2"/>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752600" y="6412468"/>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Meditation by the Sea  --  American, Museum of Fine Arts, Boston</a:t>
            </a:r>
            <a:endParaRPr/>
          </a:p>
        </p:txBody>
      </p:sp>
      <p:pic>
        <p:nvPicPr>
          <p:cNvPr id="114" name="Google Shape;114;p5"/>
          <p:cNvPicPr preferRelativeResize="0"/>
          <p:nvPr/>
        </p:nvPicPr>
        <p:blipFill rotWithShape="1">
          <a:blip r:embed="rId3">
            <a:alphaModFix/>
          </a:blip>
          <a:srcRect/>
          <a:stretch/>
        </p:blipFill>
        <p:spPr>
          <a:xfrm>
            <a:off x="1730829" y="68580"/>
            <a:ext cx="8937171" cy="625602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 let us celebrate the festival, not with the old yeast, the yeast of malice and evil, but with the unleavened bread of sincerity and truth.</a:t>
            </a:r>
            <a:endParaRPr sz="3600">
              <a:solidFill>
                <a:schemeClr val="lt1"/>
              </a:solidFill>
              <a:latin typeface="Calibri"/>
              <a:ea typeface="Calibri"/>
              <a:cs typeface="Calibri"/>
              <a:sym typeface="Calibri"/>
            </a:endParaRPr>
          </a:p>
        </p:txBody>
      </p:sp>
      <p:sp>
        <p:nvSpPr>
          <p:cNvPr id="120" name="Google Shape;120;p6"/>
          <p:cNvSpPr txBox="1"/>
          <p:nvPr/>
        </p:nvSpPr>
        <p:spPr>
          <a:xfrm>
            <a:off x="6096000" y="4953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Corinthians 5:8</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Breaking of Bread Service  --  Annunciation Greek Orthodox Cathedral, Toronto, Canada</a:t>
            </a:r>
            <a:endParaRPr/>
          </a:p>
        </p:txBody>
      </p:sp>
      <p:pic>
        <p:nvPicPr>
          <p:cNvPr id="126" name="Google Shape;126;p7"/>
          <p:cNvPicPr preferRelativeResize="0"/>
          <p:nvPr/>
        </p:nvPicPr>
        <p:blipFill rotWithShape="1">
          <a:blip r:embed="rId3">
            <a:alphaModFix/>
          </a:blip>
          <a:srcRect/>
          <a:stretch/>
        </p:blipFill>
        <p:spPr>
          <a:xfrm>
            <a:off x="1986394" y="341245"/>
            <a:ext cx="8300607" cy="563403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Now on that same day two of them were going to a village called Emmaus … While they were talking and discussing, Jesus himself came near…</a:t>
            </a:r>
            <a:endParaRPr sz="3600">
              <a:solidFill>
                <a:schemeClr val="lt1"/>
              </a:solidFill>
              <a:latin typeface="Calibri"/>
              <a:ea typeface="Calibri"/>
              <a:cs typeface="Calibri"/>
              <a:sym typeface="Calibri"/>
            </a:endParaRPr>
          </a:p>
        </p:txBody>
      </p:sp>
      <p:sp>
        <p:nvSpPr>
          <p:cNvPr id="132" name="Google Shape;132;p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24:13a, 15a</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137" name="Google Shape;137;p9"/>
          <p:cNvPicPr preferRelativeResize="0"/>
          <p:nvPr/>
        </p:nvPicPr>
        <p:blipFill rotWithShape="1">
          <a:blip r:embed="rId3">
            <a:alphaModFix/>
          </a:blip>
          <a:srcRect/>
          <a:stretch/>
        </p:blipFill>
        <p:spPr>
          <a:xfrm>
            <a:off x="4211002" y="0"/>
            <a:ext cx="5237798" cy="6858000"/>
          </a:xfrm>
          <a:prstGeom prst="rect">
            <a:avLst/>
          </a:prstGeom>
          <a:noFill/>
          <a:ln>
            <a:noFill/>
          </a:ln>
        </p:spPr>
      </p:pic>
      <p:sp>
        <p:nvSpPr>
          <p:cNvPr id="138" name="Google Shape;138;p9"/>
          <p:cNvSpPr txBox="1"/>
          <p:nvPr/>
        </p:nvSpPr>
        <p:spPr>
          <a:xfrm>
            <a:off x="2057400" y="5334000"/>
            <a:ext cx="18288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Road to Emmaus </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Lelio Orsi</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National Gallery, London</a:t>
            </a:r>
            <a:endParaRPr/>
          </a:p>
        </p:txBody>
      </p:sp>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34</Slides>
  <Notes>34</Notes>
  <HiddenSlides>0</HiddenSlide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First Sunday after Christmas Day Year A</vt:lpstr>
      <vt:lpstr>Easter Evening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3</cp:revision>
  <dcterms:created xsi:type="dcterms:W3CDTF">2016-08-31T16:46:43Z</dcterms:created>
  <dcterms:modified xsi:type="dcterms:W3CDTF">2025-08-25T14:31:52Z</dcterms:modified>
</cp:coreProperties>
</file>