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j5H/uDm0pBxTIbbvxV0Gq922nd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CA1E30-3598-4F90-90F1-3E553417732D}" v="18" dt="2025-10-08T15:11:30.4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Lew" userId="DE9u/HIIxMU0OFQg8o06/mNtqbZG0KcOoC0s0LyOtjk=" providerId="None" clId="Web-{9BCA1E30-3598-4F90-90F1-3E553417732D}"/>
    <pc:docChg chg="modSld">
      <pc:chgData name="Charlotte Lew" userId="DE9u/HIIxMU0OFQg8o06/mNtqbZG0KcOoC0s0LyOtjk=" providerId="None" clId="Web-{9BCA1E30-3598-4F90-90F1-3E553417732D}" dt="2025-10-08T15:11:25.668" v="6" actId="20577"/>
      <pc:docMkLst>
        <pc:docMk/>
      </pc:docMkLst>
      <pc:sldChg chg="modSp">
        <pc:chgData name="Charlotte Lew" userId="DE9u/HIIxMU0OFQg8o06/mNtqbZG0KcOoC0s0LyOtjk=" providerId="None" clId="Web-{9BCA1E30-3598-4F90-90F1-3E553417732D}" dt="2025-10-08T15:05:47.588" v="4" actId="20577"/>
        <pc:sldMkLst>
          <pc:docMk/>
          <pc:sldMk cId="0" sldId="259"/>
        </pc:sldMkLst>
        <pc:spChg chg="mod">
          <ac:chgData name="Charlotte Lew" userId="DE9u/HIIxMU0OFQg8o06/mNtqbZG0KcOoC0s0LyOtjk=" providerId="None" clId="Web-{9BCA1E30-3598-4F90-90F1-3E553417732D}" dt="2025-10-08T15:05:47.588" v="4" actId="20577"/>
          <ac:spMkLst>
            <pc:docMk/>
            <pc:sldMk cId="0" sldId="259"/>
            <ac:spMk id="107" creationId="{00000000-0000-0000-0000-000000000000}"/>
          </ac:spMkLst>
        </pc:spChg>
      </pc:sldChg>
      <pc:sldChg chg="modSp">
        <pc:chgData name="Charlotte Lew" userId="DE9u/HIIxMU0OFQg8o06/mNtqbZG0KcOoC0s0LyOtjk=" providerId="None" clId="Web-{9BCA1E30-3598-4F90-90F1-3E553417732D}" dt="2025-10-08T15:11:25.668" v="6" actId="20577"/>
        <pc:sldMkLst>
          <pc:docMk/>
          <pc:sldMk cId="0" sldId="273"/>
        </pc:sldMkLst>
        <pc:spChg chg="mod">
          <ac:chgData name="Charlotte Lew" userId="DE9u/HIIxMU0OFQg8o06/mNtqbZG0KcOoC0s0LyOtjk=" providerId="None" clId="Web-{9BCA1E30-3598-4F90-90F1-3E553417732D}" dt="2025-10-08T15:11:25.668" v="6" actId="20577"/>
          <ac:spMkLst>
            <pc:docMk/>
            <pc:sldMk cId="0" sldId="273"/>
            <ac:spMk id="19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ASH WEDNESDAY</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C</a:t>
            </a:r>
            <a:endParaRPr sz="5400" i="1">
              <a:solidFill>
                <a:schemeClr val="lt1"/>
              </a:solidFill>
            </a:endParaRPr>
          </a:p>
        </p:txBody>
      </p:sp>
      <p:sp>
        <p:nvSpPr>
          <p:cNvPr id="90" name="Google Shape;90;p1"/>
          <p:cNvSpPr/>
          <p:nvPr/>
        </p:nvSpPr>
        <p:spPr>
          <a:xfrm>
            <a:off x="2209800" y="5756989"/>
            <a:ext cx="7924800" cy="954107"/>
          </a:xfrm>
          <a:prstGeom prst="rect">
            <a:avLst/>
          </a:prstGeom>
          <a:solidFill>
            <a:srgbClr val="7A6545">
              <a:alpha val="8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Joel 2:1-2, 12-17 or Isaiah 58:1-12 • Psalm 51:1-17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2 Corinthians 5:20b-6:10  •  Matthew 6:1-6, 16-21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971800" y="2188029"/>
            <a:ext cx="68199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your light shall break forth like the dawn, and your healing shall spring up quickly …</a:t>
            </a:r>
            <a:endParaRPr sz="3600">
              <a:solidFill>
                <a:schemeClr val="lt1"/>
              </a:solidFill>
              <a:latin typeface="Calibri"/>
              <a:ea typeface="Calibri"/>
              <a:cs typeface="Calibri"/>
              <a:sym typeface="Calibri"/>
            </a:endParaRPr>
          </a:p>
        </p:txBody>
      </p:sp>
      <p:sp>
        <p:nvSpPr>
          <p:cNvPr id="144" name="Google Shape;144;p10"/>
          <p:cNvSpPr txBox="1"/>
          <p:nvPr/>
        </p:nvSpPr>
        <p:spPr>
          <a:xfrm>
            <a:off x="60960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58:8a</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Woman Before the Rising Sun  --  Caspar David Friedrich, Museum Folkwang, Essen, Germany</a:t>
            </a:r>
            <a:endParaRPr sz="1800">
              <a:solidFill>
                <a:srgbClr val="F2F2F2"/>
              </a:solidFill>
              <a:latin typeface="Calibri"/>
              <a:ea typeface="Calibri"/>
              <a:cs typeface="Calibri"/>
              <a:sym typeface="Calibri"/>
            </a:endParaRPr>
          </a:p>
        </p:txBody>
      </p:sp>
      <p:pic>
        <p:nvPicPr>
          <p:cNvPr id="150" name="Google Shape;150;p11"/>
          <p:cNvPicPr preferRelativeResize="0"/>
          <p:nvPr/>
        </p:nvPicPr>
        <p:blipFill rotWithShape="1">
          <a:blip r:embed="rId3">
            <a:alphaModFix/>
          </a:blip>
          <a:srcRect/>
          <a:stretch/>
        </p:blipFill>
        <p:spPr>
          <a:xfrm>
            <a:off x="1905001" y="159080"/>
            <a:ext cx="8356414" cy="590117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19400" y="16002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Your ancient ruins shall be rebuilt … you shall be called the repairer of the breach, the restorer of streets to live in.</a:t>
            </a:r>
            <a:endParaRPr sz="3600">
              <a:solidFill>
                <a:schemeClr val="lt1"/>
              </a:solidFill>
              <a:latin typeface="Calibri"/>
              <a:ea typeface="Calibri"/>
              <a:cs typeface="Calibri"/>
              <a:sym typeface="Calibri"/>
            </a:endParaRPr>
          </a:p>
        </p:txBody>
      </p:sp>
      <p:sp>
        <p:nvSpPr>
          <p:cNvPr id="156" name="Google Shape;156;p12"/>
          <p:cNvSpPr txBox="1"/>
          <p:nvPr/>
        </p:nvSpPr>
        <p:spPr>
          <a:xfrm>
            <a:off x="58674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58:12ac</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1045" y="4953000"/>
            <a:ext cx="16764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Repairing Bomb-damaged Housing, WWII</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Imperial War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London, England</a:t>
            </a:r>
            <a:endParaRPr sz="1800">
              <a:solidFill>
                <a:srgbClr val="F2F2F2"/>
              </a:solidFill>
              <a:latin typeface="Calibri"/>
              <a:ea typeface="Calibri"/>
              <a:cs typeface="Calibri"/>
              <a:sym typeface="Calibri"/>
            </a:endParaRPr>
          </a:p>
        </p:txBody>
      </p:sp>
      <p:pic>
        <p:nvPicPr>
          <p:cNvPr id="162" name="Google Shape;162;p13"/>
          <p:cNvPicPr preferRelativeResize="0"/>
          <p:nvPr/>
        </p:nvPicPr>
        <p:blipFill rotWithShape="1">
          <a:blip r:embed="rId3">
            <a:alphaModFix/>
          </a:blip>
          <a:srcRect/>
          <a:stretch/>
        </p:blipFill>
        <p:spPr>
          <a:xfrm>
            <a:off x="3915728" y="0"/>
            <a:ext cx="6523673"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3124200" y="16764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Have mercy on me, O God,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according to your steadfast love; according to your abundant mercy blot out my transgressions.</a:t>
            </a:r>
            <a:endParaRPr/>
          </a:p>
        </p:txBody>
      </p:sp>
      <p:sp>
        <p:nvSpPr>
          <p:cNvPr id="168" name="Google Shape;168;p1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51:1</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Translucence  --  Church of Saint Mary of Zion,  Axum, Ethiopia</a:t>
            </a:r>
            <a:endParaRPr sz="1800">
              <a:solidFill>
                <a:srgbClr val="F2F2F2"/>
              </a:solidFill>
              <a:latin typeface="Calibri"/>
              <a:ea typeface="Calibri"/>
              <a:cs typeface="Calibri"/>
              <a:sym typeface="Calibri"/>
            </a:endParaRPr>
          </a:p>
        </p:txBody>
      </p:sp>
      <p:pic>
        <p:nvPicPr>
          <p:cNvPr id="174" name="Google Shape;174;p15"/>
          <p:cNvPicPr preferRelativeResize="0"/>
          <p:nvPr/>
        </p:nvPicPr>
        <p:blipFill rotWithShape="1">
          <a:blip r:embed="rId3">
            <a:alphaModFix/>
          </a:blip>
          <a:srcRect/>
          <a:stretch/>
        </p:blipFill>
        <p:spPr>
          <a:xfrm>
            <a:off x="2362200" y="228600"/>
            <a:ext cx="7892606" cy="57912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3276600" y="20574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Restore to me the joy of your salvation, and sustain in me a willing spirit.</a:t>
            </a:r>
            <a:endParaRPr/>
          </a:p>
        </p:txBody>
      </p:sp>
      <p:sp>
        <p:nvSpPr>
          <p:cNvPr id="180" name="Google Shape;180;p16"/>
          <p:cNvSpPr txBox="1"/>
          <p:nvPr/>
        </p:nvSpPr>
        <p:spPr>
          <a:xfrm>
            <a:off x="5638800" y="4038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51:12</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676400" y="5410201"/>
            <a:ext cx="25146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Beloved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Linda Crossan</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Second Presbyterian Church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Nashville, TN</a:t>
            </a:r>
            <a:endParaRPr sz="1800">
              <a:solidFill>
                <a:srgbClr val="F2F2F2"/>
              </a:solidFill>
              <a:latin typeface="Calibri"/>
              <a:ea typeface="Calibri"/>
              <a:cs typeface="Calibri"/>
              <a:sym typeface="Calibri"/>
            </a:endParaRPr>
          </a:p>
        </p:txBody>
      </p:sp>
      <p:pic>
        <p:nvPicPr>
          <p:cNvPr id="186" name="Google Shape;186;p17"/>
          <p:cNvPicPr preferRelativeResize="0"/>
          <p:nvPr/>
        </p:nvPicPr>
        <p:blipFill rotWithShape="1">
          <a:blip r:embed="rId3">
            <a:alphaModFix/>
          </a:blip>
          <a:srcRect/>
          <a:stretch/>
        </p:blipFill>
        <p:spPr>
          <a:xfrm>
            <a:off x="4840308" y="-9331"/>
            <a:ext cx="5141893" cy="6858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819400" y="1752600"/>
            <a:ext cx="73152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but as servants of God we have commended ourselves … in purity, knowledge, patience, kindness, holiness of spirit, genuine love …</a:t>
            </a:r>
            <a:endParaRPr sz="3600" dirty="0">
              <a:solidFill>
                <a:schemeClr val="lt1"/>
              </a:solidFill>
              <a:latin typeface="Calibri"/>
              <a:ea typeface="Calibri"/>
              <a:cs typeface="Calibri"/>
              <a:sym typeface="Calibri"/>
            </a:endParaRPr>
          </a:p>
        </p:txBody>
      </p:sp>
      <p:sp>
        <p:nvSpPr>
          <p:cNvPr id="192" name="Google Shape;192;p18"/>
          <p:cNvSpPr txBox="1"/>
          <p:nvPr/>
        </p:nvSpPr>
        <p:spPr>
          <a:xfrm>
            <a:off x="56388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Corinthians 6:4a, 6</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371600" y="5257801"/>
            <a:ext cx="29718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Reflection in Blue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Eva Bonnier</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Nationalmuseum</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Stockholm, Sweden</a:t>
            </a:r>
            <a:endParaRPr sz="18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4495800" y="0"/>
            <a:ext cx="5375374"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3124200" y="1905000"/>
            <a:ext cx="6324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Yet even now, says the LORD, return to me with all your heart, with fasting, with weeping, and with mourning;</a:t>
            </a:r>
            <a:endParaRPr/>
          </a:p>
        </p:txBody>
      </p:sp>
      <p:sp>
        <p:nvSpPr>
          <p:cNvPr id="96" name="Google Shape;96;p2"/>
          <p:cNvSpPr txBox="1"/>
          <p:nvPr/>
        </p:nvSpPr>
        <p:spPr>
          <a:xfrm>
            <a:off x="56388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Joel 2:12</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743200" y="14478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whenever you pray, do not be like the hypocrites; for they love to stand and pray in the synagogues and at the street corners, so that they may be seen by others."</a:t>
            </a:r>
            <a:endParaRPr sz="3600">
              <a:solidFill>
                <a:schemeClr val="lt1"/>
              </a:solidFill>
              <a:latin typeface="Calibri"/>
              <a:ea typeface="Calibri"/>
              <a:cs typeface="Calibri"/>
              <a:sym typeface="Calibri"/>
            </a:endParaRPr>
          </a:p>
        </p:txBody>
      </p:sp>
      <p:sp>
        <p:nvSpPr>
          <p:cNvPr id="204" name="Google Shape;204;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6:5a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Pharisee and the Publican  --  JESUS MAFA, Cameroon</a:t>
            </a:r>
            <a:endParaRPr sz="1800">
              <a:solidFill>
                <a:srgbClr val="F2F2F2"/>
              </a:solidFill>
              <a:latin typeface="Calibri"/>
              <a:ea typeface="Calibri"/>
              <a:cs typeface="Calibri"/>
              <a:sym typeface="Calibri"/>
            </a:endParaRPr>
          </a:p>
        </p:txBody>
      </p:sp>
      <p:pic>
        <p:nvPicPr>
          <p:cNvPr id="210" name="Google Shape;210;p21"/>
          <p:cNvPicPr preferRelativeResize="0"/>
          <p:nvPr/>
        </p:nvPicPr>
        <p:blipFill rotWithShape="1">
          <a:blip r:embed="rId3">
            <a:alphaModFix/>
          </a:blip>
          <a:srcRect/>
          <a:stretch/>
        </p:blipFill>
        <p:spPr>
          <a:xfrm>
            <a:off x="1600200" y="18661"/>
            <a:ext cx="9144000" cy="604886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667000" y="1524000"/>
            <a:ext cx="7086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"Do not store up for yourselves treasures on earth … but store up for yourselves treasures in heaven … For where your treasure is, there your heart will be also."</a:t>
            </a:r>
            <a:endParaRPr sz="3600">
              <a:solidFill>
                <a:schemeClr val="lt1"/>
              </a:solidFill>
              <a:latin typeface="Calibri"/>
              <a:ea typeface="Calibri"/>
              <a:cs typeface="Calibri"/>
              <a:sym typeface="Calibri"/>
            </a:endParaRPr>
          </a:p>
        </p:txBody>
      </p:sp>
      <p:sp>
        <p:nvSpPr>
          <p:cNvPr id="216" name="Google Shape;216;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Matthew 6:19a, 20a, 21</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 Members of the Fort Bliss and El Paso community prepare Thanksgiving dinner for El Pasoans in need</a:t>
            </a:r>
            <a:endParaRPr sz="1800">
              <a:solidFill>
                <a:srgbClr val="F2F2F2"/>
              </a:solidFill>
              <a:latin typeface="Calibri"/>
              <a:ea typeface="Calibri"/>
              <a:cs typeface="Calibri"/>
              <a:sym typeface="Calibri"/>
            </a:endParaRPr>
          </a:p>
        </p:txBody>
      </p:sp>
      <p:pic>
        <p:nvPicPr>
          <p:cNvPr id="222" name="Google Shape;222;p23"/>
          <p:cNvPicPr preferRelativeResize="0"/>
          <p:nvPr/>
        </p:nvPicPr>
        <p:blipFill rotWithShape="1">
          <a:blip r:embed="rId3">
            <a:alphaModFix/>
          </a:blip>
          <a:srcRect/>
          <a:stretch/>
        </p:blipFill>
        <p:spPr>
          <a:xfrm>
            <a:off x="2667001" y="-8598"/>
            <a:ext cx="7010399" cy="633319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8" name="Google Shape;228;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https://www.flickr.com/photos/shockinglytasty/15117071790</a:t>
            </a:r>
            <a:endParaRPr sz="1500" dirty="0"/>
          </a:p>
          <a:p>
            <a:pPr marL="342900" lvl="0" indent="-342900" algn="l" rtl="0">
              <a:spcBef>
                <a:spcPts val="280"/>
              </a:spcBef>
              <a:spcAft>
                <a:spcPts val="0"/>
              </a:spcAft>
              <a:buClr>
                <a:schemeClr val="lt1"/>
              </a:buClr>
              <a:buSzPts val="1400"/>
              <a:buNone/>
            </a:pPr>
            <a:r>
              <a:rPr lang="en-US" sz="1500" dirty="0"/>
              <a:t>www.robertharding.com</a:t>
            </a:r>
            <a:endParaRPr sz="1500" dirty="0"/>
          </a:p>
          <a:p>
            <a:pPr marL="342900" lvl="0" indent="-342900" algn="l" rtl="0">
              <a:spcBef>
                <a:spcPts val="280"/>
              </a:spcBef>
              <a:spcAft>
                <a:spcPts val="0"/>
              </a:spcAft>
              <a:buClr>
                <a:schemeClr val="lt1"/>
              </a:buClr>
              <a:buSzPts val="1400"/>
              <a:buNone/>
            </a:pPr>
            <a:r>
              <a:rPr lang="en-US" sz="1500" dirty="0"/>
              <a:t>https://commons.wikimedia.org/wiki/File:Women_miners.jpg</a:t>
            </a:r>
            <a:endParaRPr sz="1500" dirty="0"/>
          </a:p>
          <a:p>
            <a:pPr marL="342900" lvl="0" indent="-342900" algn="l" rtl="0">
              <a:spcBef>
                <a:spcPts val="280"/>
              </a:spcBef>
              <a:spcAft>
                <a:spcPts val="0"/>
              </a:spcAft>
              <a:buClr>
                <a:schemeClr val="lt1"/>
              </a:buClr>
              <a:buSzPts val="1400"/>
              <a:buNone/>
            </a:pPr>
            <a:r>
              <a:rPr lang="en-US" sz="1500" dirty="0"/>
              <a:t>https://www.flickr.com/photos/fredspoonphotos/62292168 - Philip Evans</a:t>
            </a:r>
            <a:endParaRPr sz="1500" dirty="0"/>
          </a:p>
          <a:p>
            <a:pPr marL="342900" lvl="0" indent="-342900" algn="l" rtl="0">
              <a:spcBef>
                <a:spcPts val="280"/>
              </a:spcBef>
              <a:spcAft>
                <a:spcPts val="0"/>
              </a:spcAft>
              <a:buClr>
                <a:schemeClr val="lt1"/>
              </a:buClr>
              <a:buSzPts val="1400"/>
              <a:buNone/>
            </a:pPr>
            <a:r>
              <a:rPr lang="en-US" sz="1500" dirty="0"/>
              <a:t>https://commons.wikimedia.org/wiki/File:George_Elgar_Hicks_-_The_Parish_Soup_Kitchen.jpg</a:t>
            </a:r>
            <a:endParaRPr sz="1500" dirty="0"/>
          </a:p>
          <a:p>
            <a:pPr marL="342900" lvl="0" indent="-342900" algn="l" rtl="0">
              <a:spcBef>
                <a:spcPts val="280"/>
              </a:spcBef>
              <a:spcAft>
                <a:spcPts val="0"/>
              </a:spcAft>
              <a:buClr>
                <a:schemeClr val="lt1"/>
              </a:buClr>
              <a:buSzPts val="1400"/>
              <a:buNone/>
            </a:pPr>
            <a:r>
              <a:rPr lang="en-US" sz="1500" dirty="0"/>
              <a:t>http://commons.wikimedia.org/wiki/File:Caspar_David_Friedrich_019.jpg</a:t>
            </a:r>
            <a:endParaRPr sz="1500" dirty="0"/>
          </a:p>
          <a:p>
            <a:pPr marL="342900" lvl="0" indent="-342900" algn="l" rtl="0">
              <a:spcBef>
                <a:spcPts val="280"/>
              </a:spcBef>
              <a:spcAft>
                <a:spcPts val="0"/>
              </a:spcAft>
              <a:buClr>
                <a:schemeClr val="lt1"/>
              </a:buClr>
              <a:buSzPts val="1400"/>
              <a:buNone/>
            </a:pPr>
            <a:r>
              <a:rPr lang="en-US" sz="1500" dirty="0"/>
              <a:t>https://commons.wikimedia.org/wiki/File:Post_War_Planning_and_Reconstruction_in_Britain-_Repairing_Bomb_Damaged_Housing_D24218.jpg</a:t>
            </a:r>
            <a:endParaRPr sz="1500" dirty="0"/>
          </a:p>
          <a:p>
            <a:pPr marL="342900" lvl="0" indent="-342900" algn="l" rtl="0">
              <a:spcBef>
                <a:spcPts val="280"/>
              </a:spcBef>
              <a:spcAft>
                <a:spcPts val="0"/>
              </a:spcAft>
              <a:buClr>
                <a:schemeClr val="lt1"/>
              </a:buClr>
              <a:buSzPts val="1400"/>
              <a:buNone/>
            </a:pPr>
            <a:r>
              <a:rPr lang="en-US" sz="1500" dirty="0"/>
              <a:t>https://commons.wikimedia.org/wiki/File:Transluscence_(2846120100).jpg</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http://diglib.library.vanderbilt.edu/act-imagelink.pl?RC=55303</a:t>
            </a:r>
            <a:endParaRPr sz="1500" dirty="0"/>
          </a:p>
          <a:p>
            <a:pPr marL="342900" lvl="0" indent="-342900" algn="l" rtl="0">
              <a:spcBef>
                <a:spcPts val="280"/>
              </a:spcBef>
              <a:spcAft>
                <a:spcPts val="0"/>
              </a:spcAft>
              <a:buClr>
                <a:schemeClr val="lt1"/>
              </a:buClr>
              <a:buSzPts val="1400"/>
              <a:buNone/>
            </a:pPr>
            <a:r>
              <a:rPr lang="en-US" sz="1500" dirty="0"/>
              <a:t>https://commons.wikimedia.org/wiki/File:Reflection_in_Blue_(Eva_Bonnier)_-_Nationalmuseum_-_18706.tif</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http://diglib.library.vanderbilt.edu/act-imagelink.pl?RC=48268</a:t>
            </a:r>
            <a:endParaRPr sz="1500" dirty="0"/>
          </a:p>
          <a:p>
            <a:pPr marL="342900" lvl="0" indent="-342900" algn="l" rtl="0">
              <a:spcBef>
                <a:spcPts val="280"/>
              </a:spcBef>
              <a:spcAft>
                <a:spcPts val="0"/>
              </a:spcAft>
              <a:buClr>
                <a:schemeClr val="lt1"/>
              </a:buClr>
              <a:buSzPts val="1400"/>
              <a:buNone/>
            </a:pPr>
            <a:r>
              <a:rPr lang="en-US" sz="1500" dirty="0"/>
              <a:t>https://commons.wikimedia.org/wiki/File:Fort_Bliss_soldiers,_El_Paso_community_help_feed_homeless_families_on_Thanksgiving_131128-A-JV906-214.jpg</a:t>
            </a:r>
            <a:endParaRPr sz="1500" dirty="0"/>
          </a:p>
          <a:p>
            <a:pPr marL="342900" lvl="0" indent="-342900" algn="l" rtl="0">
              <a:spcBef>
                <a:spcPts val="280"/>
              </a:spcBef>
              <a:spcAft>
                <a:spcPts val="0"/>
              </a:spcAft>
              <a:buClr>
                <a:schemeClr val="lt1"/>
              </a:buClr>
              <a:buSzPts val="1400"/>
              <a:buNone/>
            </a:pPr>
            <a:r>
              <a:rPr lang="en-US" sz="1500" dirty="0"/>
              <a:t>http://diglib.library.vanderbilt.edu/act-imagelink.pl?RC=48268</a:t>
            </a:r>
            <a:endParaRPr sz="1500" dirty="0"/>
          </a:p>
          <a:p>
            <a:pPr marL="342900" lvl="0" indent="-342900" algn="l" rtl="0">
              <a:spcBef>
                <a:spcPts val="280"/>
              </a:spcBef>
              <a:spcAft>
                <a:spcPts val="0"/>
              </a:spcAft>
              <a:buClr>
                <a:schemeClr val="lt1"/>
              </a:buClr>
              <a:buSzPts val="1400"/>
              <a:buNone/>
            </a:pPr>
            <a:endParaRPr sz="1500" dirty="0"/>
          </a:p>
          <a:p>
            <a:pPr marL="342900" lvl="0" indent="-342900" algn="l" rtl="0">
              <a:spcBef>
                <a:spcPts val="280"/>
              </a:spcBef>
              <a:spcAft>
                <a:spcPts val="0"/>
              </a:spcAft>
              <a:buClr>
                <a:schemeClr val="lt1"/>
              </a:buClr>
              <a:buSzPts val="14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73050" algn="l" rtl="0">
              <a:spcBef>
                <a:spcPts val="220"/>
              </a:spcBef>
              <a:spcAft>
                <a:spcPts val="0"/>
              </a:spcAft>
              <a:buClr>
                <a:schemeClr val="lt1"/>
              </a:buClr>
              <a:buSzPts val="1100"/>
              <a:buNone/>
            </a:pPr>
            <a:endParaRPr sz="1500" dirty="0"/>
          </a:p>
          <a:p>
            <a:pPr marL="342900" lvl="0" indent="-266700" algn="l" rtl="0">
              <a:spcBef>
                <a:spcPts val="240"/>
              </a:spcBef>
              <a:spcAft>
                <a:spcPts val="0"/>
              </a:spcAft>
              <a:buClr>
                <a:schemeClr val="lt1"/>
              </a:buClr>
              <a:buSzPts val="1200"/>
              <a:buNone/>
            </a:pPr>
            <a:endParaRPr sz="1200"/>
          </a:p>
          <a:p>
            <a:pPr marL="342900" lvl="0" indent="-266700" algn="l" rtl="0">
              <a:spcBef>
                <a:spcPts val="240"/>
              </a:spcBef>
              <a:spcAft>
                <a:spcPts val="0"/>
              </a:spcAft>
              <a:buClr>
                <a:schemeClr val="lt1"/>
              </a:buClr>
              <a:buSzPts val="1200"/>
              <a:buNone/>
            </a:pPr>
            <a:endParaRPr sz="1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600200" y="5059740"/>
            <a:ext cx="13716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Grief</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Mission District Mural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San Francisco, CA</a:t>
            </a:r>
            <a:endParaRPr sz="1800">
              <a:solidFill>
                <a:srgbClr val="F2F2F2"/>
              </a:solidFill>
              <a:latin typeface="Calibri"/>
              <a:ea typeface="Calibri"/>
              <a:cs typeface="Calibri"/>
              <a:sym typeface="Calibri"/>
            </a:endParaRPr>
          </a:p>
        </p:txBody>
      </p:sp>
      <p:pic>
        <p:nvPicPr>
          <p:cNvPr id="102" name="Google Shape;102;p3"/>
          <p:cNvPicPr preferRelativeResize="0"/>
          <p:nvPr/>
        </p:nvPicPr>
        <p:blipFill rotWithShape="1">
          <a:blip r:embed="rId3">
            <a:alphaModFix/>
          </a:blip>
          <a:srcRect/>
          <a:stretch/>
        </p:blipFill>
        <p:spPr>
          <a:xfrm>
            <a:off x="3200400" y="0"/>
            <a:ext cx="68580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Return to the LORD, your God, for he is gracious and merciful, slow to anger, and abounding in steadfast love, and relenting from punishing.</a:t>
            </a:r>
            <a:endParaRPr sz="3600" dirty="0">
              <a:solidFill>
                <a:schemeClr val="lt1"/>
              </a:solidFill>
              <a:latin typeface="Calibri"/>
              <a:ea typeface="Calibri"/>
              <a:cs typeface="Calibri"/>
              <a:sym typeface="Calibri"/>
            </a:endParaRPr>
          </a:p>
        </p:txBody>
      </p:sp>
      <p:sp>
        <p:nvSpPr>
          <p:cNvPr id="108" name="Google Shape;108;p4"/>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Joel 2:13b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524000" y="5334000"/>
            <a:ext cx="2531395"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Prayer before the Life of Joseph Mural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Keur Moussa Abbey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Senegal</a:t>
            </a:r>
            <a:endParaRPr/>
          </a:p>
        </p:txBody>
      </p:sp>
      <p:pic>
        <p:nvPicPr>
          <p:cNvPr id="114" name="Google Shape;114;p5"/>
          <p:cNvPicPr preferRelativeResize="0"/>
          <p:nvPr/>
        </p:nvPicPr>
        <p:blipFill rotWithShape="1">
          <a:blip r:embed="rId3">
            <a:alphaModFix/>
          </a:blip>
          <a:srcRect/>
          <a:stretch/>
        </p:blipFill>
        <p:spPr>
          <a:xfrm>
            <a:off x="4261556" y="0"/>
            <a:ext cx="5644444"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944469"/>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"Why do we fast … ?" Look, you serve your own interest on your fast day, and oppress all your workers.</a:t>
            </a:r>
            <a:endParaRPr sz="3600">
              <a:solidFill>
                <a:schemeClr val="lt1"/>
              </a:solidFill>
              <a:latin typeface="Calibri"/>
              <a:ea typeface="Calibri"/>
              <a:cs typeface="Calibri"/>
              <a:sym typeface="Calibri"/>
            </a:endParaRPr>
          </a:p>
        </p:txBody>
      </p:sp>
      <p:sp>
        <p:nvSpPr>
          <p:cNvPr id="120" name="Google Shape;120;p6"/>
          <p:cNvSpPr txBox="1"/>
          <p:nvPr/>
        </p:nvSpPr>
        <p:spPr>
          <a:xfrm>
            <a:off x="57912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58:3ac</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Women Miners  --  Vincent Van Gogh, Kroller-Muller Museum, Otterlo, Netherlands</a:t>
            </a:r>
            <a:endParaRPr/>
          </a:p>
        </p:txBody>
      </p:sp>
      <p:pic>
        <p:nvPicPr>
          <p:cNvPr id="126" name="Google Shape;126;p7" descr="File:Women miners.jpg"/>
          <p:cNvPicPr preferRelativeResize="0"/>
          <p:nvPr/>
        </p:nvPicPr>
        <p:blipFill rotWithShape="1">
          <a:blip r:embed="rId3">
            <a:alphaModFix/>
          </a:blip>
          <a:srcRect/>
          <a:stretch/>
        </p:blipFill>
        <p:spPr>
          <a:xfrm>
            <a:off x="2438400" y="838201"/>
            <a:ext cx="7402286" cy="482009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895600" y="17526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"Why do we fast … ?" Is it not to share your bread with the hungry, and bring the homeless poor into your house … and not to hide yourself from your own kin?</a:t>
            </a:r>
            <a:endParaRPr/>
          </a:p>
        </p:txBody>
      </p:sp>
      <p:sp>
        <p:nvSpPr>
          <p:cNvPr id="132" name="Google Shape;132;p8"/>
          <p:cNvSpPr txBox="1"/>
          <p:nvPr/>
        </p:nvSpPr>
        <p:spPr>
          <a:xfrm>
            <a:off x="57912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58:3a, 7ac</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752600" y="6477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Parish Soup Kitchen  --  George Elgar Hicks, Royal Academy, London, England</a:t>
            </a:r>
            <a:endParaRPr sz="1800">
              <a:solidFill>
                <a:srgbClr val="F2F2F2"/>
              </a:solidFill>
              <a:latin typeface="Calibri"/>
              <a:ea typeface="Calibri"/>
              <a:cs typeface="Calibri"/>
              <a:sym typeface="Calibri"/>
            </a:endParaRPr>
          </a:p>
        </p:txBody>
      </p:sp>
      <p:pic>
        <p:nvPicPr>
          <p:cNvPr id="138" name="Google Shape;138;p9"/>
          <p:cNvPicPr preferRelativeResize="0"/>
          <p:nvPr/>
        </p:nvPicPr>
        <p:blipFill rotWithShape="1">
          <a:blip r:embed="rId3">
            <a:alphaModFix/>
          </a:blip>
          <a:srcRect/>
          <a:stretch/>
        </p:blipFill>
        <p:spPr>
          <a:xfrm>
            <a:off x="1969210" y="0"/>
            <a:ext cx="8317791" cy="64008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ASH WEDNESDAY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8</cp:revision>
  <dcterms:created xsi:type="dcterms:W3CDTF">2016-08-31T16:46:43Z</dcterms:created>
  <dcterms:modified xsi:type="dcterms:W3CDTF">2025-10-08T15:11:35Z</dcterms:modified>
</cp:coreProperties>
</file>