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25"/>
  </p:notesMasterIdLst>
  <p:sldIdLst>
    <p:sldId id="256" r:id="rId2"/>
    <p:sldId id="282" r:id="rId3"/>
    <p:sldId id="382" r:id="rId4"/>
    <p:sldId id="427" r:id="rId5"/>
    <p:sldId id="428" r:id="rId6"/>
    <p:sldId id="383" r:id="rId7"/>
    <p:sldId id="384" r:id="rId8"/>
    <p:sldId id="385" r:id="rId9"/>
    <p:sldId id="386" r:id="rId10"/>
    <p:sldId id="387" r:id="rId11"/>
    <p:sldId id="408" r:id="rId12"/>
    <p:sldId id="409" r:id="rId13"/>
    <p:sldId id="425" r:id="rId14"/>
    <p:sldId id="395" r:id="rId15"/>
    <p:sldId id="426" r:id="rId16"/>
    <p:sldId id="429" r:id="rId17"/>
    <p:sldId id="399" r:id="rId18"/>
    <p:sldId id="416" r:id="rId19"/>
    <p:sldId id="420" r:id="rId20"/>
    <p:sldId id="411" r:id="rId21"/>
    <p:sldId id="423" r:id="rId22"/>
    <p:sldId id="414" r:id="rId23"/>
    <p:sldId id="297"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0513E"/>
    <a:srgbClr val="1C2629"/>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8AF1D56-32EE-4993-A084-79F3D5024D83}" v="132" dt="2025-10-25T00:10:01.87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5" d="100"/>
          <a:sy n="75" d="100"/>
        </p:scale>
        <p:origin x="58" y="43"/>
      </p:cViewPr>
      <p:guideLst>
        <p:guide orient="horz" pos="2160"/>
        <p:guide pos="3840"/>
      </p:guideLst>
    </p:cSldViewPr>
  </p:slideViewPr>
  <p:notesTextViewPr>
    <p:cViewPr>
      <p:scale>
        <a:sx n="100" d="100"/>
        <a:sy n="100" d="100"/>
      </p:scale>
      <p:origin x="0" y="0"/>
    </p:cViewPr>
  </p:notesTextViewPr>
  <p:sorterViewPr>
    <p:cViewPr>
      <p:scale>
        <a:sx n="120" d="100"/>
        <a:sy n="12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68AF1D56-32EE-4993-A084-79F3D5024D83}"/>
    <pc:docChg chg="modSld">
      <pc:chgData name="Allison Blackwell" userId="7Y4zoj1sqs5H+IG1uY71RyUTFRj8vI3Lj7CrwoODLF4=" providerId="None" clId="Web-{68AF1D56-32EE-4993-A084-79F3D5024D83}" dt="2025-10-25T00:10:01.872" v="66" actId="20577"/>
      <pc:docMkLst>
        <pc:docMk/>
      </pc:docMkLst>
      <pc:sldChg chg="modSp">
        <pc:chgData name="Allison Blackwell" userId="7Y4zoj1sqs5H+IG1uY71RyUTFRj8vI3Lj7CrwoODLF4=" providerId="None" clId="Web-{68AF1D56-32EE-4993-A084-79F3D5024D83}" dt="2025-10-25T00:02:23.542" v="1" actId="20577"/>
        <pc:sldMkLst>
          <pc:docMk/>
          <pc:sldMk cId="0" sldId="282"/>
        </pc:sldMkLst>
        <pc:spChg chg="mod">
          <ac:chgData name="Allison Blackwell" userId="7Y4zoj1sqs5H+IG1uY71RyUTFRj8vI3Lj7CrwoODLF4=" providerId="None" clId="Web-{68AF1D56-32EE-4993-A084-79F3D5024D83}" dt="2025-10-25T00:02:23.542" v="1" actId="20577"/>
          <ac:spMkLst>
            <pc:docMk/>
            <pc:sldMk cId="0" sldId="282"/>
            <ac:spMk id="2" creationId="{00000000-0000-0000-0000-000000000000}"/>
          </ac:spMkLst>
        </pc:spChg>
      </pc:sldChg>
      <pc:sldChg chg="modSp">
        <pc:chgData name="Allison Blackwell" userId="7Y4zoj1sqs5H+IG1uY71RyUTFRj8vI3Lj7CrwoODLF4=" providerId="None" clId="Web-{68AF1D56-32EE-4993-A084-79F3D5024D83}" dt="2025-10-25T00:06:54.535" v="47" actId="20577"/>
        <pc:sldMkLst>
          <pc:docMk/>
          <pc:sldMk cId="0" sldId="383"/>
        </pc:sldMkLst>
        <pc:spChg chg="mod">
          <ac:chgData name="Allison Blackwell" userId="7Y4zoj1sqs5H+IG1uY71RyUTFRj8vI3Lj7CrwoODLF4=" providerId="None" clId="Web-{68AF1D56-32EE-4993-A084-79F3D5024D83}" dt="2025-10-25T00:06:52.207" v="46" actId="20577"/>
          <ac:spMkLst>
            <pc:docMk/>
            <pc:sldMk cId="0" sldId="383"/>
            <ac:spMk id="2" creationId="{00000000-0000-0000-0000-000000000000}"/>
          </ac:spMkLst>
        </pc:spChg>
        <pc:spChg chg="mod">
          <ac:chgData name="Allison Blackwell" userId="7Y4zoj1sqs5H+IG1uY71RyUTFRj8vI3Lj7CrwoODLF4=" providerId="None" clId="Web-{68AF1D56-32EE-4993-A084-79F3D5024D83}" dt="2025-10-25T00:06:54.535" v="47" actId="20577"/>
          <ac:spMkLst>
            <pc:docMk/>
            <pc:sldMk cId="0" sldId="383"/>
            <ac:spMk id="5" creationId="{00000000-0000-0000-0000-000000000000}"/>
          </ac:spMkLst>
        </pc:spChg>
      </pc:sldChg>
      <pc:sldChg chg="modSp">
        <pc:chgData name="Allison Blackwell" userId="7Y4zoj1sqs5H+IG1uY71RyUTFRj8vI3Lj7CrwoODLF4=" providerId="None" clId="Web-{68AF1D56-32EE-4993-A084-79F3D5024D83}" dt="2025-10-25T00:07:45.116" v="48" actId="20577"/>
        <pc:sldMkLst>
          <pc:docMk/>
          <pc:sldMk cId="0" sldId="387"/>
        </pc:sldMkLst>
        <pc:spChg chg="mod">
          <ac:chgData name="Allison Blackwell" userId="7Y4zoj1sqs5H+IG1uY71RyUTFRj8vI3Lj7CrwoODLF4=" providerId="None" clId="Web-{68AF1D56-32EE-4993-A084-79F3D5024D83}" dt="2025-10-25T00:07:45.116" v="48" actId="20577"/>
          <ac:spMkLst>
            <pc:docMk/>
            <pc:sldMk cId="0" sldId="387"/>
            <ac:spMk id="2" creationId="{00000000-0000-0000-0000-000000000000}"/>
          </ac:spMkLst>
        </pc:spChg>
      </pc:sldChg>
      <pc:sldChg chg="modSp">
        <pc:chgData name="Allison Blackwell" userId="7Y4zoj1sqs5H+IG1uY71RyUTFRj8vI3Lj7CrwoODLF4=" providerId="None" clId="Web-{68AF1D56-32EE-4993-A084-79F3D5024D83}" dt="2025-10-25T00:09:08.432" v="63" actId="20577"/>
        <pc:sldMkLst>
          <pc:docMk/>
          <pc:sldMk cId="0" sldId="395"/>
        </pc:sldMkLst>
        <pc:spChg chg="mod">
          <ac:chgData name="Allison Blackwell" userId="7Y4zoj1sqs5H+IG1uY71RyUTFRj8vI3Lj7CrwoODLF4=" providerId="None" clId="Web-{68AF1D56-32EE-4993-A084-79F3D5024D83}" dt="2025-10-25T00:09:08.432" v="63" actId="20577"/>
          <ac:spMkLst>
            <pc:docMk/>
            <pc:sldMk cId="0" sldId="395"/>
            <ac:spMk id="2" creationId="{00000000-0000-0000-0000-000000000000}"/>
          </ac:spMkLst>
        </pc:spChg>
      </pc:sldChg>
      <pc:sldChg chg="modSp">
        <pc:chgData name="Allison Blackwell" userId="7Y4zoj1sqs5H+IG1uY71RyUTFRj8vI3Lj7CrwoODLF4=" providerId="None" clId="Web-{68AF1D56-32EE-4993-A084-79F3D5024D83}" dt="2025-10-25T00:08:35.759" v="56" actId="20577"/>
        <pc:sldMkLst>
          <pc:docMk/>
          <pc:sldMk cId="2368290017" sldId="409"/>
        </pc:sldMkLst>
        <pc:spChg chg="mod">
          <ac:chgData name="Allison Blackwell" userId="7Y4zoj1sqs5H+IG1uY71RyUTFRj8vI3Lj7CrwoODLF4=" providerId="None" clId="Web-{68AF1D56-32EE-4993-A084-79F3D5024D83}" dt="2025-10-25T00:08:35.759" v="56" actId="20577"/>
          <ac:spMkLst>
            <pc:docMk/>
            <pc:sldMk cId="2368290017" sldId="409"/>
            <ac:spMk id="2" creationId="{00000000-0000-0000-0000-000000000000}"/>
          </ac:spMkLst>
        </pc:spChg>
      </pc:sldChg>
      <pc:sldChg chg="modSp">
        <pc:chgData name="Allison Blackwell" userId="7Y4zoj1sqs5H+IG1uY71RyUTFRj8vI3Lj7CrwoODLF4=" providerId="None" clId="Web-{68AF1D56-32EE-4993-A084-79F3D5024D83}" dt="2025-10-25T00:09:49.559" v="65" actId="20577"/>
        <pc:sldMkLst>
          <pc:docMk/>
          <pc:sldMk cId="1632466388" sldId="420"/>
        </pc:sldMkLst>
        <pc:spChg chg="mod">
          <ac:chgData name="Allison Blackwell" userId="7Y4zoj1sqs5H+IG1uY71RyUTFRj8vI3Lj7CrwoODLF4=" providerId="None" clId="Web-{68AF1D56-32EE-4993-A084-79F3D5024D83}" dt="2025-10-25T00:09:49.559" v="65" actId="20577"/>
          <ac:spMkLst>
            <pc:docMk/>
            <pc:sldMk cId="1632466388" sldId="420"/>
            <ac:spMk id="2" creationId="{00000000-0000-0000-0000-000000000000}"/>
          </ac:spMkLst>
        </pc:spChg>
      </pc:sldChg>
      <pc:sldChg chg="modSp">
        <pc:chgData name="Allison Blackwell" userId="7Y4zoj1sqs5H+IG1uY71RyUTFRj8vI3Lj7CrwoODLF4=" providerId="None" clId="Web-{68AF1D56-32EE-4993-A084-79F3D5024D83}" dt="2025-10-25T00:10:01.872" v="66" actId="20577"/>
        <pc:sldMkLst>
          <pc:docMk/>
          <pc:sldMk cId="3903709522" sldId="423"/>
        </pc:sldMkLst>
        <pc:spChg chg="mod">
          <ac:chgData name="Allison Blackwell" userId="7Y4zoj1sqs5H+IG1uY71RyUTFRj8vI3Lj7CrwoODLF4=" providerId="None" clId="Web-{68AF1D56-32EE-4993-A084-79F3D5024D83}" dt="2025-10-25T00:10:01.872" v="66" actId="20577"/>
          <ac:spMkLst>
            <pc:docMk/>
            <pc:sldMk cId="3903709522" sldId="423"/>
            <ac:spMk id="2" creationId="{00000000-0000-0000-0000-000000000000}"/>
          </ac:spMkLst>
        </pc:spChg>
      </pc:sldChg>
      <pc:sldChg chg="modSp">
        <pc:chgData name="Allison Blackwell" userId="7Y4zoj1sqs5H+IG1uY71RyUTFRj8vI3Lj7CrwoODLF4=" providerId="None" clId="Web-{68AF1D56-32EE-4993-A084-79F3D5024D83}" dt="2025-10-25T00:03:46.841" v="20" actId="1076"/>
        <pc:sldMkLst>
          <pc:docMk/>
          <pc:sldMk cId="1675734104" sldId="427"/>
        </pc:sldMkLst>
        <pc:spChg chg="mod">
          <ac:chgData name="Allison Blackwell" userId="7Y4zoj1sqs5H+IG1uY71RyUTFRj8vI3Lj7CrwoODLF4=" providerId="None" clId="Web-{68AF1D56-32EE-4993-A084-79F3D5024D83}" dt="2025-10-25T00:03:46.841" v="20" actId="1076"/>
          <ac:spMkLst>
            <pc:docMk/>
            <pc:sldMk cId="1675734104" sldId="427"/>
            <ac:spMk id="2"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492283-5DAD-4197-8B51-666D80DBD764}" type="datetimeFigureOut">
              <a:rPr lang="en-US" smtClean="0"/>
              <a:pPr/>
              <a:t>10/24/2025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221417-9C38-480C-A012-705512C668E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8221417-9C38-480C-A012-705512C668E9}" type="slidenum">
              <a:rPr lang="en-US" smtClean="0"/>
              <a:pPr/>
              <a:t>11</a:t>
            </a:fld>
            <a:endParaRPr lang="en-US"/>
          </a:p>
        </p:txBody>
      </p:sp>
    </p:spTree>
    <p:extLst>
      <p:ext uri="{BB962C8B-B14F-4D97-AF65-F5344CB8AC3E}">
        <p14:creationId xmlns:p14="http://schemas.microsoft.com/office/powerpoint/2010/main" val="7106654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C0B54B3-2CAD-43AB-968D-4DD9821B749A}" type="datetimeFigureOut">
              <a:rPr lang="en-US" smtClean="0"/>
              <a:pPr/>
              <a:t>10/24/2025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C0B54B3-2CAD-43AB-968D-4DD9821B749A}" type="datetimeFigureOut">
              <a:rPr lang="en-US" smtClean="0"/>
              <a:pPr/>
              <a:t>10/24/2025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C0B54B3-2CAD-43AB-968D-4DD9821B749A}" type="datetimeFigureOut">
              <a:rPr lang="en-US" smtClean="0"/>
              <a:pPr/>
              <a:t>10/24/2025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C0B54B3-2CAD-43AB-968D-4DD9821B749A}" type="datetimeFigureOut">
              <a:rPr lang="en-US" smtClean="0"/>
              <a:pPr/>
              <a:t>10/24/2025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C0B54B3-2CAD-43AB-968D-4DD9821B749A}" type="datetimeFigureOut">
              <a:rPr lang="en-US" smtClean="0"/>
              <a:pPr/>
              <a:t>10/24/2025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0B54B3-2CAD-43AB-968D-4DD9821B749A}" type="datetimeFigureOut">
              <a:rPr lang="en-US" smtClean="0"/>
              <a:pPr/>
              <a:t>10/24/2025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10/24/2025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10/24/2025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0B54B3-2CAD-43AB-968D-4DD9821B749A}" type="datetimeFigureOut">
              <a:rPr lang="en-US" smtClean="0"/>
              <a:pPr/>
              <a:t>10/24/2025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B58C43-C734-4CA5-908D-0774FB52B723}"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advTm="800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hyperlink" Target="https://www.millericons.com/"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4000" b="-14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866900" y="1423205"/>
            <a:ext cx="8458200" cy="1698625"/>
          </a:xfrm>
        </p:spPr>
        <p:txBody>
          <a:bodyPr>
            <a:noAutofit/>
          </a:bodyPr>
          <a:lstStyle/>
          <a:p>
            <a:r>
              <a:rPr lang="en-US" sz="8800"/>
              <a:t>Eighth </a:t>
            </a:r>
            <a:r>
              <a:rPr lang="en-US" sz="8800" dirty="0"/>
              <a:t>Sunday after Pentecost</a:t>
            </a:r>
          </a:p>
        </p:txBody>
      </p:sp>
      <p:sp>
        <p:nvSpPr>
          <p:cNvPr id="3" name="Subtitle 2"/>
          <p:cNvSpPr>
            <a:spLocks noGrp="1"/>
          </p:cNvSpPr>
          <p:nvPr>
            <p:ph type="subTitle" idx="1"/>
          </p:nvPr>
        </p:nvSpPr>
        <p:spPr>
          <a:xfrm>
            <a:off x="2857500" y="3736171"/>
            <a:ext cx="6400800" cy="838200"/>
          </a:xfrm>
        </p:spPr>
        <p:txBody>
          <a:bodyPr>
            <a:normAutofit lnSpcReduction="10000"/>
          </a:bodyPr>
          <a:lstStyle/>
          <a:p>
            <a:r>
              <a:rPr lang="en-US" sz="5400" i="1" dirty="0">
                <a:solidFill>
                  <a:schemeClr val="tx1"/>
                </a:solidFill>
              </a:rPr>
              <a:t>Year B</a:t>
            </a:r>
          </a:p>
        </p:txBody>
      </p:sp>
      <p:sp>
        <p:nvSpPr>
          <p:cNvPr id="4" name="Rectangle 3"/>
          <p:cNvSpPr/>
          <p:nvPr/>
        </p:nvSpPr>
        <p:spPr>
          <a:xfrm>
            <a:off x="1905000" y="5827693"/>
            <a:ext cx="8305800" cy="954107"/>
          </a:xfrm>
          <a:prstGeom prst="rect">
            <a:avLst/>
          </a:prstGeom>
          <a:solidFill>
            <a:srgbClr val="60513E">
              <a:alpha val="70000"/>
            </a:srgbClr>
          </a:solidFill>
        </p:spPr>
        <p:txBody>
          <a:bodyPr wrap="square">
            <a:spAutoFit/>
          </a:bodyPr>
          <a:lstStyle/>
          <a:p>
            <a:pPr algn="ctr"/>
            <a:r>
              <a:rPr lang="en-US" sz="2800" dirty="0"/>
              <a:t>2 Samuel 6:1-5, 12b-19 and Psalm 24  •  Amos 7:7-15 and Psalm 85:8-13  •  Ephesians 1:3-14  •  Mark 6:14-29</a:t>
            </a:r>
            <a:r>
              <a:rPr lang="sv-SE" sz="2800" dirty="0"/>
              <a:t> </a:t>
            </a:r>
            <a:r>
              <a:rPr lang="en-US" sz="2800" dirty="0"/>
              <a:t> </a:t>
            </a:r>
          </a:p>
        </p:txBody>
      </p:sp>
    </p:spTree>
  </p:cSld>
  <p:clrMapOvr>
    <a:masterClrMapping/>
  </p:clrMapOvr>
  <p:transition advTm="800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71800" y="2228672"/>
            <a:ext cx="6477000" cy="1200329"/>
          </a:xfrm>
          <a:prstGeom prst="rect">
            <a:avLst/>
          </a:prstGeom>
        </p:spPr>
        <p:txBody>
          <a:bodyPr wrap="square" lIns="91440" tIns="45720" rIns="91440" bIns="45720" anchor="t">
            <a:spAutoFit/>
          </a:bodyPr>
          <a:lstStyle/>
          <a:p>
            <a:r>
              <a:rPr lang="en-US" sz="3600" dirty="0"/>
              <a:t>He destined us for adoption as his children through Jesus Christ…</a:t>
            </a:r>
            <a:endParaRPr lang="en-US" sz="3600" dirty="0">
              <a:cs typeface="Arial" pitchFamily="34" charset="0"/>
            </a:endParaRPr>
          </a:p>
        </p:txBody>
      </p:sp>
      <p:sp>
        <p:nvSpPr>
          <p:cNvPr id="5" name="TextBox 4"/>
          <p:cNvSpPr txBox="1"/>
          <p:nvPr/>
        </p:nvSpPr>
        <p:spPr>
          <a:xfrm>
            <a:off x="5791200" y="4419601"/>
            <a:ext cx="3352800" cy="461665"/>
          </a:xfrm>
          <a:prstGeom prst="rect">
            <a:avLst/>
          </a:prstGeom>
          <a:noFill/>
        </p:spPr>
        <p:txBody>
          <a:bodyPr wrap="square" rtlCol="0">
            <a:spAutoFit/>
          </a:bodyPr>
          <a:lstStyle/>
          <a:p>
            <a:pPr algn="ctr"/>
            <a:r>
              <a:rPr lang="en-US" sz="2400" dirty="0">
                <a:solidFill>
                  <a:schemeClr val="tx1">
                    <a:lumMod val="95000"/>
                  </a:schemeClr>
                </a:solidFill>
              </a:rPr>
              <a:t>Ephesians 1:5a</a:t>
            </a:r>
          </a:p>
        </p:txBody>
      </p:sp>
    </p:spTree>
  </p:cSld>
  <p:clrMapOvr>
    <a:masterClrMapping/>
  </p:clrMapOvr>
  <p:transition advTm="800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76400" y="6443246"/>
            <a:ext cx="8763000" cy="307777"/>
          </a:xfrm>
          <a:prstGeom prst="rect">
            <a:avLst/>
          </a:prstGeom>
          <a:noFill/>
        </p:spPr>
        <p:txBody>
          <a:bodyPr wrap="square" rtlCol="0">
            <a:spAutoFit/>
          </a:bodyPr>
          <a:lstStyle/>
          <a:p>
            <a:pPr algn="ctr"/>
            <a:r>
              <a:rPr lang="en-US" sz="1400" dirty="0">
                <a:solidFill>
                  <a:schemeClr val="tx1">
                    <a:lumMod val="95000"/>
                  </a:schemeClr>
                </a:solidFill>
              </a:rPr>
              <a:t>Jesus Welcomes the Children  --  JESUS MAFA</a:t>
            </a:r>
            <a:endParaRPr lang="en-US" sz="1600" dirty="0">
              <a:solidFill>
                <a:schemeClr val="tx1">
                  <a:lumMod val="95000"/>
                </a:schemeClr>
              </a:solidFill>
            </a:endParaRPr>
          </a:p>
        </p:txBody>
      </p:sp>
      <p:pic>
        <p:nvPicPr>
          <p:cNvPr id="6" name="Picture 5">
            <a:extLst>
              <a:ext uri="{FF2B5EF4-FFF2-40B4-BE49-F238E27FC236}">
                <a16:creationId xmlns:a16="http://schemas.microsoft.com/office/drawing/2014/main" id="{9B9C2E77-521B-4531-B6B3-61A5B129196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600200" y="113710"/>
            <a:ext cx="9024058" cy="6210890"/>
          </a:xfrm>
          <a:prstGeom prst="rect">
            <a:avLst/>
          </a:prstGeom>
        </p:spPr>
      </p:pic>
    </p:spTree>
    <p:extLst>
      <p:ext uri="{BB962C8B-B14F-4D97-AF65-F5344CB8AC3E}">
        <p14:creationId xmlns:p14="http://schemas.microsoft.com/office/powerpoint/2010/main" val="224815764"/>
      </p:ext>
    </p:extLst>
  </p:cSld>
  <p:clrMapOvr>
    <a:masterClrMapping/>
  </p:clrMapOvr>
  <p:transition advTm="800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95600" y="1905000"/>
            <a:ext cx="6858000" cy="2308324"/>
          </a:xfrm>
          <a:prstGeom prst="rect">
            <a:avLst/>
          </a:prstGeom>
        </p:spPr>
        <p:txBody>
          <a:bodyPr wrap="square" lIns="91440" tIns="45720" rIns="91440" bIns="45720" anchor="t">
            <a:spAutoFit/>
          </a:bodyPr>
          <a:lstStyle/>
          <a:p>
            <a:r>
              <a:rPr lang="en-US" sz="3600" dirty="0"/>
              <a:t>...Herod…sent men who arrested John…. For John had been telling Herod, "It is not lawful for you to have your brother's wife."</a:t>
            </a:r>
            <a:endParaRPr lang="en-US" sz="3600" dirty="0">
              <a:cs typeface="Arial" pitchFamily="34" charset="0"/>
            </a:endParaRPr>
          </a:p>
        </p:txBody>
      </p:sp>
      <p:sp>
        <p:nvSpPr>
          <p:cNvPr id="5" name="TextBox 4"/>
          <p:cNvSpPr txBox="1"/>
          <p:nvPr/>
        </p:nvSpPr>
        <p:spPr>
          <a:xfrm>
            <a:off x="5943600" y="4572001"/>
            <a:ext cx="3352800" cy="461665"/>
          </a:xfrm>
          <a:prstGeom prst="rect">
            <a:avLst/>
          </a:prstGeom>
          <a:noFill/>
        </p:spPr>
        <p:txBody>
          <a:bodyPr wrap="square" rtlCol="0">
            <a:spAutoFit/>
          </a:bodyPr>
          <a:lstStyle/>
          <a:p>
            <a:pPr algn="ctr"/>
            <a:r>
              <a:rPr lang="en-US" sz="2400" dirty="0">
                <a:solidFill>
                  <a:schemeClr val="tx1">
                    <a:lumMod val="95000"/>
                  </a:schemeClr>
                </a:solidFill>
              </a:rPr>
              <a:t>Mark 6:17a, 18</a:t>
            </a:r>
          </a:p>
        </p:txBody>
      </p:sp>
    </p:spTree>
    <p:extLst>
      <p:ext uri="{BB962C8B-B14F-4D97-AF65-F5344CB8AC3E}">
        <p14:creationId xmlns:p14="http://schemas.microsoft.com/office/powerpoint/2010/main" val="2368290017"/>
      </p:ext>
    </p:extLst>
  </p:cSld>
  <p:clrMapOvr>
    <a:masterClrMapping/>
  </p:clrMapOvr>
  <p:transition advTm="800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76400" y="6443246"/>
            <a:ext cx="8763000" cy="307777"/>
          </a:xfrm>
          <a:prstGeom prst="rect">
            <a:avLst/>
          </a:prstGeom>
          <a:noFill/>
        </p:spPr>
        <p:txBody>
          <a:bodyPr wrap="square" rtlCol="0">
            <a:spAutoFit/>
          </a:bodyPr>
          <a:lstStyle/>
          <a:p>
            <a:pPr algn="ctr"/>
            <a:r>
              <a:rPr lang="en-US" sz="1400" dirty="0">
                <a:solidFill>
                  <a:schemeClr val="tx1">
                    <a:lumMod val="95000"/>
                  </a:schemeClr>
                </a:solidFill>
              </a:rPr>
              <a:t>Jean the Baptist Preaching before Herod  --  Pieter de </a:t>
            </a:r>
            <a:r>
              <a:rPr lang="en-US" sz="1400" dirty="0" err="1">
                <a:solidFill>
                  <a:schemeClr val="tx1">
                    <a:lumMod val="95000"/>
                  </a:schemeClr>
                </a:solidFill>
              </a:rPr>
              <a:t>Grebber</a:t>
            </a:r>
            <a:r>
              <a:rPr lang="en-US" sz="1400" dirty="0">
                <a:solidFill>
                  <a:schemeClr val="tx1">
                    <a:lumMod val="95000"/>
                  </a:schemeClr>
                </a:solidFill>
              </a:rPr>
              <a:t>, Palais des Beaux-Art, Lille, France</a:t>
            </a:r>
          </a:p>
        </p:txBody>
      </p:sp>
      <p:pic>
        <p:nvPicPr>
          <p:cNvPr id="2" name="Picture 1">
            <a:extLst>
              <a:ext uri="{FF2B5EF4-FFF2-40B4-BE49-F238E27FC236}">
                <a16:creationId xmlns:a16="http://schemas.microsoft.com/office/drawing/2014/main" id="{77CDE118-6626-4B58-B4CF-6586C683E50A}"/>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717430" y="0"/>
            <a:ext cx="8763000" cy="6328834"/>
          </a:xfrm>
          <a:prstGeom prst="rect">
            <a:avLst/>
          </a:prstGeom>
        </p:spPr>
      </p:pic>
    </p:spTree>
    <p:extLst>
      <p:ext uri="{BB962C8B-B14F-4D97-AF65-F5344CB8AC3E}">
        <p14:creationId xmlns:p14="http://schemas.microsoft.com/office/powerpoint/2010/main" val="3897221822"/>
      </p:ext>
    </p:extLst>
  </p:cSld>
  <p:clrMapOvr>
    <a:masterClrMapping/>
  </p:clrMapOvr>
  <p:transition advTm="800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0" y="1676400"/>
            <a:ext cx="6477000" cy="2308324"/>
          </a:xfrm>
          <a:prstGeom prst="rect">
            <a:avLst/>
          </a:prstGeom>
        </p:spPr>
        <p:txBody>
          <a:bodyPr wrap="square" lIns="91440" tIns="45720" rIns="91440" bIns="45720" anchor="t">
            <a:spAutoFit/>
          </a:bodyPr>
          <a:lstStyle/>
          <a:p>
            <a:r>
              <a:rPr lang="en-US" sz="3600" dirty="0"/>
              <a:t>When his daughter Herodias…danced, …the king said to the girl, "Ask me for whatever you wish, and I will give it."</a:t>
            </a:r>
          </a:p>
        </p:txBody>
      </p:sp>
      <p:sp>
        <p:nvSpPr>
          <p:cNvPr id="5" name="TextBox 4"/>
          <p:cNvSpPr txBox="1"/>
          <p:nvPr/>
        </p:nvSpPr>
        <p:spPr>
          <a:xfrm>
            <a:off x="5791200" y="4343401"/>
            <a:ext cx="3352800" cy="461665"/>
          </a:xfrm>
          <a:prstGeom prst="rect">
            <a:avLst/>
          </a:prstGeom>
          <a:noFill/>
        </p:spPr>
        <p:txBody>
          <a:bodyPr wrap="square" rtlCol="0">
            <a:spAutoFit/>
          </a:bodyPr>
          <a:lstStyle/>
          <a:p>
            <a:pPr algn="ctr"/>
            <a:r>
              <a:rPr lang="en-US" sz="2400" dirty="0">
                <a:solidFill>
                  <a:schemeClr val="tx1">
                    <a:lumMod val="95000"/>
                  </a:schemeClr>
                </a:solidFill>
              </a:rPr>
              <a:t>Mark 6:22ac</a:t>
            </a:r>
          </a:p>
        </p:txBody>
      </p:sp>
    </p:spTree>
  </p:cSld>
  <p:clrMapOvr>
    <a:masterClrMapping/>
  </p:clrMapOvr>
  <p:transition advTm="800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362200" y="5486400"/>
            <a:ext cx="2362200" cy="1169551"/>
          </a:xfrm>
          <a:prstGeom prst="rect">
            <a:avLst/>
          </a:prstGeom>
          <a:noFill/>
        </p:spPr>
        <p:txBody>
          <a:bodyPr wrap="square" rtlCol="0">
            <a:spAutoFit/>
          </a:bodyPr>
          <a:lstStyle/>
          <a:p>
            <a:pPr algn="ctr"/>
            <a:r>
              <a:rPr lang="en-US" sz="1400" dirty="0">
                <a:solidFill>
                  <a:schemeClr val="tx1">
                    <a:lumMod val="95000"/>
                  </a:schemeClr>
                </a:solidFill>
              </a:rPr>
              <a:t>Martyrdom and Death of John the Baptist</a:t>
            </a:r>
          </a:p>
          <a:p>
            <a:pPr algn="ctr"/>
            <a:endParaRPr lang="en-US" sz="1400" dirty="0">
              <a:solidFill>
                <a:schemeClr val="tx1">
                  <a:lumMod val="95000"/>
                </a:schemeClr>
              </a:solidFill>
            </a:endParaRPr>
          </a:p>
          <a:p>
            <a:pPr algn="ctr"/>
            <a:r>
              <a:rPr lang="en-US" sz="1400" dirty="0">
                <a:solidFill>
                  <a:schemeClr val="tx1">
                    <a:lumMod val="95000"/>
                  </a:schemeClr>
                </a:solidFill>
              </a:rPr>
              <a:t>Amiens Cathedral</a:t>
            </a:r>
          </a:p>
          <a:p>
            <a:pPr algn="ctr"/>
            <a:r>
              <a:rPr lang="en-US" sz="1400" dirty="0">
                <a:solidFill>
                  <a:schemeClr val="tx1">
                    <a:lumMod val="95000"/>
                  </a:schemeClr>
                </a:solidFill>
              </a:rPr>
              <a:t>Amiens, France</a:t>
            </a:r>
          </a:p>
        </p:txBody>
      </p:sp>
      <p:pic>
        <p:nvPicPr>
          <p:cNvPr id="2" name="Picture 1">
            <a:extLst>
              <a:ext uri="{FF2B5EF4-FFF2-40B4-BE49-F238E27FC236}">
                <a16:creationId xmlns:a16="http://schemas.microsoft.com/office/drawing/2014/main" id="{DC4F34A9-2444-4A74-A54A-B6843D80C8D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953000" y="0"/>
            <a:ext cx="5715000" cy="6858000"/>
          </a:xfrm>
          <a:prstGeom prst="rect">
            <a:avLst/>
          </a:prstGeom>
        </p:spPr>
      </p:pic>
    </p:spTree>
    <p:extLst>
      <p:ext uri="{BB962C8B-B14F-4D97-AF65-F5344CB8AC3E}">
        <p14:creationId xmlns:p14="http://schemas.microsoft.com/office/powerpoint/2010/main" val="2621618627"/>
      </p:ext>
    </p:extLst>
  </p:cSld>
  <p:clrMapOvr>
    <a:masterClrMapping/>
  </p:clrMapOvr>
  <p:transition advTm="800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057400" y="6172200"/>
            <a:ext cx="8534400" cy="307777"/>
          </a:xfrm>
          <a:prstGeom prst="rect">
            <a:avLst/>
          </a:prstGeom>
          <a:noFill/>
        </p:spPr>
        <p:txBody>
          <a:bodyPr wrap="square" rtlCol="0">
            <a:spAutoFit/>
          </a:bodyPr>
          <a:lstStyle/>
          <a:p>
            <a:pPr algn="ctr"/>
            <a:r>
              <a:rPr lang="en-US" sz="1400" dirty="0">
                <a:solidFill>
                  <a:schemeClr val="tx1">
                    <a:lumMod val="95000"/>
                  </a:schemeClr>
                </a:solidFill>
              </a:rPr>
              <a:t>Salome Dances at the Feast of Herod  --  Father Georges </a:t>
            </a:r>
            <a:r>
              <a:rPr lang="en-US" sz="1400" dirty="0" err="1">
                <a:solidFill>
                  <a:schemeClr val="tx1">
                    <a:lumMod val="95000"/>
                  </a:schemeClr>
                </a:solidFill>
              </a:rPr>
              <a:t>Saget</a:t>
            </a:r>
            <a:r>
              <a:rPr lang="en-US" sz="1400" dirty="0">
                <a:solidFill>
                  <a:schemeClr val="tx1">
                    <a:lumMod val="95000"/>
                  </a:schemeClr>
                </a:solidFill>
              </a:rPr>
              <a:t>, </a:t>
            </a:r>
            <a:r>
              <a:rPr lang="en-US" sz="1400" dirty="0" err="1">
                <a:solidFill>
                  <a:schemeClr val="tx1">
                    <a:lumMod val="95000"/>
                  </a:schemeClr>
                </a:solidFill>
              </a:rPr>
              <a:t>Keur</a:t>
            </a:r>
            <a:r>
              <a:rPr lang="en-US" sz="1400" dirty="0">
                <a:solidFill>
                  <a:schemeClr val="tx1">
                    <a:lumMod val="95000"/>
                  </a:schemeClr>
                </a:solidFill>
              </a:rPr>
              <a:t> Moussa Abbey, Senegal</a:t>
            </a:r>
          </a:p>
        </p:txBody>
      </p:sp>
      <p:pic>
        <p:nvPicPr>
          <p:cNvPr id="3" name="Picture 2">
            <a:extLst>
              <a:ext uri="{FF2B5EF4-FFF2-40B4-BE49-F238E27FC236}">
                <a16:creationId xmlns:a16="http://schemas.microsoft.com/office/drawing/2014/main" id="{A40A57FB-5CC7-49C1-A76F-6F3F07EBC079}"/>
              </a:ext>
            </a:extLst>
          </p:cNvPr>
          <p:cNvPicPr>
            <a:picLocks noChangeAspect="1"/>
          </p:cNvPicPr>
          <p:nvPr/>
        </p:nvPicPr>
        <p:blipFill>
          <a:blip r:embed="rId2"/>
          <a:stretch>
            <a:fillRect/>
          </a:stretch>
        </p:blipFill>
        <p:spPr>
          <a:xfrm>
            <a:off x="2362200" y="685800"/>
            <a:ext cx="7620000" cy="5143500"/>
          </a:xfrm>
          <a:prstGeom prst="rect">
            <a:avLst/>
          </a:prstGeom>
        </p:spPr>
      </p:pic>
    </p:spTree>
    <p:extLst>
      <p:ext uri="{BB962C8B-B14F-4D97-AF65-F5344CB8AC3E}">
        <p14:creationId xmlns:p14="http://schemas.microsoft.com/office/powerpoint/2010/main" val="2403819906"/>
      </p:ext>
    </p:extLst>
  </p:cSld>
  <p:clrMapOvr>
    <a:masterClrMapping/>
  </p:clrMapOvr>
  <p:transition advTm="800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67000" y="1981200"/>
            <a:ext cx="7315200" cy="1754326"/>
          </a:xfrm>
          <a:prstGeom prst="rect">
            <a:avLst/>
          </a:prstGeom>
        </p:spPr>
        <p:txBody>
          <a:bodyPr wrap="square">
            <a:spAutoFit/>
          </a:bodyPr>
          <a:lstStyle/>
          <a:p>
            <a:r>
              <a:rPr lang="en-US" sz="3600" dirty="0"/>
              <a:t>She went out and said to her mother, "What should I ask for?" She replied, "The head of John the baptizer."</a:t>
            </a:r>
            <a:endParaRPr lang="en-US" sz="3600" dirty="0">
              <a:cs typeface="Arial" pitchFamily="34" charset="0"/>
            </a:endParaRPr>
          </a:p>
        </p:txBody>
      </p:sp>
      <p:sp>
        <p:nvSpPr>
          <p:cNvPr id="5" name="TextBox 4"/>
          <p:cNvSpPr txBox="1"/>
          <p:nvPr/>
        </p:nvSpPr>
        <p:spPr>
          <a:xfrm>
            <a:off x="5715000" y="4191001"/>
            <a:ext cx="3352800" cy="461665"/>
          </a:xfrm>
          <a:prstGeom prst="rect">
            <a:avLst/>
          </a:prstGeom>
          <a:noFill/>
        </p:spPr>
        <p:txBody>
          <a:bodyPr wrap="square" rtlCol="0">
            <a:spAutoFit/>
          </a:bodyPr>
          <a:lstStyle/>
          <a:p>
            <a:pPr algn="ctr"/>
            <a:r>
              <a:rPr lang="en-US" sz="2400" dirty="0">
                <a:solidFill>
                  <a:schemeClr val="tx1">
                    <a:lumMod val="95000"/>
                  </a:schemeClr>
                </a:solidFill>
              </a:rPr>
              <a:t>Mark 6:24</a:t>
            </a:r>
          </a:p>
        </p:txBody>
      </p:sp>
    </p:spTree>
  </p:cSld>
  <p:clrMapOvr>
    <a:masterClrMapping/>
  </p:clrMapOvr>
  <p:transition advTm="800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28800" y="5638800"/>
            <a:ext cx="3124200" cy="954107"/>
          </a:xfrm>
          <a:prstGeom prst="rect">
            <a:avLst/>
          </a:prstGeom>
          <a:noFill/>
        </p:spPr>
        <p:txBody>
          <a:bodyPr wrap="square" rtlCol="0">
            <a:spAutoFit/>
          </a:bodyPr>
          <a:lstStyle/>
          <a:p>
            <a:pPr algn="ctr"/>
            <a:r>
              <a:rPr lang="en-US" sz="1400" dirty="0">
                <a:solidFill>
                  <a:schemeClr val="tx1">
                    <a:lumMod val="95000"/>
                  </a:schemeClr>
                </a:solidFill>
              </a:rPr>
              <a:t>Herod's Banquet, detail</a:t>
            </a:r>
          </a:p>
          <a:p>
            <a:pPr algn="ctr"/>
            <a:endParaRPr lang="en-US" sz="1400" dirty="0">
              <a:solidFill>
                <a:schemeClr val="tx1">
                  <a:lumMod val="95000"/>
                </a:schemeClr>
              </a:solidFill>
            </a:endParaRPr>
          </a:p>
          <a:p>
            <a:pPr algn="ctr"/>
            <a:r>
              <a:rPr lang="en-US" sz="1400" dirty="0" err="1">
                <a:solidFill>
                  <a:schemeClr val="tx1">
                    <a:lumMod val="95000"/>
                  </a:schemeClr>
                </a:solidFill>
              </a:rPr>
              <a:t>Museu</a:t>
            </a:r>
            <a:r>
              <a:rPr lang="en-US" sz="1400" dirty="0">
                <a:solidFill>
                  <a:schemeClr val="tx1">
                    <a:lumMod val="95000"/>
                  </a:schemeClr>
                </a:solidFill>
              </a:rPr>
              <a:t> Nacional </a:t>
            </a:r>
            <a:r>
              <a:rPr lang="en-US" sz="1400" dirty="0" err="1">
                <a:solidFill>
                  <a:schemeClr val="tx1">
                    <a:lumMod val="95000"/>
                  </a:schemeClr>
                </a:solidFill>
              </a:rPr>
              <a:t>d'Art</a:t>
            </a:r>
            <a:r>
              <a:rPr lang="en-US" sz="1400" dirty="0">
                <a:solidFill>
                  <a:schemeClr val="tx1">
                    <a:lumMod val="95000"/>
                  </a:schemeClr>
                </a:solidFill>
              </a:rPr>
              <a:t> de Catalunya</a:t>
            </a:r>
          </a:p>
          <a:p>
            <a:pPr algn="ctr"/>
            <a:r>
              <a:rPr lang="en-US" sz="1400" dirty="0">
                <a:solidFill>
                  <a:schemeClr val="tx1">
                    <a:lumMod val="95000"/>
                  </a:schemeClr>
                </a:solidFill>
              </a:rPr>
              <a:t>Barcelona, Spain</a:t>
            </a:r>
          </a:p>
        </p:txBody>
      </p:sp>
      <p:pic>
        <p:nvPicPr>
          <p:cNvPr id="2" name="Picture 1">
            <a:extLst>
              <a:ext uri="{FF2B5EF4-FFF2-40B4-BE49-F238E27FC236}">
                <a16:creationId xmlns:a16="http://schemas.microsoft.com/office/drawing/2014/main" id="{5B9B0DDA-E4B6-470E-875F-24D01F523530}"/>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5029200" y="0"/>
            <a:ext cx="4724400" cy="6861752"/>
          </a:xfrm>
          <a:prstGeom prst="rect">
            <a:avLst/>
          </a:prstGeom>
        </p:spPr>
      </p:pic>
    </p:spTree>
    <p:extLst>
      <p:ext uri="{BB962C8B-B14F-4D97-AF65-F5344CB8AC3E}">
        <p14:creationId xmlns:p14="http://schemas.microsoft.com/office/powerpoint/2010/main" val="3181812941"/>
      </p:ext>
    </p:extLst>
  </p:cSld>
  <p:clrMapOvr>
    <a:masterClrMapping/>
  </p:clrMapOvr>
  <p:transition advTm="800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19400" y="1828800"/>
            <a:ext cx="7315200" cy="2308324"/>
          </a:xfrm>
          <a:prstGeom prst="rect">
            <a:avLst/>
          </a:prstGeom>
        </p:spPr>
        <p:txBody>
          <a:bodyPr wrap="square" lIns="91440" tIns="45720" rIns="91440" bIns="45720" anchor="t">
            <a:spAutoFit/>
          </a:bodyPr>
          <a:lstStyle/>
          <a:p>
            <a:r>
              <a:rPr lang="en-US" sz="3600" dirty="0"/>
              <a:t>…she rushed back to the king and requested, "I want you to give me at once the head of John the Baptist on a platter."</a:t>
            </a:r>
            <a:endParaRPr lang="en-US" sz="3600" dirty="0">
              <a:cs typeface="Arial" pitchFamily="34" charset="0"/>
            </a:endParaRPr>
          </a:p>
        </p:txBody>
      </p:sp>
      <p:sp>
        <p:nvSpPr>
          <p:cNvPr id="5" name="TextBox 4"/>
          <p:cNvSpPr txBox="1"/>
          <p:nvPr/>
        </p:nvSpPr>
        <p:spPr>
          <a:xfrm>
            <a:off x="5638800" y="4419601"/>
            <a:ext cx="3352800" cy="461665"/>
          </a:xfrm>
          <a:prstGeom prst="rect">
            <a:avLst/>
          </a:prstGeom>
          <a:noFill/>
        </p:spPr>
        <p:txBody>
          <a:bodyPr wrap="square" rtlCol="0">
            <a:spAutoFit/>
          </a:bodyPr>
          <a:lstStyle/>
          <a:p>
            <a:pPr algn="ctr"/>
            <a:r>
              <a:rPr lang="en-US" sz="2400" dirty="0">
                <a:solidFill>
                  <a:schemeClr val="tx1">
                    <a:lumMod val="95000"/>
                  </a:schemeClr>
                </a:solidFill>
              </a:rPr>
              <a:t>Mark 6:25</a:t>
            </a:r>
          </a:p>
        </p:txBody>
      </p:sp>
    </p:spTree>
    <p:extLst>
      <p:ext uri="{BB962C8B-B14F-4D97-AF65-F5344CB8AC3E}">
        <p14:creationId xmlns:p14="http://schemas.microsoft.com/office/powerpoint/2010/main" val="1632466388"/>
      </p:ext>
    </p:extLst>
  </p:cSld>
  <p:clrMapOvr>
    <a:masterClrMapping/>
  </p:clrMapOvr>
  <p:transition advTm="800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2862322"/>
          </a:xfrm>
          <a:prstGeom prst="rect">
            <a:avLst/>
          </a:prstGeom>
        </p:spPr>
        <p:txBody>
          <a:bodyPr wrap="square" lIns="91440" tIns="45720" rIns="91440" bIns="45720" anchor="t">
            <a:spAutoFit/>
          </a:bodyPr>
          <a:lstStyle/>
          <a:p>
            <a:r>
              <a:rPr lang="en-US" sz="3600" dirty="0"/>
              <a:t>David and all the house of Israel were dancing before the L</a:t>
            </a:r>
            <a:r>
              <a:rPr lang="en-US" sz="2800" dirty="0"/>
              <a:t>ORD</a:t>
            </a:r>
            <a:r>
              <a:rPr lang="en-US" sz="3600" dirty="0"/>
              <a:t> with all their might, with songs and lyres and harps and tambourines and castanets and cymbals.</a:t>
            </a:r>
            <a:endParaRPr lang="en-US" sz="3600" dirty="0">
              <a:cs typeface="Arial" pitchFamily="34" charset="0"/>
            </a:endParaRPr>
          </a:p>
        </p:txBody>
      </p:sp>
      <p:sp>
        <p:nvSpPr>
          <p:cNvPr id="4" name="TextBox 3"/>
          <p:cNvSpPr txBox="1"/>
          <p:nvPr/>
        </p:nvSpPr>
        <p:spPr>
          <a:xfrm>
            <a:off x="6019800" y="5327660"/>
            <a:ext cx="3352800" cy="461665"/>
          </a:xfrm>
          <a:prstGeom prst="rect">
            <a:avLst/>
          </a:prstGeom>
          <a:noFill/>
        </p:spPr>
        <p:txBody>
          <a:bodyPr wrap="square" rtlCol="0">
            <a:spAutoFit/>
          </a:bodyPr>
          <a:lstStyle/>
          <a:p>
            <a:pPr algn="ctr"/>
            <a:r>
              <a:rPr lang="en-US" sz="2400" dirty="0">
                <a:solidFill>
                  <a:schemeClr val="tx1">
                    <a:lumMod val="95000"/>
                  </a:schemeClr>
                </a:solidFill>
              </a:rPr>
              <a:t>2 Samuel 6:5</a:t>
            </a:r>
          </a:p>
        </p:txBody>
      </p:sp>
    </p:spTree>
  </p:cSld>
  <p:clrMapOvr>
    <a:masterClrMapping/>
  </p:clrMapOvr>
  <p:transition advTm="8000"/>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0EC2EE6-DE05-4227-BF6B-C5E2F0A328A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752601" y="90963"/>
            <a:ext cx="8763001" cy="6199225"/>
          </a:xfrm>
          <a:prstGeom prst="rect">
            <a:avLst/>
          </a:prstGeom>
        </p:spPr>
      </p:pic>
      <p:sp>
        <p:nvSpPr>
          <p:cNvPr id="5" name="TextBox 4">
            <a:extLst>
              <a:ext uri="{FF2B5EF4-FFF2-40B4-BE49-F238E27FC236}">
                <a16:creationId xmlns:a16="http://schemas.microsoft.com/office/drawing/2014/main" id="{1ADD49CA-D566-4430-8A6E-DE4FF841C8CF}"/>
              </a:ext>
            </a:extLst>
          </p:cNvPr>
          <p:cNvSpPr txBox="1"/>
          <p:nvPr/>
        </p:nvSpPr>
        <p:spPr>
          <a:xfrm>
            <a:off x="3429000" y="6412468"/>
            <a:ext cx="7239000" cy="307777"/>
          </a:xfrm>
          <a:prstGeom prst="rect">
            <a:avLst/>
          </a:prstGeom>
          <a:noFill/>
        </p:spPr>
        <p:txBody>
          <a:bodyPr wrap="square" rtlCol="0">
            <a:spAutoFit/>
          </a:bodyPr>
          <a:lstStyle/>
          <a:p>
            <a:r>
              <a:rPr lang="en-US" sz="1400" dirty="0"/>
              <a:t>The Feast of Herod  --  Lucas Cranach the Elder, </a:t>
            </a:r>
            <a:r>
              <a:rPr lang="en-US" sz="1400" dirty="0" err="1"/>
              <a:t>Stadel</a:t>
            </a:r>
            <a:r>
              <a:rPr lang="en-US" sz="1400" dirty="0"/>
              <a:t>, Frankfurt, Germany</a:t>
            </a:r>
          </a:p>
        </p:txBody>
      </p:sp>
    </p:spTree>
    <p:extLst>
      <p:ext uri="{BB962C8B-B14F-4D97-AF65-F5344CB8AC3E}">
        <p14:creationId xmlns:p14="http://schemas.microsoft.com/office/powerpoint/2010/main" val="927915125"/>
      </p:ext>
    </p:extLst>
  </p:cSld>
  <p:clrMapOvr>
    <a:masterClrMapping/>
  </p:clrMapOvr>
  <p:transition advTm="8000"/>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95600" y="1905000"/>
            <a:ext cx="6705600" cy="1754326"/>
          </a:xfrm>
          <a:prstGeom prst="rect">
            <a:avLst/>
          </a:prstGeom>
        </p:spPr>
        <p:txBody>
          <a:bodyPr wrap="square" lIns="91440" tIns="45720" rIns="91440" bIns="45720" anchor="t">
            <a:spAutoFit/>
          </a:bodyPr>
          <a:lstStyle/>
          <a:p>
            <a:r>
              <a:rPr lang="en-US" sz="3600" dirty="0"/>
              <a:t>When his disciples heard about it, </a:t>
            </a:r>
            <a:r>
              <a:rPr lang="en-US" sz="3600"/>
              <a:t>they came and took his body and </a:t>
            </a:r>
            <a:r>
              <a:rPr lang="en-US" sz="3600" dirty="0"/>
              <a:t>laid it in a tomb.</a:t>
            </a:r>
          </a:p>
        </p:txBody>
      </p:sp>
      <p:sp>
        <p:nvSpPr>
          <p:cNvPr id="5" name="TextBox 4"/>
          <p:cNvSpPr txBox="1"/>
          <p:nvPr/>
        </p:nvSpPr>
        <p:spPr>
          <a:xfrm>
            <a:off x="5715000" y="4191001"/>
            <a:ext cx="3352800" cy="461665"/>
          </a:xfrm>
          <a:prstGeom prst="rect">
            <a:avLst/>
          </a:prstGeom>
          <a:noFill/>
        </p:spPr>
        <p:txBody>
          <a:bodyPr wrap="square" rtlCol="0">
            <a:spAutoFit/>
          </a:bodyPr>
          <a:lstStyle/>
          <a:p>
            <a:pPr algn="ctr"/>
            <a:r>
              <a:rPr lang="en-US" sz="2400" dirty="0">
                <a:solidFill>
                  <a:schemeClr val="tx1">
                    <a:lumMod val="95000"/>
                  </a:schemeClr>
                </a:solidFill>
              </a:rPr>
              <a:t>Mark 6:29</a:t>
            </a:r>
          </a:p>
        </p:txBody>
      </p:sp>
    </p:spTree>
    <p:extLst>
      <p:ext uri="{BB962C8B-B14F-4D97-AF65-F5344CB8AC3E}">
        <p14:creationId xmlns:p14="http://schemas.microsoft.com/office/powerpoint/2010/main" val="3903709522"/>
      </p:ext>
    </p:extLst>
  </p:cSld>
  <p:clrMapOvr>
    <a:masterClrMapping/>
  </p:clrMapOvr>
  <p:transition advTm="8000"/>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05000" y="5943600"/>
            <a:ext cx="2286000" cy="738664"/>
          </a:xfrm>
          <a:prstGeom prst="rect">
            <a:avLst/>
          </a:prstGeom>
          <a:noFill/>
        </p:spPr>
        <p:txBody>
          <a:bodyPr wrap="square" rtlCol="0">
            <a:spAutoFit/>
          </a:bodyPr>
          <a:lstStyle/>
          <a:p>
            <a:pPr algn="ctr"/>
            <a:r>
              <a:rPr lang="en-US" sz="1400" dirty="0">
                <a:solidFill>
                  <a:schemeClr val="tx1">
                    <a:lumMod val="95000"/>
                  </a:schemeClr>
                </a:solidFill>
              </a:rPr>
              <a:t>John the Baptist Icon</a:t>
            </a:r>
          </a:p>
          <a:p>
            <a:pPr algn="ctr"/>
            <a:endParaRPr lang="en-US" sz="1400" dirty="0">
              <a:solidFill>
                <a:schemeClr val="tx1">
                  <a:lumMod val="95000"/>
                </a:schemeClr>
              </a:solidFill>
            </a:endParaRPr>
          </a:p>
          <a:p>
            <a:pPr algn="ctr"/>
            <a:r>
              <a:rPr lang="en-US" sz="1400" dirty="0">
                <a:solidFill>
                  <a:schemeClr val="tx1">
                    <a:lumMod val="95000"/>
                  </a:schemeClr>
                </a:solidFill>
              </a:rPr>
              <a:t> Mary Jane Miller </a:t>
            </a:r>
            <a:endParaRPr lang="en-US" sz="1600" dirty="0">
              <a:solidFill>
                <a:schemeClr val="tx1">
                  <a:lumMod val="95000"/>
                </a:schemeClr>
              </a:solidFill>
            </a:endParaRPr>
          </a:p>
        </p:txBody>
      </p:sp>
      <p:pic>
        <p:nvPicPr>
          <p:cNvPr id="5" name="Picture 4">
            <a:extLst>
              <a:ext uri="{FF2B5EF4-FFF2-40B4-BE49-F238E27FC236}">
                <a16:creationId xmlns:a16="http://schemas.microsoft.com/office/drawing/2014/main" id="{349F77F8-45ED-58D2-0C07-659F6B73006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064000" y="0"/>
            <a:ext cx="5080000" cy="6858000"/>
          </a:xfrm>
          <a:prstGeom prst="rect">
            <a:avLst/>
          </a:prstGeom>
        </p:spPr>
      </p:pic>
    </p:spTree>
    <p:extLst>
      <p:ext uri="{BB962C8B-B14F-4D97-AF65-F5344CB8AC3E}">
        <p14:creationId xmlns:p14="http://schemas.microsoft.com/office/powerpoint/2010/main" val="153390581"/>
      </p:ext>
    </p:extLst>
  </p:cSld>
  <p:clrMapOvr>
    <a:masterClrMapping/>
  </p:clrMapOvr>
  <p:transition advTm="8000"/>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06362"/>
            <a:ext cx="8229600" cy="503238"/>
          </a:xfrm>
        </p:spPr>
        <p:txBody>
          <a:bodyPr>
            <a:normAutofit/>
          </a:bodyPr>
          <a:lstStyle/>
          <a:p>
            <a:r>
              <a:rPr lang="en-US" sz="2400" dirty="0"/>
              <a:t>Credits</a:t>
            </a:r>
          </a:p>
        </p:txBody>
      </p:sp>
      <p:sp>
        <p:nvSpPr>
          <p:cNvPr id="3" name="Content Placeholder 2"/>
          <p:cNvSpPr>
            <a:spLocks noGrp="1"/>
          </p:cNvSpPr>
          <p:nvPr>
            <p:ph idx="1"/>
          </p:nvPr>
        </p:nvSpPr>
        <p:spPr>
          <a:xfrm>
            <a:off x="1600200" y="495300"/>
            <a:ext cx="8991600" cy="6248400"/>
          </a:xfrm>
          <a:ln>
            <a:noFill/>
          </a:ln>
        </p:spPr>
        <p:txBody>
          <a:bodyPr vert="horz" lIns="91440" tIns="45720" rIns="91440" bIns="45720" rtlCol="0" anchor="t">
            <a:noAutofit/>
          </a:bodyPr>
          <a:lstStyle/>
          <a:p>
            <a:pPr>
              <a:buNone/>
            </a:pPr>
            <a:r>
              <a:rPr lang="en-US" sz="1600" dirty="0"/>
              <a:t>New Revised Standard Version Updated Edition Bible, copyright 2022, Division of Christian Education of the National Council of the Churches of Christ in the United States of America. Used by permission. All rights reserved.</a:t>
            </a:r>
            <a:endParaRPr lang="en-US" dirty="0"/>
          </a:p>
          <a:p>
            <a:pPr>
              <a:buNone/>
            </a:pPr>
            <a:endParaRPr lang="en-US" sz="1600" dirty="0"/>
          </a:p>
          <a:p>
            <a:pPr>
              <a:buNone/>
            </a:pPr>
            <a:r>
              <a:rPr lang="en-US" sz="1600" dirty="0"/>
              <a:t>https://www.flickr.com/photos/andrewheavens/88544244/ - Andrew Heavens</a:t>
            </a:r>
          </a:p>
          <a:p>
            <a:pPr>
              <a:buNone/>
            </a:pPr>
            <a:r>
              <a:rPr lang="en-US" sz="1600" dirty="0"/>
              <a:t>www.JohnAugustSwanson.com, copyright 1994 by John August Swanson</a:t>
            </a:r>
          </a:p>
          <a:p>
            <a:pPr>
              <a:buNone/>
            </a:pPr>
            <a:r>
              <a:rPr lang="en-US" sz="1600" dirty="0"/>
              <a:t>http://www.getty.edu/museum/media/images/web/larger/30595401.jpg</a:t>
            </a:r>
          </a:p>
          <a:p>
            <a:pPr>
              <a:buNone/>
            </a:pPr>
            <a:r>
              <a:rPr lang="en-US" sz="1600" dirty="0"/>
              <a:t>https://commons.wikimedia.org/wiki/File:Asher_Brown_Durand_-_Landscape_with_Birches_-_63.268_-_Museum_of_Fine_Arts.jpg</a:t>
            </a:r>
          </a:p>
          <a:p>
            <a:pPr>
              <a:buNone/>
            </a:pPr>
            <a:r>
              <a:rPr lang="en-US" sz="1600" dirty="0"/>
              <a:t>http://diglib.library.vanderbilt.edu/act-imagelink.pl?RC=48395</a:t>
            </a:r>
          </a:p>
          <a:p>
            <a:pPr>
              <a:buNone/>
            </a:pPr>
            <a:r>
              <a:rPr lang="en-US" sz="1600" dirty="0"/>
              <a:t>https://commons.wikimedia.org/wiki/File:Mus%C3%A9e_de_Lille_P._F._de_Grebber.jpg</a:t>
            </a:r>
          </a:p>
          <a:p>
            <a:pPr>
              <a:buNone/>
            </a:pPr>
            <a:r>
              <a:rPr lang="en-US" sz="1600" dirty="0"/>
              <a:t>http://diglib.library.vanderbilt.edu/act-imagelink.pl?RC=29346</a:t>
            </a:r>
          </a:p>
          <a:p>
            <a:pPr>
              <a:buNone/>
            </a:pPr>
            <a:r>
              <a:rPr lang="en-US" sz="1600" dirty="0"/>
              <a:t>www.robertharding.com</a:t>
            </a:r>
          </a:p>
          <a:p>
            <a:pPr>
              <a:buNone/>
            </a:pPr>
            <a:r>
              <a:rPr lang="en-US" sz="1600" dirty="0"/>
              <a:t>https://commons.wikimedia.org/wiki/File:Pedro_Garc%C3%ADa_de_Benabarre_and_workshop_-_Herod%27s_Banquet_-_Google_Art_Project.jpg</a:t>
            </a:r>
          </a:p>
          <a:p>
            <a:pPr>
              <a:buNone/>
            </a:pPr>
            <a:r>
              <a:rPr lang="en-US" sz="1600" dirty="0"/>
              <a:t>https://commons.wikimedia.org/wiki/File:Lucas_Cranach_d.%C3%84._-_Gastmahl_des_Herodes_(St%C3%A4delsches_Kunstinstitut).jpg</a:t>
            </a:r>
          </a:p>
          <a:p>
            <a:pPr>
              <a:buNone/>
            </a:pPr>
            <a:r>
              <a:rPr lang="en-US" sz="1600"/>
              <a:t>Mary Jane Miller, </a:t>
            </a:r>
            <a:r>
              <a:rPr lang="en-US" sz="1600" dirty="0">
                <a:hlinkClick r:id="rId2"/>
              </a:rPr>
              <a:t>https://www.millericons.com/</a:t>
            </a:r>
            <a:endParaRPr lang="en-US" sz="1600" dirty="0">
              <a:ea typeface="Calibri"/>
              <a:cs typeface="Calibri"/>
              <a:hlinkClick r:id="rId2"/>
            </a:endParaRPr>
          </a:p>
          <a:p>
            <a:pPr>
              <a:buNone/>
            </a:pPr>
            <a:endParaRPr lang="en-US" sz="1600" dirty="0">
              <a:ea typeface="Calibri"/>
              <a:cs typeface="Calibri"/>
            </a:endParaRPr>
          </a:p>
          <a:p>
            <a:pPr>
              <a:buNone/>
            </a:pPr>
            <a:r>
              <a:rPr lang="en-US" sz="1600" dirty="0"/>
              <a:t>Additional descriptions can be found at the Art in the Christian Tradition image library, a service of the Vanderbilt Divinity Library, http://diglib.library.vanderbilt.edu/.  All images available via Creative Commons 3.0 License.</a:t>
            </a:r>
          </a:p>
          <a:p>
            <a:endParaRPr lang="en-US" sz="1200" dirty="0"/>
          </a:p>
          <a:p>
            <a:endParaRPr lang="en-US" sz="1400" dirty="0"/>
          </a:p>
          <a:p>
            <a:endParaRPr lang="en-US" sz="1400" dirty="0"/>
          </a:p>
        </p:txBody>
      </p:sp>
    </p:spTree>
  </p:cSld>
  <p:clrMapOvr>
    <a:masterClrMapping/>
  </p:clrMapOvr>
  <p:transition advTm="300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Celebration of </a:t>
            </a:r>
            <a:r>
              <a:rPr lang="en-US" sz="1600" dirty="0" err="1">
                <a:solidFill>
                  <a:schemeClr val="tx1">
                    <a:lumMod val="95000"/>
                  </a:schemeClr>
                </a:solidFill>
              </a:rPr>
              <a:t>Timket</a:t>
            </a:r>
            <a:r>
              <a:rPr lang="en-US" sz="1600" dirty="0">
                <a:solidFill>
                  <a:schemeClr val="tx1">
                    <a:lumMod val="95000"/>
                  </a:schemeClr>
                </a:solidFill>
              </a:rPr>
              <a:t>  --  Addis Ababa, Ethiopia</a:t>
            </a:r>
          </a:p>
        </p:txBody>
      </p:sp>
      <p:pic>
        <p:nvPicPr>
          <p:cNvPr id="2" name="Picture 1">
            <a:extLst>
              <a:ext uri="{FF2B5EF4-FFF2-40B4-BE49-F238E27FC236}">
                <a16:creationId xmlns:a16="http://schemas.microsoft.com/office/drawing/2014/main" id="{56837215-DB5E-4934-8B5C-C6248147A007}"/>
              </a:ext>
            </a:extLst>
          </p:cNvPr>
          <p:cNvPicPr>
            <a:picLocks noChangeAspect="1"/>
          </p:cNvPicPr>
          <p:nvPr/>
        </p:nvPicPr>
        <p:blipFill>
          <a:blip r:embed="rId2"/>
          <a:stretch>
            <a:fillRect/>
          </a:stretch>
        </p:blipFill>
        <p:spPr>
          <a:xfrm>
            <a:off x="2209801" y="746016"/>
            <a:ext cx="7921184" cy="5267037"/>
          </a:xfrm>
          <a:prstGeom prst="rect">
            <a:avLst/>
          </a:prstGeom>
        </p:spPr>
      </p:pic>
    </p:spTree>
  </p:cSld>
  <p:clrMapOvr>
    <a:masterClrMapping/>
  </p:clrMapOvr>
  <p:transition advTm="800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0" y="2200275"/>
            <a:ext cx="6962775" cy="1754326"/>
          </a:xfrm>
          <a:prstGeom prst="rect">
            <a:avLst/>
          </a:prstGeom>
        </p:spPr>
        <p:txBody>
          <a:bodyPr wrap="square" lIns="91440" tIns="45720" rIns="91440" bIns="45720" anchor="t">
            <a:spAutoFit/>
          </a:bodyPr>
          <a:lstStyle/>
          <a:p>
            <a:r>
              <a:rPr lang="en-US" sz="3600" dirty="0"/>
              <a:t>The earth is the L</a:t>
            </a:r>
            <a:r>
              <a:rPr lang="en-US" sz="2800" dirty="0"/>
              <a:t>ORD</a:t>
            </a:r>
            <a:r>
              <a:rPr lang="en-US" sz="3600" dirty="0"/>
              <a:t>'s and all that is in it, the world, and those who live in it...</a:t>
            </a:r>
            <a:endParaRPr lang="en-US" sz="3600" dirty="0">
              <a:ea typeface="Calibri"/>
              <a:cs typeface="Calibri"/>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Psalm 24:1</a:t>
            </a:r>
          </a:p>
        </p:txBody>
      </p:sp>
    </p:spTree>
    <p:extLst>
      <p:ext uri="{BB962C8B-B14F-4D97-AF65-F5344CB8AC3E}">
        <p14:creationId xmlns:p14="http://schemas.microsoft.com/office/powerpoint/2010/main" val="1675734104"/>
      </p:ext>
    </p:extLst>
  </p:cSld>
  <p:clrMapOvr>
    <a:masterClrMapping/>
  </p:clrMapOvr>
  <p:transition advTm="800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5562600"/>
            <a:ext cx="2438400" cy="954107"/>
          </a:xfrm>
          <a:prstGeom prst="rect">
            <a:avLst/>
          </a:prstGeom>
          <a:noFill/>
        </p:spPr>
        <p:txBody>
          <a:bodyPr wrap="square" rtlCol="0">
            <a:spAutoFit/>
          </a:bodyPr>
          <a:lstStyle/>
          <a:p>
            <a:pPr algn="ctr"/>
            <a:r>
              <a:rPr lang="en-US" sz="1400" dirty="0">
                <a:solidFill>
                  <a:schemeClr val="tx1">
                    <a:lumMod val="95000"/>
                  </a:schemeClr>
                </a:solidFill>
              </a:rPr>
              <a:t>Peaceable Kingdom</a:t>
            </a:r>
          </a:p>
          <a:p>
            <a:pPr algn="ctr"/>
            <a:endParaRPr lang="en-US" sz="1400" dirty="0">
              <a:solidFill>
                <a:schemeClr val="tx1">
                  <a:lumMod val="95000"/>
                </a:schemeClr>
              </a:solidFill>
            </a:endParaRPr>
          </a:p>
          <a:p>
            <a:pPr algn="ctr"/>
            <a:r>
              <a:rPr lang="en-US" sz="1400" dirty="0">
                <a:solidFill>
                  <a:schemeClr val="tx1">
                    <a:lumMod val="95000"/>
                  </a:schemeClr>
                </a:solidFill>
              </a:rPr>
              <a:t>John August Swanson</a:t>
            </a:r>
          </a:p>
          <a:p>
            <a:pPr algn="ctr"/>
            <a:r>
              <a:rPr lang="en-US" sz="1400" dirty="0" err="1">
                <a:solidFill>
                  <a:schemeClr val="tx1">
                    <a:lumMod val="95000"/>
                  </a:schemeClr>
                </a:solidFill>
              </a:rPr>
              <a:t>Seriograph</a:t>
            </a:r>
            <a:r>
              <a:rPr lang="en-US" sz="1400" dirty="0">
                <a:solidFill>
                  <a:schemeClr val="tx1">
                    <a:lumMod val="95000"/>
                  </a:schemeClr>
                </a:solidFill>
              </a:rPr>
              <a:t>, 1994</a:t>
            </a:r>
          </a:p>
        </p:txBody>
      </p:sp>
      <p:pic>
        <p:nvPicPr>
          <p:cNvPr id="6" name="Picture 5">
            <a:extLst>
              <a:ext uri="{FF2B5EF4-FFF2-40B4-BE49-F238E27FC236}">
                <a16:creationId xmlns:a16="http://schemas.microsoft.com/office/drawing/2014/main" id="{E1E55B6F-6B7D-4C9A-BEC6-EAAE438FB70E}"/>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495800" y="0"/>
            <a:ext cx="5151549" cy="6858000"/>
          </a:xfrm>
          <a:prstGeom prst="rect">
            <a:avLst/>
          </a:prstGeom>
        </p:spPr>
      </p:pic>
    </p:spTree>
    <p:extLst>
      <p:ext uri="{BB962C8B-B14F-4D97-AF65-F5344CB8AC3E}">
        <p14:creationId xmlns:p14="http://schemas.microsoft.com/office/powerpoint/2010/main" val="4188285744"/>
      </p:ext>
    </p:extLst>
  </p:cSld>
  <p:clrMapOvr>
    <a:masterClrMapping/>
  </p:clrMapOvr>
  <p:transition advTm="800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162800" cy="2308324"/>
          </a:xfrm>
          <a:prstGeom prst="rect">
            <a:avLst/>
          </a:prstGeom>
        </p:spPr>
        <p:txBody>
          <a:bodyPr wrap="square" lIns="91440" tIns="45720" rIns="91440" bIns="45720" anchor="t">
            <a:spAutoFit/>
          </a:bodyPr>
          <a:lstStyle/>
          <a:p>
            <a:r>
              <a:rPr lang="en-US" sz="3600" dirty="0"/>
              <a:t>…Amos answered…, "...the L</a:t>
            </a:r>
            <a:r>
              <a:rPr lang="en-US" sz="2800" dirty="0"/>
              <a:t>ORD</a:t>
            </a:r>
            <a:r>
              <a:rPr lang="en-US" sz="3600" dirty="0"/>
              <a:t> took me from following the flock, and...said..., 'Go, prophesy to my people Israel.'"</a:t>
            </a:r>
            <a:endParaRPr lang="en-US" sz="3600" dirty="0">
              <a:cs typeface="Arial" pitchFamily="34" charset="0"/>
            </a:endParaRPr>
          </a:p>
        </p:txBody>
      </p:sp>
      <p:sp>
        <p:nvSpPr>
          <p:cNvPr id="5" name="TextBox 4"/>
          <p:cNvSpPr txBox="1"/>
          <p:nvPr/>
        </p:nvSpPr>
        <p:spPr>
          <a:xfrm>
            <a:off x="5943600" y="4343401"/>
            <a:ext cx="3352800" cy="461665"/>
          </a:xfrm>
          <a:prstGeom prst="rect">
            <a:avLst/>
          </a:prstGeom>
          <a:noFill/>
        </p:spPr>
        <p:txBody>
          <a:bodyPr wrap="square" lIns="91440" tIns="45720" rIns="91440" bIns="45720" rtlCol="0" anchor="t">
            <a:spAutoFit/>
          </a:bodyPr>
          <a:lstStyle/>
          <a:p>
            <a:pPr algn="ctr"/>
            <a:r>
              <a:rPr lang="en-US" sz="2400" dirty="0">
                <a:solidFill>
                  <a:schemeClr val="tx1">
                    <a:lumMod val="95000"/>
                  </a:schemeClr>
                </a:solidFill>
              </a:rPr>
              <a:t>Amos 7:14a, 15ac</a:t>
            </a:r>
          </a:p>
        </p:txBody>
      </p:sp>
    </p:spTree>
  </p:cSld>
  <p:clrMapOvr>
    <a:masterClrMapping/>
  </p:clrMapOvr>
  <p:transition advTm="800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E3315B1-FCA4-430C-AE33-A187E542D5C4}"/>
              </a:ext>
            </a:extLst>
          </p:cNvPr>
          <p:cNvSpPr/>
          <p:nvPr/>
        </p:nvSpPr>
        <p:spPr>
          <a:xfrm>
            <a:off x="3276600" y="6019800"/>
            <a:ext cx="6096000" cy="307777"/>
          </a:xfrm>
          <a:prstGeom prst="rect">
            <a:avLst/>
          </a:prstGeom>
        </p:spPr>
        <p:txBody>
          <a:bodyPr wrap="square">
            <a:spAutoFit/>
          </a:bodyPr>
          <a:lstStyle/>
          <a:p>
            <a:r>
              <a:rPr lang="en-US" sz="1400" dirty="0"/>
              <a:t>The Prophet Amos, about 1250 - 1260,  J. Paul Getty Museum, Los Angeles, CA</a:t>
            </a:r>
          </a:p>
        </p:txBody>
      </p:sp>
      <p:pic>
        <p:nvPicPr>
          <p:cNvPr id="7" name="Picture 6">
            <a:extLst>
              <a:ext uri="{FF2B5EF4-FFF2-40B4-BE49-F238E27FC236}">
                <a16:creationId xmlns:a16="http://schemas.microsoft.com/office/drawing/2014/main" id="{925DCCB5-764E-43DC-B262-86EC855BADEC}"/>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3200401" y="838200"/>
            <a:ext cx="5857875" cy="4372058"/>
          </a:xfrm>
          <a:prstGeom prst="rect">
            <a:avLst/>
          </a:prstGeom>
        </p:spPr>
      </p:pic>
    </p:spTree>
  </p:cSld>
  <p:clrMapOvr>
    <a:masterClrMapping/>
  </p:clrMapOvr>
  <p:transition advTm="800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101009" y="1981200"/>
            <a:ext cx="6324600" cy="1754326"/>
          </a:xfrm>
          <a:prstGeom prst="rect">
            <a:avLst/>
          </a:prstGeom>
        </p:spPr>
        <p:txBody>
          <a:bodyPr wrap="square">
            <a:spAutoFit/>
          </a:bodyPr>
          <a:lstStyle/>
          <a:p>
            <a:r>
              <a:rPr lang="en-US" sz="3600" dirty="0"/>
              <a:t>Faithfulness will spring up from the ground, and righteousness will look down from the sky.</a:t>
            </a:r>
            <a:endParaRPr lang="en-US" sz="3600" dirty="0">
              <a:cs typeface="Arial" pitchFamily="34" charset="0"/>
            </a:endParaRPr>
          </a:p>
        </p:txBody>
      </p:sp>
      <p:sp>
        <p:nvSpPr>
          <p:cNvPr id="5" name="TextBox 4"/>
          <p:cNvSpPr txBox="1"/>
          <p:nvPr/>
        </p:nvSpPr>
        <p:spPr>
          <a:xfrm>
            <a:off x="6096000" y="4343401"/>
            <a:ext cx="3352800" cy="461665"/>
          </a:xfrm>
          <a:prstGeom prst="rect">
            <a:avLst/>
          </a:prstGeom>
          <a:noFill/>
        </p:spPr>
        <p:txBody>
          <a:bodyPr wrap="square" rtlCol="0">
            <a:spAutoFit/>
          </a:bodyPr>
          <a:lstStyle/>
          <a:p>
            <a:pPr algn="ctr"/>
            <a:r>
              <a:rPr lang="en-US" sz="2400" dirty="0">
                <a:solidFill>
                  <a:schemeClr val="tx1">
                    <a:lumMod val="95000"/>
                  </a:schemeClr>
                </a:solidFill>
              </a:rPr>
              <a:t>Psalm 85:11</a:t>
            </a:r>
          </a:p>
        </p:txBody>
      </p:sp>
    </p:spTree>
  </p:cSld>
  <p:clrMapOvr>
    <a:masterClrMapping/>
  </p:clrMapOvr>
  <p:transition advTm="800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81200" y="5105400"/>
            <a:ext cx="1524000" cy="1846659"/>
          </a:xfrm>
          <a:prstGeom prst="rect">
            <a:avLst/>
          </a:prstGeom>
          <a:noFill/>
        </p:spPr>
        <p:txBody>
          <a:bodyPr wrap="square" rtlCol="0">
            <a:spAutoFit/>
          </a:bodyPr>
          <a:lstStyle/>
          <a:p>
            <a:pPr algn="ctr"/>
            <a:r>
              <a:rPr lang="en-US" sz="1400" dirty="0">
                <a:solidFill>
                  <a:schemeClr val="tx1">
                    <a:lumMod val="95000"/>
                  </a:schemeClr>
                </a:solidFill>
              </a:rPr>
              <a:t>Landscape with Birches</a:t>
            </a:r>
          </a:p>
          <a:p>
            <a:pPr algn="ctr"/>
            <a:endParaRPr lang="en-US" sz="1400" dirty="0">
              <a:solidFill>
                <a:schemeClr val="tx1">
                  <a:lumMod val="95000"/>
                </a:schemeClr>
              </a:solidFill>
            </a:endParaRPr>
          </a:p>
          <a:p>
            <a:pPr algn="ctr"/>
            <a:r>
              <a:rPr lang="en-US" sz="1400" dirty="0">
                <a:solidFill>
                  <a:schemeClr val="tx1">
                    <a:lumMod val="95000"/>
                  </a:schemeClr>
                </a:solidFill>
              </a:rPr>
              <a:t>Asher Durand</a:t>
            </a:r>
          </a:p>
          <a:p>
            <a:pPr algn="ctr"/>
            <a:r>
              <a:rPr lang="en-US" sz="1400" dirty="0">
                <a:solidFill>
                  <a:schemeClr val="tx1">
                    <a:lumMod val="95000"/>
                  </a:schemeClr>
                </a:solidFill>
              </a:rPr>
              <a:t>Museum of Fine Arts</a:t>
            </a:r>
          </a:p>
          <a:p>
            <a:pPr algn="ctr"/>
            <a:r>
              <a:rPr lang="en-US" sz="1400" dirty="0">
                <a:solidFill>
                  <a:schemeClr val="tx1">
                    <a:lumMod val="95000"/>
                  </a:schemeClr>
                </a:solidFill>
              </a:rPr>
              <a:t>Boston, MA</a:t>
            </a:r>
          </a:p>
          <a:p>
            <a:pPr algn="ctr"/>
            <a:endParaRPr lang="en-US" sz="1600" dirty="0">
              <a:solidFill>
                <a:schemeClr val="tx1">
                  <a:lumMod val="95000"/>
                </a:schemeClr>
              </a:solidFill>
            </a:endParaRPr>
          </a:p>
        </p:txBody>
      </p:sp>
      <p:pic>
        <p:nvPicPr>
          <p:cNvPr id="7" name="Picture 6">
            <a:extLst>
              <a:ext uri="{FF2B5EF4-FFF2-40B4-BE49-F238E27FC236}">
                <a16:creationId xmlns:a16="http://schemas.microsoft.com/office/drawing/2014/main" id="{8F0CC154-7821-D848-DFE0-699C77DEDFD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793850" y="0"/>
            <a:ext cx="5121550" cy="6858000"/>
          </a:xfrm>
          <a:prstGeom prst="rect">
            <a:avLst/>
          </a:prstGeom>
        </p:spPr>
      </p:pic>
    </p:spTree>
  </p:cSld>
  <p:clrMapOvr>
    <a:masterClrMapping/>
  </p:clrMapOvr>
  <p:transition advTm="8000"/>
</p:sld>
</file>

<file path=ppt/theme/theme1.xml><?xml version="1.0" encoding="utf-8"?>
<a:theme xmlns:a="http://schemas.openxmlformats.org/drawingml/2006/main" name="First Sunday after Christmas Day Year A">
  <a:themeElements>
    <a:clrScheme name="Custom 1">
      <a:dk1>
        <a:sysClr val="windowText" lastClr="000000"/>
      </a:dk1>
      <a:lt1>
        <a:sysClr val="window" lastClr="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First Sunday after Christmas Day Year A</Template>
  <TotalTime>406</TotalTime>
  <Words>751</Words>
  <Application>Microsoft Office PowerPoint</Application>
  <PresentationFormat>Widescreen</PresentationFormat>
  <Paragraphs>68</Paragraphs>
  <Slides>23</Slides>
  <Notes>1</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First Sunday after Christmas Day Year A</vt:lpstr>
      <vt:lpstr>Eighth Sunday after Pentecost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c:title>
  <dc:creator>Anne</dc:creator>
  <cp:lastModifiedBy>Anne Richardson</cp:lastModifiedBy>
  <cp:revision>194</cp:revision>
  <dcterms:created xsi:type="dcterms:W3CDTF">2016-08-31T16:46:43Z</dcterms:created>
  <dcterms:modified xsi:type="dcterms:W3CDTF">2025-10-25T00:10:02Z</dcterms:modified>
</cp:coreProperties>
</file>