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hiyk1rXv8Hrd/OPveaWrzA6GRUQ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281B44-C513-4339-9B8E-6B341BB62A24}" v="3" dt="2025-08-22T20:06:42.6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4E281B44-C513-4339-9B8E-6B341BB62A24}"/>
    <pc:docChg chg="modSld">
      <pc:chgData name="Allison Blackwell" userId="7Y4zoj1sqs5H+IG1uY71RyUTFRj8vI3Lj7CrwoODLF4=" providerId="None" clId="Web-{4E281B44-C513-4339-9B8E-6B341BB62A24}" dt="2025-08-22T20:06:42.634" v="2" actId="20577"/>
      <pc:docMkLst>
        <pc:docMk/>
      </pc:docMkLst>
      <pc:sldChg chg="modSp">
        <pc:chgData name="Allison Blackwell" userId="7Y4zoj1sqs5H+IG1uY71RyUTFRj8vI3Lj7CrwoODLF4=" providerId="None" clId="Web-{4E281B44-C513-4339-9B8E-6B341BB62A24}" dt="2025-08-22T20:06:42.634" v="2" actId="20577"/>
        <pc:sldMkLst>
          <pc:docMk/>
          <pc:sldMk cId="0" sldId="277"/>
        </pc:sldMkLst>
        <pc:spChg chg="mod">
          <ac:chgData name="Allison Blackwell" userId="7Y4zoj1sqs5H+IG1uY71RyUTFRj8vI3Lj7CrwoODLF4=" providerId="None" clId="Web-{4E281B44-C513-4339-9B8E-6B341BB62A24}" dt="2025-08-22T20:06:42.634" v="2" actId="20577"/>
          <ac:spMkLst>
            <pc:docMk/>
            <pc:sldMk cId="0" sldId="277"/>
            <ac:spMk id="21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24" name="Google Shape;12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Fourth Sunday in Lent</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7010400" y="4813518"/>
            <a:ext cx="3352800" cy="1815882"/>
          </a:xfrm>
          <a:prstGeom prst="rect">
            <a:avLst/>
          </a:prstGeom>
          <a:solidFill>
            <a:srgbClr val="415D20">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Numbers 21:4-9</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107:1-3, 17-22</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Ephesians 2:1-10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3:14-21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743200" y="1905001"/>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made us alive together with Christ--by grace you have been saved …</a:t>
            </a:r>
            <a:endParaRPr sz="3600">
              <a:solidFill>
                <a:schemeClr val="lt1"/>
              </a:solidFill>
              <a:latin typeface="Calibri"/>
              <a:ea typeface="Calibri"/>
              <a:cs typeface="Calibri"/>
              <a:sym typeface="Calibri"/>
            </a:endParaRPr>
          </a:p>
        </p:txBody>
      </p:sp>
      <p:sp>
        <p:nvSpPr>
          <p:cNvPr id="145" name="Google Shape;145;p10"/>
          <p:cNvSpPr txBox="1"/>
          <p:nvPr/>
        </p:nvSpPr>
        <p:spPr>
          <a:xfrm>
            <a:off x="5791200" y="4038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Ephesians 2:5b</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11"/>
          <p:cNvPicPr preferRelativeResize="0"/>
          <p:nvPr/>
        </p:nvPicPr>
        <p:blipFill rotWithShape="1">
          <a:blip r:embed="rId3">
            <a:alphaModFix/>
          </a:blip>
          <a:srcRect/>
          <a:stretch/>
        </p:blipFill>
        <p:spPr>
          <a:xfrm>
            <a:off x="5334001" y="109450"/>
            <a:ext cx="4572001" cy="6733311"/>
          </a:xfrm>
          <a:prstGeom prst="rect">
            <a:avLst/>
          </a:prstGeom>
          <a:noFill/>
          <a:ln>
            <a:noFill/>
          </a:ln>
        </p:spPr>
      </p:pic>
      <p:sp>
        <p:nvSpPr>
          <p:cNvPr id="151" name="Google Shape;151;p11"/>
          <p:cNvSpPr txBox="1"/>
          <p:nvPr/>
        </p:nvSpPr>
        <p:spPr>
          <a:xfrm>
            <a:off x="2057400" y="5351384"/>
            <a:ext cx="22860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Saving Grace to All Humankind</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Washington Cathedral</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Washington, DC</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9718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just as Moses lifted up the serpent in the wilderness, so must the Son of Man be lifted up,</a:t>
            </a:r>
            <a:endParaRPr sz="3600">
              <a:solidFill>
                <a:schemeClr val="lt1"/>
              </a:solidFill>
              <a:latin typeface="Calibri"/>
              <a:ea typeface="Calibri"/>
              <a:cs typeface="Calibri"/>
              <a:sym typeface="Calibri"/>
            </a:endParaRPr>
          </a:p>
        </p:txBody>
      </p:sp>
      <p:sp>
        <p:nvSpPr>
          <p:cNvPr id="157" name="Google Shape;157;p12"/>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681480" y="5382162"/>
            <a:ext cx="281432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Ugandan Risen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Basilica of Saint Mary of the Immaculate Conception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Norfolk, VA</a:t>
            </a:r>
            <a:endParaRPr/>
          </a:p>
        </p:txBody>
      </p:sp>
      <p:pic>
        <p:nvPicPr>
          <p:cNvPr id="163" name="Google Shape;163;p13"/>
          <p:cNvPicPr preferRelativeResize="0"/>
          <p:nvPr/>
        </p:nvPicPr>
        <p:blipFill rotWithShape="1">
          <a:blip r:embed="rId3">
            <a:alphaModFix/>
          </a:blip>
          <a:srcRect/>
          <a:stretch/>
        </p:blipFill>
        <p:spPr>
          <a:xfrm>
            <a:off x="4689776" y="7536"/>
            <a:ext cx="5627159" cy="685046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3276600" y="2133601"/>
            <a:ext cx="6019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that whoever believes in him may have eternal life.</a:t>
            </a:r>
            <a:endParaRPr sz="3600">
              <a:solidFill>
                <a:schemeClr val="lt1"/>
              </a:solidFill>
              <a:latin typeface="Calibri"/>
              <a:ea typeface="Calibri"/>
              <a:cs typeface="Calibri"/>
              <a:sym typeface="Calibri"/>
            </a:endParaRPr>
          </a:p>
        </p:txBody>
      </p:sp>
      <p:sp>
        <p:nvSpPr>
          <p:cNvPr id="169" name="Google Shape;169;p14"/>
          <p:cNvSpPr txBox="1"/>
          <p:nvPr/>
        </p:nvSpPr>
        <p:spPr>
          <a:xfrm>
            <a:off x="59436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524001" y="5943601"/>
            <a:ext cx="895349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 "Placing yourself in god's story, among the heroes of the faith on the arena rail..."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From an alternative worship service held at an emerging church festival in Cheltenham, UK</a:t>
            </a:r>
            <a:endParaRPr/>
          </a:p>
        </p:txBody>
      </p:sp>
      <p:pic>
        <p:nvPicPr>
          <p:cNvPr id="175" name="Google Shape;175;p15"/>
          <p:cNvPicPr preferRelativeResize="0"/>
          <p:nvPr/>
        </p:nvPicPr>
        <p:blipFill rotWithShape="1">
          <a:blip r:embed="rId3">
            <a:alphaModFix/>
          </a:blip>
          <a:srcRect/>
          <a:stretch/>
        </p:blipFill>
        <p:spPr>
          <a:xfrm>
            <a:off x="1564944" y="381001"/>
            <a:ext cx="9103057" cy="52578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705100" y="18288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God so loved the world that he gave his only Son, so that everyone who believes in him may not perish but may have eternal life.</a:t>
            </a:r>
            <a:endParaRPr sz="3600">
              <a:solidFill>
                <a:schemeClr val="lt1"/>
              </a:solidFill>
              <a:latin typeface="Calibri"/>
              <a:ea typeface="Calibri"/>
              <a:cs typeface="Calibri"/>
              <a:sym typeface="Calibri"/>
            </a:endParaRPr>
          </a:p>
        </p:txBody>
      </p:sp>
      <p:sp>
        <p:nvSpPr>
          <p:cNvPr id="181" name="Google Shape;181;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3:16</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on the Cross  --  St. Miguel Arcanjo Church,  St. Miguel, Brazil</a:t>
            </a:r>
            <a:endParaRPr/>
          </a:p>
        </p:txBody>
      </p:sp>
      <p:pic>
        <p:nvPicPr>
          <p:cNvPr id="187" name="Google Shape;187;p17"/>
          <p:cNvPicPr preferRelativeResize="0"/>
          <p:nvPr/>
        </p:nvPicPr>
        <p:blipFill rotWithShape="1">
          <a:blip r:embed="rId3">
            <a:alphaModFix/>
          </a:blip>
          <a:srcRect/>
          <a:stretch/>
        </p:blipFill>
        <p:spPr>
          <a:xfrm>
            <a:off x="2286000" y="762001"/>
            <a:ext cx="7620000" cy="50768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743200" y="19812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Indeed, God did not send the Son into the world to condemn the world, but in order that the world might be saved through him.</a:t>
            </a:r>
            <a:endParaRPr sz="3600">
              <a:solidFill>
                <a:schemeClr val="lt1"/>
              </a:solidFill>
              <a:latin typeface="Calibri"/>
              <a:ea typeface="Calibri"/>
              <a:cs typeface="Calibri"/>
              <a:sym typeface="Calibri"/>
            </a:endParaRPr>
          </a:p>
        </p:txBody>
      </p:sp>
      <p:sp>
        <p:nvSpPr>
          <p:cNvPr id="193" name="Google Shape;193;p18"/>
          <p:cNvSpPr txBox="1"/>
          <p:nvPr/>
        </p:nvSpPr>
        <p:spPr>
          <a:xfrm>
            <a:off x="60198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3:17</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Mission to the World  --  JESUS MAFA</a:t>
            </a:r>
            <a:endParaRPr/>
          </a:p>
        </p:txBody>
      </p:sp>
      <p:pic>
        <p:nvPicPr>
          <p:cNvPr id="199" name="Google Shape;199;p19"/>
          <p:cNvPicPr preferRelativeResize="0"/>
          <p:nvPr/>
        </p:nvPicPr>
        <p:blipFill rotWithShape="1">
          <a:blip r:embed="rId3">
            <a:alphaModFix/>
          </a:blip>
          <a:srcRect/>
          <a:stretch/>
        </p:blipFill>
        <p:spPr>
          <a:xfrm>
            <a:off x="1524000" y="-33809"/>
            <a:ext cx="9144000" cy="606116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667000" y="16002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The people came to Moses and said, "We have sinned by speaking against the LORD and against you; pray to the LORD to take away the serpents from us."</a:t>
            </a:r>
            <a:endParaRPr sz="3600">
              <a:solidFill>
                <a:schemeClr val="lt1"/>
              </a:solidFill>
              <a:latin typeface="Calibri"/>
              <a:ea typeface="Calibri"/>
              <a:cs typeface="Calibri"/>
              <a:sym typeface="Calibri"/>
            </a:endParaRPr>
          </a:p>
        </p:txBody>
      </p:sp>
      <p:sp>
        <p:nvSpPr>
          <p:cNvPr id="96" name="Google Shape;96;p2"/>
          <p:cNvSpPr txBox="1"/>
          <p:nvPr/>
        </p:nvSpPr>
        <p:spPr>
          <a:xfrm>
            <a:off x="57912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Numbers 21:7a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those who do what is true come to the light, so that it may be clearly seen that their deeds have been done in God."</a:t>
            </a:r>
            <a:endParaRPr/>
          </a:p>
        </p:txBody>
      </p:sp>
      <p:sp>
        <p:nvSpPr>
          <p:cNvPr id="205" name="Google Shape;205;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3:21</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Footwashing  -- Church of the Redeemer, United Way Resource Exchange, Seattle, WA</a:t>
            </a:r>
            <a:endParaRPr/>
          </a:p>
        </p:txBody>
      </p:sp>
      <p:pic>
        <p:nvPicPr>
          <p:cNvPr id="211" name="Google Shape;211;p21"/>
          <p:cNvPicPr preferRelativeResize="0"/>
          <p:nvPr/>
        </p:nvPicPr>
        <p:blipFill rotWithShape="1">
          <a:blip r:embed="rId3">
            <a:alphaModFix/>
          </a:blip>
          <a:srcRect/>
          <a:stretch/>
        </p:blipFill>
        <p:spPr>
          <a:xfrm>
            <a:off x="1524000" y="-20320"/>
            <a:ext cx="9144000" cy="609897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7" name="Google Shape;217;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https://commons.wikimedia.org/wiki/File:Ethiopian_-_Processional_Cross_-_Walters_542894_-_Side_A.jpg</a:t>
            </a:r>
            <a:endParaRPr/>
          </a:p>
          <a:p>
            <a:pPr marL="342900" lvl="0" indent="-342900" algn="l" rtl="0">
              <a:spcBef>
                <a:spcPts val="320"/>
              </a:spcBef>
              <a:spcAft>
                <a:spcPts val="0"/>
              </a:spcAft>
              <a:buClr>
                <a:schemeClr val="lt1"/>
              </a:buClr>
              <a:buSzPts val="1600"/>
              <a:buNone/>
            </a:pPr>
            <a:r>
              <a:rPr lang="en-US" sz="1600"/>
              <a:t>http://commons.wikimedia.org/wiki/File:Brazen_Serpent_Sculpture.jpg</a:t>
            </a:r>
            <a:endParaRPr/>
          </a:p>
          <a:p>
            <a:pPr marL="342900" lvl="0" indent="-342900" algn="l" rtl="0">
              <a:spcBef>
                <a:spcPts val="320"/>
              </a:spcBef>
              <a:spcAft>
                <a:spcPts val="0"/>
              </a:spcAft>
              <a:buClr>
                <a:schemeClr val="lt1"/>
              </a:buClr>
              <a:buSzPts val="1600"/>
              <a:buNone/>
            </a:pPr>
            <a:r>
              <a:rPr lang="en-US" sz="1600"/>
              <a:t>https://commons.wikimedia.org/wiki/File:The_Healing_Touch,_by_Tim_holmes.jpg</a:t>
            </a:r>
            <a:endParaRPr/>
          </a:p>
          <a:p>
            <a:pPr marL="342900" lvl="0" indent="-342900" algn="l" rtl="0">
              <a:spcBef>
                <a:spcPts val="320"/>
              </a:spcBef>
              <a:spcAft>
                <a:spcPts val="0"/>
              </a:spcAft>
              <a:buClr>
                <a:schemeClr val="lt1"/>
              </a:buClr>
              <a:buSzPts val="1600"/>
              <a:buNone/>
            </a:pPr>
            <a:r>
              <a:rPr lang="en-US" sz="1600"/>
              <a:t>http://www.flickr.com/photos/mckln/4814377195/</a:t>
            </a:r>
            <a:endParaRPr/>
          </a:p>
          <a:p>
            <a:pPr marL="342900" lvl="0" indent="-342900" algn="l" rtl="0">
              <a:spcBef>
                <a:spcPts val="320"/>
              </a:spcBef>
              <a:spcAft>
                <a:spcPts val="0"/>
              </a:spcAft>
              <a:buClr>
                <a:schemeClr val="lt1"/>
              </a:buClr>
              <a:buSzPts val="1600"/>
              <a:buNone/>
            </a:pPr>
            <a:r>
              <a:rPr lang="en-US" sz="1600"/>
              <a:t>http://www.flickr.com/photos/reabhecc/5422927891/</a:t>
            </a:r>
            <a:endParaRPr/>
          </a:p>
          <a:p>
            <a:pPr marL="342900" lvl="0" indent="-342900" algn="l" rtl="0">
              <a:spcBef>
                <a:spcPts val="320"/>
              </a:spcBef>
              <a:spcAft>
                <a:spcPts val="0"/>
              </a:spcAft>
              <a:buClr>
                <a:schemeClr val="lt1"/>
              </a:buClr>
              <a:buSzPts val="1600"/>
              <a:buNone/>
            </a:pPr>
            <a:r>
              <a:rPr lang="en-US" sz="1600"/>
              <a:t>https://commons.wikimedia.org/wiki/File:Basilica_of_Saint_Mary_of_the_Immaculate_Conception_(Norfolk,_Virginia),_interior,_wooden_statue_of_the_risen_Christ,_from_Uganda.jpg</a:t>
            </a:r>
            <a:endParaRPr/>
          </a:p>
          <a:p>
            <a:pPr marL="342900" lvl="0" indent="-342900" algn="l" rtl="0">
              <a:spcBef>
                <a:spcPts val="320"/>
              </a:spcBef>
              <a:spcAft>
                <a:spcPts val="0"/>
              </a:spcAft>
              <a:buClr>
                <a:schemeClr val="lt1"/>
              </a:buClr>
              <a:buSzPts val="1600"/>
              <a:buNone/>
            </a:pPr>
            <a:r>
              <a:rPr lang="en-US" sz="1600"/>
              <a:t>http://www.flickr.com/photos/smallritual/1280581974/</a:t>
            </a:r>
            <a:endParaRPr/>
          </a:p>
          <a:p>
            <a:pPr marL="342900" lvl="0" indent="-342900" algn="l" rtl="0">
              <a:spcBef>
                <a:spcPts val="320"/>
              </a:spcBef>
              <a:spcAft>
                <a:spcPts val="0"/>
              </a:spcAft>
              <a:buClr>
                <a:schemeClr val="lt1"/>
              </a:buClr>
              <a:buSzPts val="1600"/>
              <a:buNone/>
            </a:pPr>
            <a:r>
              <a:rPr lang="en-US" sz="1600"/>
              <a:t>http://www.flickr.com/photos/mathieustruck/410120430/</a:t>
            </a:r>
            <a:endParaRPr/>
          </a:p>
          <a:p>
            <a:pPr marL="342900" lvl="0" indent="-342900" algn="l" rtl="0">
              <a:spcBef>
                <a:spcPts val="320"/>
              </a:spcBef>
              <a:spcAft>
                <a:spcPts val="0"/>
              </a:spcAft>
              <a:buClr>
                <a:schemeClr val="lt1"/>
              </a:buClr>
              <a:buSzPts val="1600"/>
              <a:buNone/>
            </a:pPr>
            <a:r>
              <a:rPr lang="en-US" sz="1600"/>
              <a:t>http://diglib.library.vanderbilt.edu/act-imagelink.pl?RC=48314</a:t>
            </a:r>
            <a:endParaRPr/>
          </a:p>
          <a:p>
            <a:pPr marL="342900" lvl="0" indent="-342900" algn="l" rtl="0">
              <a:spcBef>
                <a:spcPts val="320"/>
              </a:spcBef>
              <a:spcAft>
                <a:spcPts val="0"/>
              </a:spcAft>
              <a:buClr>
                <a:schemeClr val="lt1"/>
              </a:buClr>
              <a:buSzPts val="1600"/>
              <a:buNone/>
            </a:pPr>
            <a:r>
              <a:rPr lang="en-US" sz="1600"/>
              <a:t>https://www.flickr.com/photos/redeemer-kenmore/3563659541</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2362200" y="5396806"/>
            <a:ext cx="22098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Processional Cross with Serpent Motif</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Ethiopian</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Walters Art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Baltimore, MD</a:t>
            </a:r>
            <a:endParaRPr/>
          </a:p>
        </p:txBody>
      </p:sp>
      <p:pic>
        <p:nvPicPr>
          <p:cNvPr id="102" name="Google Shape;102;p3"/>
          <p:cNvPicPr preferRelativeResize="0"/>
          <p:nvPr/>
        </p:nvPicPr>
        <p:blipFill rotWithShape="1">
          <a:blip r:embed="rId3">
            <a:alphaModFix/>
          </a:blip>
          <a:srcRect/>
          <a:stretch/>
        </p:blipFill>
        <p:spPr>
          <a:xfrm>
            <a:off x="5257800" y="0"/>
            <a:ext cx="480149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752600"/>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the LORD said to Moses,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"Make a poisonous serpent, and set it on a pole; and everyone who is bitten shall look at it and live."</a:t>
            </a:r>
            <a:endParaRPr sz="3600">
              <a:solidFill>
                <a:schemeClr val="lt1"/>
              </a:solidFill>
              <a:latin typeface="Calibri"/>
              <a:ea typeface="Calibri"/>
              <a:cs typeface="Calibri"/>
              <a:sym typeface="Calibri"/>
            </a:endParaRPr>
          </a:p>
        </p:txBody>
      </p:sp>
      <p:sp>
        <p:nvSpPr>
          <p:cNvPr id="108" name="Google Shape;108;p4"/>
          <p:cNvSpPr txBox="1"/>
          <p:nvPr/>
        </p:nvSpPr>
        <p:spPr>
          <a:xfrm>
            <a:off x="58674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Numbers 21:8</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488440" y="5351384"/>
            <a:ext cx="32004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Brazen Serpent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Giovanni Fantoni</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Mount Nebo,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Jordan</a:t>
            </a:r>
            <a:endParaRPr/>
          </a:p>
        </p:txBody>
      </p:sp>
      <p:pic>
        <p:nvPicPr>
          <p:cNvPr id="114" name="Google Shape;114;p5"/>
          <p:cNvPicPr preferRelativeResize="0"/>
          <p:nvPr/>
        </p:nvPicPr>
        <p:blipFill rotWithShape="1">
          <a:blip r:embed="rId3">
            <a:alphaModFix/>
          </a:blip>
          <a:srcRect/>
          <a:stretch/>
        </p:blipFill>
        <p:spPr>
          <a:xfrm>
            <a:off x="5334000" y="5080"/>
            <a:ext cx="4569736" cy="684604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1944469"/>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they cried to the LORD in their trouble, and he saved them from their distress; he sent out his word and healed them …</a:t>
            </a:r>
            <a:endParaRPr sz="3600">
              <a:solidFill>
                <a:schemeClr val="lt1"/>
              </a:solidFill>
              <a:latin typeface="Calibri"/>
              <a:ea typeface="Calibri"/>
              <a:cs typeface="Calibri"/>
              <a:sym typeface="Calibri"/>
            </a:endParaRPr>
          </a:p>
        </p:txBody>
      </p:sp>
      <p:sp>
        <p:nvSpPr>
          <p:cNvPr id="120" name="Google Shape;120;p6"/>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107:19-20a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778000" y="6181189"/>
            <a:ext cx="87630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Healing Touch  --  Tim Holmes, Commissioned by the Physicians for Social Responsibility as their annual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PSR Peace Award</a:t>
            </a:r>
            <a:endParaRPr/>
          </a:p>
        </p:txBody>
      </p:sp>
      <p:pic>
        <p:nvPicPr>
          <p:cNvPr id="127" name="Google Shape;127;p7"/>
          <p:cNvPicPr preferRelativeResize="0"/>
          <p:nvPr/>
        </p:nvPicPr>
        <p:blipFill rotWithShape="1">
          <a:blip r:embed="rId3">
            <a:alphaModFix/>
          </a:blip>
          <a:srcRect/>
          <a:stretch/>
        </p:blipFill>
        <p:spPr>
          <a:xfrm>
            <a:off x="1524000" y="152401"/>
            <a:ext cx="9144000" cy="591145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933700" y="16764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God, who is rich in mercy, out of the great love with which he loved us even when we were dead through our trespasses,</a:t>
            </a:r>
            <a:endParaRPr sz="3600">
              <a:solidFill>
                <a:schemeClr val="lt1"/>
              </a:solidFill>
              <a:latin typeface="Calibri"/>
              <a:ea typeface="Calibri"/>
              <a:cs typeface="Calibri"/>
              <a:sym typeface="Calibri"/>
            </a:endParaRPr>
          </a:p>
        </p:txBody>
      </p:sp>
      <p:sp>
        <p:nvSpPr>
          <p:cNvPr id="133" name="Google Shape;133;p8"/>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Ephesians 2:4-5a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1524000" y="6324601"/>
            <a:ext cx="90678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Drawing from a Christian fellowship meeting, Lingnan University, Hong Kong, China</a:t>
            </a:r>
            <a:endParaRPr/>
          </a:p>
        </p:txBody>
      </p:sp>
      <p:pic>
        <p:nvPicPr>
          <p:cNvPr id="139" name="Google Shape;139;p9"/>
          <p:cNvPicPr preferRelativeResize="0"/>
          <p:nvPr/>
        </p:nvPicPr>
        <p:blipFill rotWithShape="1">
          <a:blip r:embed="rId3">
            <a:alphaModFix/>
          </a:blip>
          <a:srcRect/>
          <a:stretch/>
        </p:blipFill>
        <p:spPr>
          <a:xfrm>
            <a:off x="2209800" y="142240"/>
            <a:ext cx="7935172" cy="595376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Fourth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cp:revision>
  <dcterms:created xsi:type="dcterms:W3CDTF">2016-08-31T16:46:43Z</dcterms:created>
  <dcterms:modified xsi:type="dcterms:W3CDTF">2025-08-22T20:06:47Z</dcterms:modified>
</cp:coreProperties>
</file>