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9"/>
  </p:notesMasterIdLst>
  <p:sldIdLst>
    <p:sldId id="256" r:id="rId2"/>
    <p:sldId id="409" r:id="rId3"/>
    <p:sldId id="410" r:id="rId4"/>
    <p:sldId id="282" r:id="rId5"/>
    <p:sldId id="382" r:id="rId6"/>
    <p:sldId id="407" r:id="rId7"/>
    <p:sldId id="408" r:id="rId8"/>
    <p:sldId id="415" r:id="rId9"/>
    <p:sldId id="383" r:id="rId10"/>
    <p:sldId id="384" r:id="rId11"/>
    <p:sldId id="411" r:id="rId12"/>
    <p:sldId id="414" r:id="rId13"/>
    <p:sldId id="416" r:id="rId14"/>
    <p:sldId id="413" r:id="rId15"/>
    <p:sldId id="412" r:id="rId16"/>
    <p:sldId id="385" r:id="rId17"/>
    <p:sldId id="418" r:id="rId18"/>
    <p:sldId id="417" r:id="rId19"/>
    <p:sldId id="387" r:id="rId20"/>
    <p:sldId id="388" r:id="rId21"/>
    <p:sldId id="391" r:id="rId22"/>
    <p:sldId id="392" r:id="rId23"/>
    <p:sldId id="405" r:id="rId24"/>
    <p:sldId id="406" r:id="rId25"/>
    <p:sldId id="397" r:id="rId26"/>
    <p:sldId id="398" r:id="rId27"/>
    <p:sldId id="297"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5270B"/>
    <a:srgbClr val="F7C92A"/>
    <a:srgbClr val="312908"/>
    <a:srgbClr val="332A09"/>
    <a:srgbClr val="A45B17"/>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2748725-3707-4EFD-9D11-0B6018A83C51}" v="5" dt="2025-08-22T20:18:42.65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5" d="100"/>
          <a:sy n="75" d="100"/>
        </p:scale>
        <p:origin x="878" y="43"/>
      </p:cViewPr>
      <p:guideLst>
        <p:guide orient="horz" pos="2160"/>
        <p:guide pos="3840"/>
      </p:guideLst>
    </p:cSldViewPr>
  </p:slideViewPr>
  <p:notesTextViewPr>
    <p:cViewPr>
      <p:scale>
        <a:sx n="100" d="100"/>
        <a:sy n="100" d="100"/>
      </p:scale>
      <p:origin x="0" y="0"/>
    </p:cViewPr>
  </p:notesTextViewPr>
  <p:sorterViewPr>
    <p:cViewPr>
      <p:scale>
        <a:sx n="70" d="100"/>
        <a:sy n="70" d="100"/>
      </p:scale>
      <p:origin x="0" y="-8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E2748725-3707-4EFD-9D11-0B6018A83C51}"/>
    <pc:docChg chg="modSld">
      <pc:chgData name="Allison Blackwell" userId="7Y4zoj1sqs5H+IG1uY71RyUTFRj8vI3Lj7CrwoODLF4=" providerId="None" clId="Web-{E2748725-3707-4EFD-9D11-0B6018A83C51}" dt="2025-08-22T20:18:42.393" v="3" actId="20577"/>
      <pc:docMkLst>
        <pc:docMk/>
      </pc:docMkLst>
      <pc:sldChg chg="modSp">
        <pc:chgData name="Allison Blackwell" userId="7Y4zoj1sqs5H+IG1uY71RyUTFRj8vI3Lj7CrwoODLF4=" providerId="None" clId="Web-{E2748725-3707-4EFD-9D11-0B6018A83C51}" dt="2025-08-22T20:18:42.393" v="3" actId="20577"/>
        <pc:sldMkLst>
          <pc:docMk/>
          <pc:sldMk cId="0" sldId="297"/>
        </pc:sldMkLst>
        <pc:spChg chg="mod">
          <ac:chgData name="Allison Blackwell" userId="7Y4zoj1sqs5H+IG1uY71RyUTFRj8vI3Lj7CrwoODLF4=" providerId="None" clId="Web-{E2748725-3707-4EFD-9D11-0B6018A83C51}" dt="2025-08-22T20:18:42.393" v="3" actId="20577"/>
          <ac:spMkLst>
            <pc:docMk/>
            <pc:sldMk cId="0" sldId="297"/>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8/22/2025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221417-9C38-480C-A012-705512C668E9}" type="slidenum">
              <a:rPr lang="en-US" smtClean="0"/>
              <a:pPr/>
              <a:t>8</a:t>
            </a:fld>
            <a:endParaRPr lang="en-US"/>
          </a:p>
        </p:txBody>
      </p:sp>
    </p:spTree>
    <p:extLst>
      <p:ext uri="{BB962C8B-B14F-4D97-AF65-F5344CB8AC3E}">
        <p14:creationId xmlns:p14="http://schemas.microsoft.com/office/powerpoint/2010/main" val="8753986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8/22/2025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8/22/2025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8/22/2025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8/22/2025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8/22/2025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8/22/2025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8/22/2025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8/22/2025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8/22/2025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8/22/2025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8/22/2025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8/22/2025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8000" b="-18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600201"/>
            <a:ext cx="8458200" cy="1470025"/>
          </a:xfrm>
        </p:spPr>
        <p:txBody>
          <a:bodyPr>
            <a:noAutofit/>
          </a:bodyPr>
          <a:lstStyle/>
          <a:p>
            <a:r>
              <a:rPr lang="en-US" sz="9600" dirty="0"/>
              <a:t>First Sunday of Advent</a:t>
            </a:r>
          </a:p>
        </p:txBody>
      </p:sp>
      <p:sp>
        <p:nvSpPr>
          <p:cNvPr id="3" name="Subtitle 2"/>
          <p:cNvSpPr>
            <a:spLocks noGrp="1"/>
          </p:cNvSpPr>
          <p:nvPr>
            <p:ph type="subTitle" idx="1"/>
          </p:nvPr>
        </p:nvSpPr>
        <p:spPr>
          <a:xfrm>
            <a:off x="2933700" y="3886200"/>
            <a:ext cx="6400800" cy="838200"/>
          </a:xfrm>
        </p:spPr>
        <p:txBody>
          <a:bodyPr>
            <a:normAutofit lnSpcReduction="10000"/>
          </a:bodyPr>
          <a:lstStyle/>
          <a:p>
            <a:r>
              <a:rPr lang="en-US" sz="5400" i="1" dirty="0">
                <a:solidFill>
                  <a:schemeClr val="tx1"/>
                </a:solidFill>
              </a:rPr>
              <a:t>Year B</a:t>
            </a:r>
          </a:p>
        </p:txBody>
      </p:sp>
      <p:sp>
        <p:nvSpPr>
          <p:cNvPr id="4" name="Rectangle 3"/>
          <p:cNvSpPr/>
          <p:nvPr/>
        </p:nvSpPr>
        <p:spPr>
          <a:xfrm>
            <a:off x="1828800" y="4813518"/>
            <a:ext cx="3429000" cy="1815882"/>
          </a:xfrm>
          <a:prstGeom prst="rect">
            <a:avLst/>
          </a:prstGeom>
          <a:solidFill>
            <a:srgbClr val="35270B">
              <a:alpha val="80000"/>
            </a:srgbClr>
          </a:solidFill>
        </p:spPr>
        <p:txBody>
          <a:bodyPr wrap="square">
            <a:spAutoFit/>
          </a:bodyPr>
          <a:lstStyle/>
          <a:p>
            <a:pPr algn="ctr"/>
            <a:r>
              <a:rPr lang="en-US" sz="2800" dirty="0"/>
              <a:t>Isaiah 64:1-9</a:t>
            </a:r>
          </a:p>
          <a:p>
            <a:pPr algn="ctr"/>
            <a:r>
              <a:rPr lang="en-US" sz="2800" dirty="0"/>
              <a:t>Psalm 80:1-7, 17-19  </a:t>
            </a:r>
          </a:p>
          <a:p>
            <a:pPr algn="ctr"/>
            <a:r>
              <a:rPr lang="en-US" sz="2800" dirty="0"/>
              <a:t>1 Corinthians 1:3-9</a:t>
            </a:r>
          </a:p>
          <a:p>
            <a:pPr algn="ctr"/>
            <a:r>
              <a:rPr lang="en-US" sz="2800" dirty="0"/>
              <a:t>  Mark 13:24-37</a:t>
            </a:r>
            <a:r>
              <a:rPr lang="sv-SE" sz="2800" dirty="0"/>
              <a:t> </a:t>
            </a:r>
            <a:r>
              <a:rPr lang="en-US" sz="28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965292" y="76200"/>
            <a:ext cx="6707326" cy="6707326"/>
          </a:xfrm>
          <a:prstGeom prst="rect">
            <a:avLst/>
          </a:prstGeom>
        </p:spPr>
      </p:pic>
      <p:sp>
        <p:nvSpPr>
          <p:cNvPr id="4" name="TextBox 3"/>
          <p:cNvSpPr txBox="1"/>
          <p:nvPr/>
        </p:nvSpPr>
        <p:spPr>
          <a:xfrm>
            <a:off x="1577692" y="5334000"/>
            <a:ext cx="2362200" cy="1323439"/>
          </a:xfrm>
          <a:prstGeom prst="rect">
            <a:avLst/>
          </a:prstGeom>
          <a:noFill/>
        </p:spPr>
        <p:txBody>
          <a:bodyPr wrap="square" rtlCol="0">
            <a:spAutoFit/>
          </a:bodyPr>
          <a:lstStyle/>
          <a:p>
            <a:pPr algn="ctr"/>
            <a:r>
              <a:rPr lang="en-US" sz="1600" dirty="0">
                <a:solidFill>
                  <a:schemeClr val="tx1">
                    <a:lumMod val="95000"/>
                  </a:schemeClr>
                </a:solidFill>
              </a:rPr>
              <a:t>God's Shining Face</a:t>
            </a:r>
          </a:p>
          <a:p>
            <a:pPr algn="ctr"/>
            <a:br>
              <a:rPr lang="en-US" sz="1600" dirty="0">
                <a:solidFill>
                  <a:schemeClr val="tx1">
                    <a:lumMod val="95000"/>
                  </a:schemeClr>
                </a:solidFill>
              </a:rPr>
            </a:br>
            <a:r>
              <a:rPr lang="en-US" sz="1600" dirty="0">
                <a:solidFill>
                  <a:schemeClr val="tx1">
                    <a:lumMod val="95000"/>
                  </a:schemeClr>
                </a:solidFill>
              </a:rPr>
              <a:t>Church of St. Nicolas Saint-Nicolas-de-Port</a:t>
            </a:r>
          </a:p>
          <a:p>
            <a:pPr algn="ctr"/>
            <a:r>
              <a:rPr lang="en-US" sz="1600" dirty="0">
                <a:solidFill>
                  <a:schemeClr val="tx1">
                    <a:lumMod val="95000"/>
                  </a:schemeClr>
                </a:solidFill>
              </a:rPr>
              <a:t>France</a:t>
            </a: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62300" y="2286001"/>
            <a:ext cx="5867400" cy="1200329"/>
          </a:xfrm>
          <a:prstGeom prst="rect">
            <a:avLst/>
          </a:prstGeom>
        </p:spPr>
        <p:txBody>
          <a:bodyPr wrap="square">
            <a:spAutoFit/>
          </a:bodyPr>
          <a:lstStyle/>
          <a:p>
            <a:r>
              <a:rPr lang="en-US" sz="3600" dirty="0"/>
              <a:t>I give thanks to my God always for you …</a:t>
            </a:r>
            <a:endParaRPr lang="en-US" sz="3600" dirty="0">
              <a:cs typeface="Arial" pitchFamily="34" charset="0"/>
            </a:endParaRPr>
          </a:p>
        </p:txBody>
      </p:sp>
      <p:sp>
        <p:nvSpPr>
          <p:cNvPr id="5" name="TextBox 4"/>
          <p:cNvSpPr txBox="1"/>
          <p:nvPr/>
        </p:nvSpPr>
        <p:spPr>
          <a:xfrm>
            <a:off x="5867400" y="4267201"/>
            <a:ext cx="3352800" cy="461665"/>
          </a:xfrm>
          <a:prstGeom prst="rect">
            <a:avLst/>
          </a:prstGeom>
          <a:noFill/>
        </p:spPr>
        <p:txBody>
          <a:bodyPr wrap="square" rtlCol="0">
            <a:spAutoFit/>
          </a:bodyPr>
          <a:lstStyle/>
          <a:p>
            <a:pPr algn="ctr"/>
            <a:r>
              <a:rPr lang="en-US" sz="2400" dirty="0">
                <a:solidFill>
                  <a:schemeClr val="tx1">
                    <a:lumMod val="95000"/>
                  </a:schemeClr>
                </a:solidFill>
              </a:rPr>
              <a:t>1 Corinthians </a:t>
            </a:r>
            <a:r>
              <a:rPr lang="en-US" sz="2400" dirty="0" err="1">
                <a:solidFill>
                  <a:schemeClr val="tx1">
                    <a:lumMod val="95000"/>
                  </a:schemeClr>
                </a:solidFill>
              </a:rPr>
              <a:t>1:4a</a:t>
            </a:r>
            <a:endParaRPr lang="en-US" sz="2400" dirty="0">
              <a:solidFill>
                <a:schemeClr val="tx1">
                  <a:lumMod val="95000"/>
                </a:schemeClr>
              </a:solidFill>
            </a:endParaRPr>
          </a:p>
        </p:txBody>
      </p:sp>
    </p:spTree>
    <p:extLst>
      <p:ext uri="{BB962C8B-B14F-4D97-AF65-F5344CB8AC3E}">
        <p14:creationId xmlns:p14="http://schemas.microsoft.com/office/powerpoint/2010/main" val="1510105123"/>
      </p:ext>
    </p:extLst>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00" y="5181601"/>
            <a:ext cx="2590800" cy="1354217"/>
          </a:xfrm>
          <a:prstGeom prst="rect">
            <a:avLst/>
          </a:prstGeom>
          <a:noFill/>
        </p:spPr>
        <p:txBody>
          <a:bodyPr wrap="square" rtlCol="0">
            <a:spAutoFit/>
          </a:bodyPr>
          <a:lstStyle/>
          <a:p>
            <a:pPr algn="ctr"/>
            <a:r>
              <a:rPr lang="en-US" sz="1600" dirty="0">
                <a:solidFill>
                  <a:schemeClr val="tx1">
                    <a:lumMod val="95000"/>
                  </a:schemeClr>
                </a:solidFill>
              </a:rPr>
              <a:t>The Seamstress</a:t>
            </a:r>
          </a:p>
          <a:p>
            <a:pPr algn="ctr"/>
            <a:endParaRPr lang="en-US" sz="1600" dirty="0">
              <a:solidFill>
                <a:schemeClr val="tx1">
                  <a:lumMod val="95000"/>
                </a:schemeClr>
              </a:solidFill>
            </a:endParaRPr>
          </a:p>
          <a:p>
            <a:pPr algn="ctr"/>
            <a:r>
              <a:rPr lang="en-US" sz="1600" dirty="0">
                <a:solidFill>
                  <a:schemeClr val="tx1">
                    <a:lumMod val="95000"/>
                  </a:schemeClr>
                </a:solidFill>
              </a:rPr>
              <a:t>Anna Blunden</a:t>
            </a:r>
          </a:p>
          <a:p>
            <a:pPr algn="ctr"/>
            <a:r>
              <a:rPr lang="en-US" sz="1600" dirty="0">
                <a:solidFill>
                  <a:schemeClr val="tx1">
                    <a:lumMod val="95000"/>
                  </a:schemeClr>
                </a:solidFill>
              </a:rPr>
              <a:t>Yale Center for British Art</a:t>
            </a:r>
          </a:p>
          <a:p>
            <a:pPr algn="ctr"/>
            <a:r>
              <a:rPr lang="en-US" sz="1600" dirty="0">
                <a:solidFill>
                  <a:schemeClr val="tx1">
                    <a:lumMod val="95000"/>
                  </a:schemeClr>
                </a:solidFill>
              </a:rPr>
              <a:t>New Haven, CT</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958948" y="16164"/>
            <a:ext cx="5709053" cy="6858000"/>
          </a:xfrm>
          <a:prstGeom prst="rect">
            <a:avLst/>
          </a:prstGeom>
        </p:spPr>
      </p:pic>
    </p:spTree>
    <p:extLst>
      <p:ext uri="{BB962C8B-B14F-4D97-AF65-F5344CB8AC3E}">
        <p14:creationId xmlns:p14="http://schemas.microsoft.com/office/powerpoint/2010/main" val="3664213366"/>
      </p:ext>
    </p:extLst>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290846"/>
            <a:ext cx="8686800" cy="338554"/>
          </a:xfrm>
          <a:prstGeom prst="rect">
            <a:avLst/>
          </a:prstGeom>
          <a:noFill/>
        </p:spPr>
        <p:txBody>
          <a:bodyPr wrap="square" rtlCol="0">
            <a:spAutoFit/>
          </a:bodyPr>
          <a:lstStyle/>
          <a:p>
            <a:pPr algn="ctr"/>
            <a:r>
              <a:rPr lang="en-US" sz="1600" dirty="0">
                <a:solidFill>
                  <a:schemeClr val="tx1">
                    <a:lumMod val="95000"/>
                  </a:schemeClr>
                </a:solidFill>
              </a:rPr>
              <a:t>Rose McClendon in Prayer  --  Richmond </a:t>
            </a:r>
            <a:r>
              <a:rPr lang="en-US" sz="1600" dirty="0" err="1">
                <a:solidFill>
                  <a:schemeClr val="tx1">
                    <a:lumMod val="95000"/>
                  </a:schemeClr>
                </a:solidFill>
              </a:rPr>
              <a:t>Barthe</a:t>
            </a:r>
            <a:r>
              <a:rPr lang="en-US" sz="1600" dirty="0">
                <a:solidFill>
                  <a:schemeClr val="tx1">
                    <a:lumMod val="95000"/>
                  </a:schemeClr>
                </a:solidFill>
              </a:rPr>
              <a:t>, Fallingwater, PA</a:t>
            </a:r>
          </a:p>
        </p:txBody>
      </p:sp>
      <p:pic>
        <p:nvPicPr>
          <p:cNvPr id="5" name="Picture 4" descr="A statue of a woman praying&#10;&#10;Description automatically generated">
            <a:extLst>
              <a:ext uri="{FF2B5EF4-FFF2-40B4-BE49-F238E27FC236}">
                <a16:creationId xmlns:a16="http://schemas.microsoft.com/office/drawing/2014/main" id="{5ED8D265-7416-4B94-B3A9-518EA57D6D9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00200" y="1"/>
            <a:ext cx="9144000" cy="6081117"/>
          </a:xfrm>
          <a:prstGeom prst="rect">
            <a:avLst/>
          </a:prstGeom>
        </p:spPr>
      </p:pic>
    </p:spTree>
    <p:extLst>
      <p:ext uri="{BB962C8B-B14F-4D97-AF65-F5344CB8AC3E}">
        <p14:creationId xmlns:p14="http://schemas.microsoft.com/office/powerpoint/2010/main" val="2900423995"/>
      </p:ext>
    </p:extLst>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2057401"/>
            <a:ext cx="7239000" cy="1200329"/>
          </a:xfrm>
          <a:prstGeom prst="rect">
            <a:avLst/>
          </a:prstGeom>
        </p:spPr>
        <p:txBody>
          <a:bodyPr wrap="square">
            <a:spAutoFit/>
          </a:bodyPr>
          <a:lstStyle/>
          <a:p>
            <a:r>
              <a:rPr lang="en-US" sz="3600" dirty="0"/>
              <a:t>… because of the grace of God that has been given you in Christ Jesus …</a:t>
            </a:r>
            <a:endParaRPr lang="en-US" sz="3600" dirty="0">
              <a:cs typeface="Arial" pitchFamily="34" charset="0"/>
            </a:endParaRPr>
          </a:p>
        </p:txBody>
      </p:sp>
      <p:sp>
        <p:nvSpPr>
          <p:cNvPr id="5" name="TextBox 4"/>
          <p:cNvSpPr txBox="1"/>
          <p:nvPr/>
        </p:nvSpPr>
        <p:spPr>
          <a:xfrm>
            <a:off x="5791200" y="4267201"/>
            <a:ext cx="3352800" cy="461665"/>
          </a:xfrm>
          <a:prstGeom prst="rect">
            <a:avLst/>
          </a:prstGeom>
          <a:noFill/>
        </p:spPr>
        <p:txBody>
          <a:bodyPr wrap="square" rtlCol="0">
            <a:spAutoFit/>
          </a:bodyPr>
          <a:lstStyle/>
          <a:p>
            <a:pPr algn="ctr"/>
            <a:r>
              <a:rPr lang="en-US" sz="2400" dirty="0">
                <a:solidFill>
                  <a:schemeClr val="tx1">
                    <a:lumMod val="95000"/>
                  </a:schemeClr>
                </a:solidFill>
              </a:rPr>
              <a:t>1 Corinthians </a:t>
            </a:r>
            <a:r>
              <a:rPr lang="en-US" sz="2400" dirty="0" err="1">
                <a:solidFill>
                  <a:schemeClr val="tx1">
                    <a:lumMod val="95000"/>
                  </a:schemeClr>
                </a:solidFill>
              </a:rPr>
              <a:t>1:4b</a:t>
            </a:r>
            <a:endParaRPr lang="en-US" sz="2400" dirty="0">
              <a:solidFill>
                <a:schemeClr val="tx1">
                  <a:lumMod val="95000"/>
                </a:schemeClr>
              </a:solidFill>
            </a:endParaRPr>
          </a:p>
        </p:txBody>
      </p:sp>
    </p:spTree>
    <p:extLst>
      <p:ext uri="{BB962C8B-B14F-4D97-AF65-F5344CB8AC3E}">
        <p14:creationId xmlns:p14="http://schemas.microsoft.com/office/powerpoint/2010/main" val="411465189"/>
      </p:ext>
    </p:extLst>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375728" y="304800"/>
            <a:ext cx="5682673" cy="6324600"/>
          </a:xfrm>
          <a:prstGeom prst="rect">
            <a:avLst/>
          </a:prstGeom>
        </p:spPr>
      </p:pic>
      <p:sp>
        <p:nvSpPr>
          <p:cNvPr id="4" name="TextBox 3"/>
          <p:cNvSpPr txBox="1"/>
          <p:nvPr/>
        </p:nvSpPr>
        <p:spPr>
          <a:xfrm>
            <a:off x="1752600" y="5274064"/>
            <a:ext cx="2209800" cy="1323439"/>
          </a:xfrm>
          <a:prstGeom prst="rect">
            <a:avLst/>
          </a:prstGeom>
          <a:noFill/>
        </p:spPr>
        <p:txBody>
          <a:bodyPr wrap="square" rtlCol="0">
            <a:spAutoFit/>
          </a:bodyPr>
          <a:lstStyle/>
          <a:p>
            <a:pPr algn="ctr"/>
            <a:r>
              <a:rPr lang="en-US" sz="1600" dirty="0">
                <a:solidFill>
                  <a:schemeClr val="tx1">
                    <a:lumMod val="95000"/>
                  </a:schemeClr>
                </a:solidFill>
              </a:rPr>
              <a:t>Aging Grace</a:t>
            </a:r>
          </a:p>
          <a:p>
            <a:pPr algn="ctr"/>
            <a:r>
              <a:rPr lang="en-US" sz="1600" dirty="0">
                <a:solidFill>
                  <a:schemeClr val="tx1">
                    <a:lumMod val="95000"/>
                  </a:schemeClr>
                </a:solidFill>
              </a:rPr>
              <a:t>Fe Langdon </a:t>
            </a:r>
          </a:p>
          <a:p>
            <a:pPr algn="ctr"/>
            <a:endParaRPr lang="en-US" sz="1600" dirty="0">
              <a:solidFill>
                <a:schemeClr val="tx1">
                  <a:lumMod val="95000"/>
                </a:schemeClr>
              </a:solidFill>
            </a:endParaRPr>
          </a:p>
          <a:p>
            <a:pPr algn="ctr"/>
            <a:r>
              <a:rPr lang="en-US" sz="1600" dirty="0">
                <a:solidFill>
                  <a:schemeClr val="tx1">
                    <a:lumMod val="95000"/>
                  </a:schemeClr>
                </a:solidFill>
              </a:rPr>
              <a:t>Rio Grande State Park, Albuquerque, NM</a:t>
            </a:r>
          </a:p>
        </p:txBody>
      </p:sp>
    </p:spTree>
    <p:extLst>
      <p:ext uri="{BB962C8B-B14F-4D97-AF65-F5344CB8AC3E}">
        <p14:creationId xmlns:p14="http://schemas.microsoft.com/office/powerpoint/2010/main" val="1542145537"/>
      </p:ext>
    </p:extLst>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a:spAutoFit/>
          </a:bodyPr>
          <a:lstStyle/>
          <a:p>
            <a:r>
              <a:rPr lang="en-US" sz="3600" dirty="0"/>
              <a:t>… for in every way you have been enriched in him, in speech and knowledge of every kind …</a:t>
            </a:r>
            <a:endParaRPr lang="en-US" sz="3600" dirty="0">
              <a:cs typeface="Arial" pitchFamily="34" charset="0"/>
            </a:endParaRPr>
          </a:p>
        </p:txBody>
      </p:sp>
      <p:sp>
        <p:nvSpPr>
          <p:cNvPr id="5" name="TextBox 4"/>
          <p:cNvSpPr txBox="1"/>
          <p:nvPr/>
        </p:nvSpPr>
        <p:spPr>
          <a:xfrm>
            <a:off x="6096000" y="4343401"/>
            <a:ext cx="3352800" cy="461665"/>
          </a:xfrm>
          <a:prstGeom prst="rect">
            <a:avLst/>
          </a:prstGeom>
          <a:noFill/>
        </p:spPr>
        <p:txBody>
          <a:bodyPr wrap="square" rtlCol="0">
            <a:spAutoFit/>
          </a:bodyPr>
          <a:lstStyle/>
          <a:p>
            <a:pPr algn="ctr"/>
            <a:r>
              <a:rPr lang="en-US" sz="2400" dirty="0">
                <a:solidFill>
                  <a:schemeClr val="tx1">
                    <a:lumMod val="95000"/>
                  </a:schemeClr>
                </a:solidFill>
              </a:rPr>
              <a:t>1 Corinthians 1:5</a:t>
            </a: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60451" y="6290846"/>
            <a:ext cx="8778949" cy="338554"/>
          </a:xfrm>
          <a:prstGeom prst="rect">
            <a:avLst/>
          </a:prstGeom>
          <a:noFill/>
        </p:spPr>
        <p:txBody>
          <a:bodyPr wrap="square" rtlCol="0">
            <a:spAutoFit/>
          </a:bodyPr>
          <a:lstStyle/>
          <a:p>
            <a:pPr algn="ctr"/>
            <a:r>
              <a:rPr lang="en-US" sz="1600" dirty="0">
                <a:solidFill>
                  <a:schemeClr val="tx1">
                    <a:lumMod val="95000"/>
                  </a:schemeClr>
                </a:solidFill>
              </a:rPr>
              <a:t>Queen of Sheba  --  Lalibela Muralist,  Addis Ababa National Museum, Addis Ababa, Ethiopia</a:t>
            </a:r>
          </a:p>
        </p:txBody>
      </p:sp>
      <p:pic>
        <p:nvPicPr>
          <p:cNvPr id="1026" name="Picture 2">
            <a:extLst>
              <a:ext uri="{FF2B5EF4-FFF2-40B4-BE49-F238E27FC236}">
                <a16:creationId xmlns:a16="http://schemas.microsoft.com/office/drawing/2014/main" id="{65D02E43-2977-4F93-B4DC-BE36F7EAA90B}"/>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863676" y="272902"/>
            <a:ext cx="8575725" cy="56706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7738870"/>
      </p:ext>
    </p:extLst>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60451" y="5334001"/>
            <a:ext cx="2286000" cy="1354217"/>
          </a:xfrm>
          <a:prstGeom prst="rect">
            <a:avLst/>
          </a:prstGeom>
          <a:noFill/>
        </p:spPr>
        <p:txBody>
          <a:bodyPr wrap="square" rtlCol="0">
            <a:spAutoFit/>
          </a:bodyPr>
          <a:lstStyle/>
          <a:p>
            <a:pPr algn="ctr"/>
            <a:r>
              <a:rPr lang="en-US" sz="1600" dirty="0">
                <a:solidFill>
                  <a:schemeClr val="tx1">
                    <a:lumMod val="95000"/>
                  </a:schemeClr>
                </a:solidFill>
              </a:rPr>
              <a:t>Knowledge</a:t>
            </a:r>
          </a:p>
          <a:p>
            <a:pPr algn="ctr"/>
            <a:endParaRPr lang="en-US" sz="1600" dirty="0">
              <a:solidFill>
                <a:schemeClr val="tx1">
                  <a:lumMod val="95000"/>
                </a:schemeClr>
              </a:solidFill>
            </a:endParaRPr>
          </a:p>
          <a:p>
            <a:pPr algn="ctr"/>
            <a:r>
              <a:rPr lang="en-US" sz="1600" dirty="0">
                <a:solidFill>
                  <a:schemeClr val="tx1">
                    <a:lumMod val="95000"/>
                  </a:schemeClr>
                </a:solidFill>
              </a:rPr>
              <a:t>Robert Lewis Reid</a:t>
            </a:r>
          </a:p>
          <a:p>
            <a:pPr algn="ctr"/>
            <a:r>
              <a:rPr lang="en-US" sz="1600" dirty="0">
                <a:solidFill>
                  <a:schemeClr val="tx1">
                    <a:lumMod val="95000"/>
                  </a:schemeClr>
                </a:solidFill>
              </a:rPr>
              <a:t>Library of Congress</a:t>
            </a:r>
          </a:p>
          <a:p>
            <a:pPr algn="ctr"/>
            <a:r>
              <a:rPr lang="en-US" sz="1600" dirty="0">
                <a:solidFill>
                  <a:schemeClr val="tx1">
                    <a:lumMod val="95000"/>
                  </a:schemeClr>
                </a:solidFill>
              </a:rPr>
              <a:t>Washington, DC</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782616" y="0"/>
            <a:ext cx="6732984" cy="6858000"/>
          </a:xfrm>
          <a:prstGeom prst="rect">
            <a:avLst/>
          </a:prstGeom>
        </p:spPr>
      </p:pic>
    </p:spTree>
    <p:extLst>
      <p:ext uri="{BB962C8B-B14F-4D97-AF65-F5344CB8AC3E}">
        <p14:creationId xmlns:p14="http://schemas.microsoft.com/office/powerpoint/2010/main" val="270377373"/>
      </p:ext>
    </p:extLst>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8"/>
            <a:ext cx="7010400" cy="1754326"/>
          </a:xfrm>
          <a:prstGeom prst="rect">
            <a:avLst/>
          </a:prstGeom>
        </p:spPr>
        <p:txBody>
          <a:bodyPr wrap="square">
            <a:spAutoFit/>
          </a:bodyPr>
          <a:lstStyle/>
          <a:p>
            <a:r>
              <a:rPr lang="en-US" sz="3600" dirty="0"/>
              <a:t>"But in those days … the sun will be darkened, and the moon will not give its light,</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Mark 13:24</a:t>
            </a:r>
          </a:p>
        </p:txBody>
      </p:sp>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a:spAutoFit/>
          </a:bodyPr>
          <a:lstStyle/>
          <a:p>
            <a:r>
              <a:rPr lang="en-US" sz="3600" dirty="0"/>
              <a:t>From ages past no one has heard, no ear has perceived, no eye has seen any God besides you …</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Isaiah </a:t>
            </a:r>
            <a:r>
              <a:rPr lang="en-US" sz="2400" dirty="0" err="1">
                <a:solidFill>
                  <a:schemeClr val="tx1">
                    <a:lumMod val="95000"/>
                  </a:schemeClr>
                </a:solidFill>
              </a:rPr>
              <a:t>64:4a</a:t>
            </a:r>
            <a:endParaRPr lang="en-US" sz="2400" dirty="0">
              <a:solidFill>
                <a:schemeClr val="tx1">
                  <a:lumMod val="95000"/>
                </a:schemeClr>
              </a:solidFill>
            </a:endParaRPr>
          </a:p>
        </p:txBody>
      </p:sp>
    </p:spTree>
    <p:extLst>
      <p:ext uri="{BB962C8B-B14F-4D97-AF65-F5344CB8AC3E}">
        <p14:creationId xmlns:p14="http://schemas.microsoft.com/office/powerpoint/2010/main" val="3671053261"/>
      </p:ext>
    </p:extLst>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Solar Eclipse from Mount Santa Lucia  --  Carleton Watkins, Getty Center, Los Angeles, CA</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640086" y="0"/>
            <a:ext cx="8911828" cy="5943600"/>
          </a:xfrm>
          <a:prstGeom prst="rect">
            <a:avLst/>
          </a:prstGeom>
        </p:spPr>
      </p:pic>
    </p:spTree>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a:spAutoFit/>
          </a:bodyPr>
          <a:lstStyle/>
          <a:p>
            <a:r>
              <a:rPr lang="en-US" sz="3600" dirty="0"/>
              <a:t>Then they will see 'the Son of Man coming in clouds' with great power and glory.</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Mark 13:26</a:t>
            </a:r>
          </a:p>
        </p:txBody>
      </p:sp>
    </p:spTree>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Christ in Glory  --  Apse mosaic, Church of the Transfiguration, Barnstable County, MA</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981201" y="457200"/>
            <a:ext cx="8278529" cy="5576962"/>
          </a:xfrm>
          <a:prstGeom prst="rect">
            <a:avLst/>
          </a:prstGeom>
        </p:spPr>
      </p:pic>
    </p:spTree>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2209801"/>
            <a:ext cx="7010400" cy="1200329"/>
          </a:xfrm>
          <a:prstGeom prst="rect">
            <a:avLst/>
          </a:prstGeom>
        </p:spPr>
        <p:txBody>
          <a:bodyPr wrap="square">
            <a:spAutoFit/>
          </a:bodyPr>
          <a:lstStyle/>
          <a:p>
            <a:r>
              <a:rPr lang="en-US" sz="3600" dirty="0"/>
              <a:t>Heaven and earth will pass away, but my words will not pass away.</a:t>
            </a:r>
          </a:p>
        </p:txBody>
      </p:sp>
      <p:sp>
        <p:nvSpPr>
          <p:cNvPr id="5" name="TextBox 4"/>
          <p:cNvSpPr txBox="1"/>
          <p:nvPr/>
        </p:nvSpPr>
        <p:spPr>
          <a:xfrm>
            <a:off x="6096000" y="4191001"/>
            <a:ext cx="3352800" cy="461665"/>
          </a:xfrm>
          <a:prstGeom prst="rect">
            <a:avLst/>
          </a:prstGeom>
          <a:noFill/>
        </p:spPr>
        <p:txBody>
          <a:bodyPr wrap="square" rtlCol="0">
            <a:spAutoFit/>
          </a:bodyPr>
          <a:lstStyle/>
          <a:p>
            <a:pPr algn="ctr"/>
            <a:r>
              <a:rPr lang="en-US" sz="2400" dirty="0">
                <a:solidFill>
                  <a:schemeClr val="tx1">
                    <a:lumMod val="95000"/>
                  </a:schemeClr>
                </a:solidFill>
              </a:rPr>
              <a:t>Mark 13:31</a:t>
            </a:r>
          </a:p>
        </p:txBody>
      </p:sp>
    </p:spTree>
    <p:extLst>
      <p:ext uri="{BB962C8B-B14F-4D97-AF65-F5344CB8AC3E}">
        <p14:creationId xmlns:p14="http://schemas.microsoft.com/office/powerpoint/2010/main" val="3415679965"/>
      </p:ext>
    </p:extLst>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Eucharist Door with the Lord's Prayer  --  Sagrada Familia, Barcelona, Spain</a:t>
            </a:r>
          </a:p>
        </p:txBody>
      </p:sp>
      <p:pic>
        <p:nvPicPr>
          <p:cNvPr id="2" name="Picture 1"/>
          <p:cNvPicPr>
            <a:picLocks noChangeAspect="1"/>
          </p:cNvPicPr>
          <p:nvPr/>
        </p:nvPicPr>
        <p:blipFill>
          <a:blip r:embed="rId2"/>
          <a:stretch>
            <a:fillRect/>
          </a:stretch>
        </p:blipFill>
        <p:spPr>
          <a:xfrm>
            <a:off x="1666660" y="186310"/>
            <a:ext cx="9001340" cy="5985891"/>
          </a:xfrm>
          <a:prstGeom prst="rect">
            <a:avLst/>
          </a:prstGeom>
        </p:spPr>
      </p:pic>
    </p:spTree>
    <p:extLst>
      <p:ext uri="{BB962C8B-B14F-4D97-AF65-F5344CB8AC3E}">
        <p14:creationId xmlns:p14="http://schemas.microsoft.com/office/powerpoint/2010/main" val="1353136744"/>
      </p:ext>
    </p:extLst>
  </p:cSld>
  <p:clrMapOvr>
    <a:masterClrMapping/>
  </p:clrMapOvr>
  <p:transition advTm="8000"/>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a:spAutoFit/>
          </a:bodyPr>
          <a:lstStyle/>
          <a:p>
            <a:r>
              <a:rPr lang="en-US" sz="3600" dirty="0"/>
              <a:t>Therefore, keep awake … or else he may find you asleep when he comes suddenly."</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Mark </a:t>
            </a:r>
            <a:r>
              <a:rPr lang="en-US" sz="2400" dirty="0" err="1">
                <a:solidFill>
                  <a:schemeClr val="tx1">
                    <a:lumMod val="95000"/>
                  </a:schemeClr>
                </a:solidFill>
              </a:rPr>
              <a:t>13:35a</a:t>
            </a:r>
            <a:r>
              <a:rPr lang="en-US" sz="2400" dirty="0">
                <a:solidFill>
                  <a:schemeClr val="tx1">
                    <a:lumMod val="95000"/>
                  </a:schemeClr>
                </a:solidFill>
              </a:rPr>
              <a:t>, 36</a:t>
            </a:r>
          </a:p>
        </p:txBody>
      </p:sp>
    </p:spTree>
  </p:cSld>
  <p:clrMapOvr>
    <a:masterClrMapping/>
  </p:clrMapOvr>
  <p:transition advTm="800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00200" y="6367046"/>
            <a:ext cx="8991600" cy="338554"/>
          </a:xfrm>
          <a:prstGeom prst="rect">
            <a:avLst/>
          </a:prstGeom>
          <a:noFill/>
        </p:spPr>
        <p:txBody>
          <a:bodyPr wrap="square" rtlCol="0">
            <a:spAutoFit/>
          </a:bodyPr>
          <a:lstStyle/>
          <a:p>
            <a:pPr algn="ctr"/>
            <a:r>
              <a:rPr lang="en-US" sz="1600" dirty="0">
                <a:solidFill>
                  <a:schemeClr val="tx1">
                    <a:lumMod val="95000"/>
                  </a:schemeClr>
                </a:solidFill>
              </a:rPr>
              <a:t>Jesus and His Disciples in Gethsemane  --  Rembrandt, </a:t>
            </a:r>
            <a:r>
              <a:rPr lang="en-US" sz="1600" dirty="0" err="1">
                <a:solidFill>
                  <a:schemeClr val="tx1">
                    <a:lumMod val="95000"/>
                  </a:schemeClr>
                </a:solidFill>
              </a:rPr>
              <a:t>Teylers</a:t>
            </a:r>
            <a:r>
              <a:rPr lang="en-US" sz="1600" dirty="0">
                <a:solidFill>
                  <a:schemeClr val="tx1">
                    <a:lumMod val="95000"/>
                  </a:schemeClr>
                </a:solidFill>
              </a:rPr>
              <a:t> Museum, Haarlem, Netherlands  </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981200" y="228600"/>
            <a:ext cx="8153400" cy="5943600"/>
          </a:xfrm>
          <a:prstGeom prst="rect">
            <a:avLst/>
          </a:prstGeom>
        </p:spPr>
      </p:pic>
    </p:spTree>
  </p:cSld>
  <p:clrMapOvr>
    <a:masterClrMapping/>
  </p:clrMapOvr>
  <p:transition advTm="8000"/>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524000" y="609600"/>
            <a:ext cx="9144000" cy="6248400"/>
          </a:xfrm>
          <a:ln>
            <a:noFill/>
          </a:ln>
        </p:spPr>
        <p:txBody>
          <a:bodyPr vert="horz" lIns="91440" tIns="45720" rIns="91440" bIns="45720" rtlCol="0" anchor="t">
            <a:noAutofit/>
          </a:bodyPr>
          <a:lstStyle/>
          <a:p>
            <a:pPr>
              <a:buNone/>
            </a:pPr>
            <a:r>
              <a:rPr lang="en-US" sz="1500" dirty="0"/>
              <a:t>New Revised Standard Version Updated Edition Bible, copyright 2022, Division of Christian Education of the National Council of the Churches of Christ in the United States of America. Used by permission. All rights reserved.</a:t>
            </a:r>
          </a:p>
          <a:p>
            <a:pPr>
              <a:buNone/>
            </a:pPr>
            <a:endParaRPr lang="en-US" sz="1500" dirty="0">
              <a:ea typeface="Calibri"/>
              <a:cs typeface="Calibri"/>
            </a:endParaRPr>
          </a:p>
          <a:p>
            <a:pPr>
              <a:buNone/>
            </a:pPr>
            <a:r>
              <a:rPr lang="en-US" sz="1500" dirty="0"/>
              <a:t>https://commons.wikimedia.org/wiki/File:Court_workshop_of_Duke_Ludwig_I_of_Liegnitz_and_Brieg_(Polish_-_Hedwig_Listening_to_a_Reading;_Hedwig_Praying_-_Google_Art_Project.jpg</a:t>
            </a:r>
            <a:endParaRPr lang="en-US" sz="1500" dirty="0">
              <a:ea typeface="Calibri"/>
              <a:cs typeface="Calibri"/>
            </a:endParaRPr>
          </a:p>
          <a:p>
            <a:pPr>
              <a:buNone/>
            </a:pPr>
            <a:r>
              <a:rPr lang="en-US" sz="1500" dirty="0"/>
              <a:t>https://commons.wikimedia.org/wiki/File:Else_Berg_A_potter.jpg</a:t>
            </a:r>
            <a:endParaRPr lang="en-US" sz="1500" dirty="0">
              <a:ea typeface="Calibri"/>
              <a:cs typeface="Calibri"/>
            </a:endParaRPr>
          </a:p>
          <a:p>
            <a:pPr>
              <a:buNone/>
            </a:pPr>
            <a:r>
              <a:rPr lang="en-US" sz="1500" dirty="0"/>
              <a:t>https://commons.m.wikimedia.org/wiki/File:Joannes_Agnus.jpg – Freddy de </a:t>
            </a:r>
            <a:r>
              <a:rPr lang="en-US" sz="1500" err="1"/>
              <a:t>Hosdent</a:t>
            </a:r>
            <a:endParaRPr lang="en-US" sz="1500" dirty="0">
              <a:ea typeface="Calibri"/>
              <a:cs typeface="Calibri"/>
            </a:endParaRPr>
          </a:p>
          <a:p>
            <a:pPr>
              <a:buNone/>
            </a:pPr>
            <a:r>
              <a:rPr lang="en-US" sz="1500" dirty="0"/>
              <a:t>https://commons.wikimedia.org/wiki/File:Burholme_Park_outing._%22Ice_Cream.%22_(20037282313).jpg</a:t>
            </a:r>
            <a:endParaRPr lang="en-US" sz="1500" dirty="0">
              <a:ea typeface="Calibri"/>
              <a:cs typeface="Calibri"/>
            </a:endParaRPr>
          </a:p>
          <a:p>
            <a:pPr>
              <a:buNone/>
            </a:pPr>
            <a:r>
              <a:rPr lang="en-US" sz="1500" dirty="0"/>
              <a:t>https://commons.wikimedia.org/wiki/File:Vitrail_Basilique_Saint-Nicolas_080208_05.jpg</a:t>
            </a:r>
            <a:endParaRPr lang="en-US" sz="1500" dirty="0">
              <a:ea typeface="Calibri"/>
              <a:cs typeface="Calibri"/>
            </a:endParaRPr>
          </a:p>
          <a:p>
            <a:pPr>
              <a:buNone/>
            </a:pPr>
            <a:r>
              <a:rPr lang="en-US" sz="1500" dirty="0"/>
              <a:t>https://commons.wikimedia.org/wiki/File:Anna_Blunden_-_%22For_Only_One_Short_Hour%22_-_Google_Art_Project.jpg</a:t>
            </a:r>
            <a:endParaRPr lang="en-US" sz="1500" dirty="0">
              <a:ea typeface="Calibri"/>
              <a:cs typeface="Calibri"/>
            </a:endParaRPr>
          </a:p>
          <a:p>
            <a:pPr>
              <a:buNone/>
            </a:pPr>
            <a:r>
              <a:rPr lang="en-US" sz="1500" dirty="0"/>
              <a:t>https://www.flickr.com/photos/via/2483710127 - Via Tsuji</a:t>
            </a:r>
            <a:endParaRPr lang="en-US" sz="1500" dirty="0">
              <a:ea typeface="Calibri"/>
              <a:cs typeface="Calibri"/>
            </a:endParaRPr>
          </a:p>
          <a:p>
            <a:pPr>
              <a:buNone/>
            </a:pPr>
            <a:r>
              <a:rPr lang="en-US" sz="1500" dirty="0"/>
              <a:t>http://www.flickr.com/photos/26145336@N08/6044127841/</a:t>
            </a:r>
            <a:endParaRPr lang="en-US" sz="1500" dirty="0">
              <a:ea typeface="Calibri"/>
              <a:cs typeface="Calibri"/>
            </a:endParaRPr>
          </a:p>
          <a:p>
            <a:pPr>
              <a:buNone/>
            </a:pPr>
            <a:r>
              <a:rPr lang="en-US" sz="1500" dirty="0"/>
              <a:t>https://commons.wikimedia.org/wiki/File:The_Queen_of_Sheba_(2131716999).jpg</a:t>
            </a:r>
            <a:endParaRPr lang="en-US" sz="1500" dirty="0">
              <a:ea typeface="Calibri"/>
              <a:cs typeface="Calibri"/>
            </a:endParaRPr>
          </a:p>
          <a:p>
            <a:pPr>
              <a:buNone/>
            </a:pPr>
            <a:r>
              <a:rPr lang="en-US" sz="1500" dirty="0"/>
              <a:t>https://commons.wikimedia.org/wiki/File:Knowledge-Reid-Highsmith.png</a:t>
            </a:r>
            <a:endParaRPr lang="en-US" sz="1500" dirty="0">
              <a:ea typeface="Calibri"/>
              <a:cs typeface="Calibri"/>
            </a:endParaRPr>
          </a:p>
          <a:p>
            <a:pPr>
              <a:buNone/>
            </a:pPr>
            <a:r>
              <a:rPr lang="en-US" sz="1500" dirty="0"/>
              <a:t>https://commons.wikimedia.org/wiki/File:Carleton_Watkins_(American_-_Solar_Eclipse_from_Mount_Santa_Lucia_-_Google_Art_Project.jpg</a:t>
            </a:r>
            <a:endParaRPr lang="en-US" sz="1500" dirty="0">
              <a:ea typeface="Calibri"/>
              <a:cs typeface="Calibri"/>
            </a:endParaRPr>
          </a:p>
          <a:p>
            <a:pPr>
              <a:buNone/>
            </a:pPr>
            <a:r>
              <a:rPr lang="en-US" sz="1500" dirty="0"/>
              <a:t>https://commons.wikimedia.org/wiki/File:Apse_mosaic_Christ_in_Glory.jpg - Karemin1094</a:t>
            </a:r>
            <a:endParaRPr lang="en-US" sz="1500" dirty="0">
              <a:ea typeface="Calibri"/>
              <a:cs typeface="Calibri"/>
            </a:endParaRPr>
          </a:p>
          <a:p>
            <a:pPr>
              <a:buNone/>
            </a:pPr>
            <a:r>
              <a:rPr lang="en-US" sz="1500" dirty="0"/>
              <a:t>https://commons.wikimedia.org/wiki/File:Portal_Detail_at_the_Sagrada_Familia.JPG</a:t>
            </a:r>
            <a:endParaRPr lang="en-US" sz="1500" dirty="0">
              <a:ea typeface="Calibri"/>
              <a:cs typeface="Calibri"/>
            </a:endParaRPr>
          </a:p>
          <a:p>
            <a:pPr>
              <a:buNone/>
            </a:pPr>
            <a:r>
              <a:rPr lang="en-US" sz="1500" dirty="0"/>
              <a:t>https://commons.wikimedia.org/wiki/File:Rembrandt_Jesus_and_his_Disciples.jpg</a:t>
            </a:r>
            <a:endParaRPr lang="en-US" sz="1500" dirty="0">
              <a:ea typeface="Calibri"/>
              <a:cs typeface="Calibri"/>
            </a:endParaRPr>
          </a:p>
          <a:p>
            <a:pPr>
              <a:buNone/>
            </a:pPr>
            <a:endParaRPr lang="en-US" sz="1500" dirty="0"/>
          </a:p>
          <a:p>
            <a:pPr>
              <a:buNone/>
            </a:pPr>
            <a:r>
              <a:rPr lang="en-US" sz="1500" dirty="0"/>
              <a:t>Additional descriptions can be found at the Art in the Christian Tradition image library, a service of the Vanderbilt Divinity Library, http://diglib.library.vanderbilt.edu/.  All images available via Creative Commons 3.0 License.</a:t>
            </a:r>
            <a:endParaRPr lang="en-US" sz="1500">
              <a:ea typeface="Calibri"/>
              <a:cs typeface="Calibri"/>
            </a:endParaRPr>
          </a:p>
          <a:p>
            <a:endParaRPr lang="en-US" sz="1200" dirty="0"/>
          </a:p>
          <a:p>
            <a:endParaRPr lang="en-US" sz="1200" dirty="0"/>
          </a:p>
          <a:p>
            <a:endParaRPr lang="en-US" sz="12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St. Hedwig of Silesia Listening to a Reading  --  Getty Center, Los Angeles, CA</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057400" y="838200"/>
            <a:ext cx="8153400" cy="4925290"/>
          </a:xfrm>
          <a:prstGeom prst="rect">
            <a:avLst/>
          </a:prstGeom>
        </p:spPr>
      </p:pic>
    </p:spTree>
    <p:extLst>
      <p:ext uri="{BB962C8B-B14F-4D97-AF65-F5344CB8AC3E}">
        <p14:creationId xmlns:p14="http://schemas.microsoft.com/office/powerpoint/2010/main" val="2873605583"/>
      </p:ext>
    </p:extLst>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657600" y="2209801"/>
            <a:ext cx="4343400" cy="1200329"/>
          </a:xfrm>
          <a:prstGeom prst="rect">
            <a:avLst/>
          </a:prstGeom>
        </p:spPr>
        <p:txBody>
          <a:bodyPr wrap="square">
            <a:spAutoFit/>
          </a:bodyPr>
          <a:lstStyle/>
          <a:p>
            <a:r>
              <a:rPr lang="en-US" sz="3600" dirty="0"/>
              <a:t>… we are the clay, and you are our potter; </a:t>
            </a:r>
            <a:endParaRPr lang="en-US" sz="3600" dirty="0">
              <a:cs typeface="Arial" pitchFamily="34" charset="0"/>
            </a:endParaRPr>
          </a:p>
        </p:txBody>
      </p:sp>
      <p:sp>
        <p:nvSpPr>
          <p:cNvPr id="4" name="TextBox 3"/>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Isaiah </a:t>
            </a:r>
            <a:r>
              <a:rPr lang="en-US" sz="2400" dirty="0" err="1">
                <a:solidFill>
                  <a:schemeClr val="tx1">
                    <a:lumMod val="95000"/>
                  </a:schemeClr>
                </a:solidFill>
              </a:rPr>
              <a:t>64:8b</a:t>
            </a:r>
            <a:endParaRPr lang="en-US" sz="2400" dirty="0">
              <a:solidFill>
                <a:schemeClr val="tx1">
                  <a:lumMod val="95000"/>
                </a:schemeClr>
              </a:solidFill>
            </a:endParaRP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09800" y="5334000"/>
            <a:ext cx="1524000" cy="1107996"/>
          </a:xfrm>
          <a:prstGeom prst="rect">
            <a:avLst/>
          </a:prstGeom>
          <a:noFill/>
        </p:spPr>
        <p:txBody>
          <a:bodyPr wrap="square" rtlCol="0">
            <a:spAutoFit/>
          </a:bodyPr>
          <a:lstStyle/>
          <a:p>
            <a:pPr algn="ctr"/>
            <a:r>
              <a:rPr lang="en-US" sz="1600" dirty="0">
                <a:solidFill>
                  <a:schemeClr val="tx1">
                    <a:lumMod val="95000"/>
                  </a:schemeClr>
                </a:solidFill>
              </a:rPr>
              <a:t>Potter's Wheel</a:t>
            </a:r>
          </a:p>
          <a:p>
            <a:pPr algn="ctr"/>
            <a:endParaRPr lang="en-US" sz="1600" dirty="0">
              <a:solidFill>
                <a:schemeClr val="tx1">
                  <a:lumMod val="95000"/>
                </a:schemeClr>
              </a:solidFill>
            </a:endParaRPr>
          </a:p>
          <a:p>
            <a:pPr algn="ctr"/>
            <a:r>
              <a:rPr lang="en-US" sz="1600" dirty="0">
                <a:solidFill>
                  <a:schemeClr val="tx1">
                    <a:lumMod val="95000"/>
                  </a:schemeClr>
                </a:solidFill>
              </a:rPr>
              <a:t>Else Berg</a:t>
            </a:r>
          </a:p>
          <a:p>
            <a:pPr algn="ctr"/>
            <a:r>
              <a:rPr lang="en-US" sz="1600" dirty="0">
                <a:solidFill>
                  <a:schemeClr val="tx1">
                    <a:lumMod val="95000"/>
                  </a:schemeClr>
                </a:solidFill>
              </a:rPr>
              <a:t>prior to 1942</a:t>
            </a:r>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876800" y="25400"/>
            <a:ext cx="4540746" cy="6858000"/>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2286001"/>
            <a:ext cx="7467600" cy="646331"/>
          </a:xfrm>
          <a:prstGeom prst="rect">
            <a:avLst/>
          </a:prstGeom>
        </p:spPr>
        <p:txBody>
          <a:bodyPr wrap="square">
            <a:spAutoFit/>
          </a:bodyPr>
          <a:lstStyle/>
          <a:p>
            <a:r>
              <a:rPr lang="en-US" sz="3600" dirty="0"/>
              <a:t>we are all the work of your hand.</a:t>
            </a:r>
            <a:endParaRPr lang="en-US" sz="3600" dirty="0">
              <a:cs typeface="Arial" pitchFamily="34" charset="0"/>
            </a:endParaRPr>
          </a:p>
        </p:txBody>
      </p:sp>
      <p:sp>
        <p:nvSpPr>
          <p:cNvPr id="4" name="TextBox 3"/>
          <p:cNvSpPr txBox="1"/>
          <p:nvPr/>
        </p:nvSpPr>
        <p:spPr>
          <a:xfrm>
            <a:off x="5562600" y="3962401"/>
            <a:ext cx="3352800" cy="461665"/>
          </a:xfrm>
          <a:prstGeom prst="rect">
            <a:avLst/>
          </a:prstGeom>
          <a:noFill/>
        </p:spPr>
        <p:txBody>
          <a:bodyPr wrap="square" rtlCol="0">
            <a:spAutoFit/>
          </a:bodyPr>
          <a:lstStyle/>
          <a:p>
            <a:pPr algn="ctr"/>
            <a:r>
              <a:rPr lang="en-US" sz="2400" dirty="0">
                <a:solidFill>
                  <a:schemeClr val="tx1">
                    <a:lumMod val="95000"/>
                  </a:schemeClr>
                </a:solidFill>
              </a:rPr>
              <a:t>Isaiah </a:t>
            </a:r>
            <a:r>
              <a:rPr lang="en-US" sz="2400" dirty="0" err="1">
                <a:solidFill>
                  <a:schemeClr val="tx1">
                    <a:lumMod val="95000"/>
                  </a:schemeClr>
                </a:solidFill>
              </a:rPr>
              <a:t>64:8c</a:t>
            </a:r>
            <a:endParaRPr lang="en-US" sz="2400" dirty="0">
              <a:solidFill>
                <a:schemeClr val="tx1">
                  <a:lumMod val="95000"/>
                </a:schemeClr>
              </a:solidFill>
            </a:endParaRPr>
          </a:p>
        </p:txBody>
      </p:sp>
    </p:spTree>
    <p:extLst>
      <p:ext uri="{BB962C8B-B14F-4D97-AF65-F5344CB8AC3E}">
        <p14:creationId xmlns:p14="http://schemas.microsoft.com/office/powerpoint/2010/main" val="2842780348"/>
      </p:ext>
    </p:extLst>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28800" y="4953000"/>
            <a:ext cx="2057400" cy="1569660"/>
          </a:xfrm>
          <a:prstGeom prst="rect">
            <a:avLst/>
          </a:prstGeom>
          <a:noFill/>
        </p:spPr>
        <p:txBody>
          <a:bodyPr wrap="square" rtlCol="0">
            <a:spAutoFit/>
          </a:bodyPr>
          <a:lstStyle/>
          <a:p>
            <a:pPr algn="ctr"/>
            <a:r>
              <a:rPr lang="en-US" sz="1600" dirty="0">
                <a:solidFill>
                  <a:schemeClr val="tx1">
                    <a:lumMod val="95000"/>
                  </a:schemeClr>
                </a:solidFill>
              </a:rPr>
              <a:t>John Agnus in Wheelchair</a:t>
            </a:r>
          </a:p>
          <a:p>
            <a:pPr algn="ctr"/>
            <a:endParaRPr lang="en-US" sz="1600" dirty="0">
              <a:solidFill>
                <a:schemeClr val="tx1">
                  <a:lumMod val="95000"/>
                </a:schemeClr>
              </a:solidFill>
            </a:endParaRPr>
          </a:p>
          <a:p>
            <a:pPr algn="ctr"/>
            <a:r>
              <a:rPr lang="en-US" sz="1600" dirty="0">
                <a:solidFill>
                  <a:schemeClr val="tx1">
                    <a:lumMod val="95000"/>
                  </a:schemeClr>
                </a:solidFill>
              </a:rPr>
              <a:t>Church of St-Marguerite </a:t>
            </a:r>
            <a:r>
              <a:rPr lang="en-US" sz="1600" dirty="0" err="1">
                <a:solidFill>
                  <a:schemeClr val="tx1">
                    <a:lumMod val="95000"/>
                  </a:schemeClr>
                </a:solidFill>
              </a:rPr>
              <a:t>Tihange</a:t>
            </a:r>
            <a:r>
              <a:rPr lang="en-US" sz="1600" dirty="0">
                <a:solidFill>
                  <a:schemeClr val="tx1">
                    <a:lumMod val="95000"/>
                  </a:schemeClr>
                </a:solidFill>
              </a:rPr>
              <a:t>, Belgium</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304006" y="0"/>
            <a:ext cx="5144794" cy="6858000"/>
          </a:xfrm>
          <a:prstGeom prst="rect">
            <a:avLst/>
          </a:prstGeom>
        </p:spPr>
      </p:pic>
    </p:spTree>
    <p:extLst>
      <p:ext uri="{BB962C8B-B14F-4D97-AF65-F5344CB8AC3E}">
        <p14:creationId xmlns:p14="http://schemas.microsoft.com/office/powerpoint/2010/main" val="3290579037"/>
      </p:ext>
    </p:extLst>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57670" y="5257801"/>
            <a:ext cx="2057400" cy="1323439"/>
          </a:xfrm>
          <a:prstGeom prst="rect">
            <a:avLst/>
          </a:prstGeom>
          <a:noFill/>
        </p:spPr>
        <p:txBody>
          <a:bodyPr wrap="square" rtlCol="0">
            <a:spAutoFit/>
          </a:bodyPr>
          <a:lstStyle/>
          <a:p>
            <a:pPr algn="ctr"/>
            <a:r>
              <a:rPr lang="en-US" sz="1600" dirty="0">
                <a:solidFill>
                  <a:schemeClr val="tx1">
                    <a:lumMod val="95000"/>
                  </a:schemeClr>
                </a:solidFill>
              </a:rPr>
              <a:t>Ice Cream for Handicapped Children</a:t>
            </a:r>
          </a:p>
          <a:p>
            <a:pPr algn="ctr"/>
            <a:endParaRPr lang="en-US" sz="1600" dirty="0">
              <a:solidFill>
                <a:schemeClr val="tx1">
                  <a:lumMod val="95000"/>
                </a:schemeClr>
              </a:solidFill>
            </a:endParaRPr>
          </a:p>
          <a:p>
            <a:pPr algn="ctr"/>
            <a:r>
              <a:rPr lang="en-US" sz="1600" dirty="0" err="1">
                <a:solidFill>
                  <a:schemeClr val="tx1">
                    <a:lumMod val="95000"/>
                  </a:schemeClr>
                </a:solidFill>
              </a:rPr>
              <a:t>Burlhome</a:t>
            </a:r>
            <a:r>
              <a:rPr lang="en-US" sz="1600" dirty="0">
                <a:solidFill>
                  <a:schemeClr val="tx1">
                    <a:lumMod val="95000"/>
                  </a:schemeClr>
                </a:solidFill>
              </a:rPr>
              <a:t> Park</a:t>
            </a:r>
          </a:p>
          <a:p>
            <a:pPr algn="ctr"/>
            <a:r>
              <a:rPr lang="en-US" sz="1600" dirty="0">
                <a:solidFill>
                  <a:schemeClr val="tx1">
                    <a:lumMod val="95000"/>
                  </a:schemeClr>
                </a:solidFill>
              </a:rPr>
              <a:t>Philadelphia, PA</a:t>
            </a:r>
          </a:p>
        </p:txBody>
      </p:sp>
      <p:pic>
        <p:nvPicPr>
          <p:cNvPr id="4" name="Picture 3">
            <a:extLst>
              <a:ext uri="{FF2B5EF4-FFF2-40B4-BE49-F238E27FC236}">
                <a16:creationId xmlns:a16="http://schemas.microsoft.com/office/drawing/2014/main" id="{0443707A-765D-4F94-9075-EEFFAE4B7C79}"/>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1534"/>
          <a:stretch/>
        </p:blipFill>
        <p:spPr>
          <a:xfrm>
            <a:off x="3581400" y="43601"/>
            <a:ext cx="7052930" cy="6689435"/>
          </a:xfrm>
          <a:prstGeom prst="rect">
            <a:avLst/>
          </a:prstGeom>
        </p:spPr>
      </p:pic>
    </p:spTree>
    <p:extLst>
      <p:ext uri="{BB962C8B-B14F-4D97-AF65-F5344CB8AC3E}">
        <p14:creationId xmlns:p14="http://schemas.microsoft.com/office/powerpoint/2010/main" val="3446827359"/>
      </p:ext>
    </p:extLst>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2057400"/>
            <a:ext cx="7467600" cy="1754326"/>
          </a:xfrm>
          <a:prstGeom prst="rect">
            <a:avLst/>
          </a:prstGeom>
        </p:spPr>
        <p:txBody>
          <a:bodyPr wrap="square">
            <a:spAutoFit/>
          </a:bodyPr>
          <a:lstStyle/>
          <a:p>
            <a:r>
              <a:rPr lang="en-US" sz="3600" dirty="0"/>
              <a:t>Restore us, O LORD God of hosts; </a:t>
            </a:r>
          </a:p>
          <a:p>
            <a:r>
              <a:rPr lang="en-US" sz="3600" dirty="0"/>
              <a:t>let your face shine, that we may  </a:t>
            </a:r>
          </a:p>
          <a:p>
            <a:r>
              <a:rPr lang="en-US" sz="3600" dirty="0"/>
              <a:t>be saved.</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Psalm 80:19</a:t>
            </a:r>
          </a:p>
        </p:txBody>
      </p:sp>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1590</TotalTime>
  <Words>844</Words>
  <Application>Microsoft Office PowerPoint</Application>
  <PresentationFormat>Widescreen</PresentationFormat>
  <Paragraphs>85</Paragraphs>
  <Slides>27</Slides>
  <Notes>1</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First Sunday after Christmas Day Year A</vt:lpstr>
      <vt:lpstr>First Sunday of Advent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of Advent</dc:title>
  <dc:creator>Anne</dc:creator>
  <cp:lastModifiedBy>Anne Richardson</cp:lastModifiedBy>
  <cp:revision>113</cp:revision>
  <dcterms:created xsi:type="dcterms:W3CDTF">2016-08-31T16:46:43Z</dcterms:created>
  <dcterms:modified xsi:type="dcterms:W3CDTF">2025-08-22T20:18:45Z</dcterms:modified>
</cp:coreProperties>
</file>