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3"/>
  </p:notesMasterIdLst>
  <p:sldIdLst>
    <p:sldId id="256" r:id="rId2"/>
    <p:sldId id="410" r:id="rId3"/>
    <p:sldId id="428" r:id="rId4"/>
    <p:sldId id="412" r:id="rId5"/>
    <p:sldId id="413" r:id="rId6"/>
    <p:sldId id="414" r:id="rId7"/>
    <p:sldId id="429" r:id="rId8"/>
    <p:sldId id="416" r:id="rId9"/>
    <p:sldId id="423" r:id="rId10"/>
    <p:sldId id="433" r:id="rId11"/>
    <p:sldId id="417" r:id="rId12"/>
    <p:sldId id="420" r:id="rId13"/>
    <p:sldId id="434" r:id="rId14"/>
    <p:sldId id="418" r:id="rId15"/>
    <p:sldId id="421" r:id="rId16"/>
    <p:sldId id="422" r:id="rId17"/>
    <p:sldId id="430" r:id="rId18"/>
    <p:sldId id="424" r:id="rId19"/>
    <p:sldId id="432" r:id="rId20"/>
    <p:sldId id="431" r:id="rId21"/>
    <p:sldId id="427"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D646E"/>
    <a:srgbClr val="8E4731"/>
    <a:srgbClr val="AC5134"/>
  </p:clrMru>
  <p:extLst>
    <p:ext uri="{E76CE94A-603C-4142-B9EB-6D1370010A27}">
      <p14:discardImageEditData xmlns:p14="http://schemas.microsoft.com/office/powerpoint/2010/main" val="1"/>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87BAC9B-BBD3-406C-87E4-020A15DA7CE7}" v="2" dt="2025-08-22T18:49:39.13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02" autoAdjust="0"/>
    <p:restoredTop sz="94660"/>
  </p:normalViewPr>
  <p:slideViewPr>
    <p:cSldViewPr>
      <p:cViewPr varScale="1">
        <p:scale>
          <a:sx n="75" d="100"/>
          <a:sy n="75" d="100"/>
        </p:scale>
        <p:origin x="629" y="72"/>
      </p:cViewPr>
      <p:guideLst>
        <p:guide orient="horz" pos="2160"/>
        <p:guide pos="3840"/>
      </p:guideLst>
    </p:cSldViewPr>
  </p:slideViewPr>
  <p:notesTextViewPr>
    <p:cViewPr>
      <p:scale>
        <a:sx n="100" d="100"/>
        <a:sy n="100" d="100"/>
      </p:scale>
      <p:origin x="0" y="0"/>
    </p:cViewPr>
  </p:notesTextViewPr>
  <p:sorterViewPr>
    <p:cViewPr varScale="1">
      <p:scale>
        <a:sx n="1" d="1"/>
        <a:sy n="1" d="1"/>
      </p:scale>
      <p:origin x="0" y="-3336"/>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lison Blackwell" userId="7Y4zoj1sqs5H+IG1uY71RyUTFRj8vI3Lj7CrwoODLF4=" providerId="None" clId="Web-{A87BAC9B-BBD3-406C-87E4-020A15DA7CE7}"/>
    <pc:docChg chg="modSld">
      <pc:chgData name="Allison Blackwell" userId="7Y4zoj1sqs5H+IG1uY71RyUTFRj8vI3Lj7CrwoODLF4=" providerId="None" clId="Web-{A87BAC9B-BBD3-406C-87E4-020A15DA7CE7}" dt="2025-08-22T18:49:39.134" v="1" actId="20577"/>
      <pc:docMkLst>
        <pc:docMk/>
      </pc:docMkLst>
      <pc:sldChg chg="modSp">
        <pc:chgData name="Allison Blackwell" userId="7Y4zoj1sqs5H+IG1uY71RyUTFRj8vI3Lj7CrwoODLF4=" providerId="None" clId="Web-{A87BAC9B-BBD3-406C-87E4-020A15DA7CE7}" dt="2025-08-22T18:49:39.134" v="1" actId="20577"/>
        <pc:sldMkLst>
          <pc:docMk/>
          <pc:sldMk cId="1876917754" sldId="427"/>
        </pc:sldMkLst>
        <pc:spChg chg="mod">
          <ac:chgData name="Allison Blackwell" userId="7Y4zoj1sqs5H+IG1uY71RyUTFRj8vI3Lj7CrwoODLF4=" providerId="None" clId="Web-{A87BAC9B-BBD3-406C-87E4-020A15DA7CE7}" dt="2025-08-22T18:49:39.134" v="1" actId="20577"/>
          <ac:spMkLst>
            <pc:docMk/>
            <pc:sldMk cId="1876917754" sldId="427"/>
            <ac:spMk id="3"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B492283-5DAD-4197-8B51-666D80DBD764}" type="datetimeFigureOut">
              <a:rPr lang="en-US" smtClean="0"/>
              <a:pPr/>
              <a:t>8/22/2025</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8221417-9C38-480C-A012-705512C668E9}" type="slidenum">
              <a:rPr lang="en-US" smtClean="0"/>
              <a:pPr/>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12</a:t>
            </a:fld>
            <a:endParaRPr lang="en-US"/>
          </a:p>
        </p:txBody>
      </p:sp>
    </p:spTree>
    <p:extLst>
      <p:ext uri="{BB962C8B-B14F-4D97-AF65-F5344CB8AC3E}">
        <p14:creationId xmlns:p14="http://schemas.microsoft.com/office/powerpoint/2010/main" val="446114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8221417-9C38-480C-A012-705512C668E9}" type="slidenum">
              <a:rPr lang="en-US" smtClean="0"/>
              <a:pPr/>
              <a:t>13</a:t>
            </a:fld>
            <a:endParaRPr lang="en-US"/>
          </a:p>
        </p:txBody>
      </p:sp>
    </p:spTree>
    <p:extLst>
      <p:ext uri="{BB962C8B-B14F-4D97-AF65-F5344CB8AC3E}">
        <p14:creationId xmlns:p14="http://schemas.microsoft.com/office/powerpoint/2010/main" val="22938239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C0B54B3-2CAD-43AB-968D-4DD9821B749A}" type="datetimeFigureOut">
              <a:rPr lang="en-US" smtClean="0"/>
              <a:pPr/>
              <a:t>8/22/2025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C0B54B3-2CAD-43AB-968D-4DD9821B749A}" type="datetimeFigureOut">
              <a:rPr lang="en-US" smtClean="0"/>
              <a:pPr/>
              <a:t>8/22/2025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C0B54B3-2CAD-43AB-968D-4DD9821B749A}" type="datetimeFigureOut">
              <a:rPr lang="en-US" smtClean="0"/>
              <a:pPr/>
              <a:t>8/22/2025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0B54B3-2CAD-43AB-968D-4DD9821B749A}" type="datetimeFigureOut">
              <a:rPr lang="en-US" smtClean="0"/>
              <a:pPr/>
              <a:t>8/22/2025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C0B54B3-2CAD-43AB-968D-4DD9821B749A}" type="datetimeFigureOut">
              <a:rPr lang="en-US" smtClean="0"/>
              <a:pPr/>
              <a:t>8/22/2025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BB58C43-C734-4CA5-908D-0774FB52B723}" type="slidenum">
              <a:rPr lang="en-US" smtClean="0"/>
              <a:pPr/>
              <a:t>‹#›</a:t>
            </a:fld>
            <a:endParaRPr lang="en-US"/>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C0B54B3-2CAD-43AB-968D-4DD9821B749A}" type="datetimeFigureOut">
              <a:rPr lang="en-US" smtClean="0"/>
              <a:pPr/>
              <a:t>8/22/2025</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BB58C43-C734-4CA5-908D-0774FB52B723}"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advTm="800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2057400" y="762000"/>
            <a:ext cx="8458200" cy="1698625"/>
          </a:xfrm>
        </p:spPr>
        <p:txBody>
          <a:bodyPr>
            <a:noAutofit/>
          </a:bodyPr>
          <a:lstStyle/>
          <a:p>
            <a:r>
              <a:rPr lang="en-US" sz="8800" dirty="0"/>
              <a:t>Day of Pentecost</a:t>
            </a:r>
          </a:p>
        </p:txBody>
      </p:sp>
      <p:sp>
        <p:nvSpPr>
          <p:cNvPr id="3" name="Subtitle 2"/>
          <p:cNvSpPr>
            <a:spLocks noGrp="1"/>
          </p:cNvSpPr>
          <p:nvPr>
            <p:ph type="subTitle" idx="1"/>
          </p:nvPr>
        </p:nvSpPr>
        <p:spPr>
          <a:xfrm>
            <a:off x="2819400" y="3429000"/>
            <a:ext cx="6400800" cy="838200"/>
          </a:xfrm>
        </p:spPr>
        <p:txBody>
          <a:bodyPr>
            <a:normAutofit lnSpcReduction="10000"/>
          </a:bodyPr>
          <a:lstStyle/>
          <a:p>
            <a:r>
              <a:rPr lang="en-US" sz="5400" i="1" dirty="0">
                <a:solidFill>
                  <a:schemeClr val="tx1"/>
                </a:solidFill>
              </a:rPr>
              <a:t>Year B</a:t>
            </a:r>
          </a:p>
        </p:txBody>
      </p:sp>
      <p:sp>
        <p:nvSpPr>
          <p:cNvPr id="4" name="Rectangle 3"/>
          <p:cNvSpPr/>
          <p:nvPr/>
        </p:nvSpPr>
        <p:spPr>
          <a:xfrm>
            <a:off x="6934200" y="4419600"/>
            <a:ext cx="3657600" cy="2384524"/>
          </a:xfrm>
          <a:prstGeom prst="rect">
            <a:avLst/>
          </a:prstGeom>
          <a:solidFill>
            <a:srgbClr val="6D646E">
              <a:alpha val="70000"/>
            </a:srgbClr>
          </a:solidFill>
        </p:spPr>
        <p:txBody>
          <a:bodyPr wrap="square">
            <a:spAutoFit/>
          </a:bodyPr>
          <a:lstStyle/>
          <a:p>
            <a:pPr algn="ctr"/>
            <a:r>
              <a:rPr lang="en-US" sz="2400" dirty="0"/>
              <a:t>Acts 2:1-21 </a:t>
            </a:r>
          </a:p>
          <a:p>
            <a:pPr algn="ctr"/>
            <a:r>
              <a:rPr lang="en-US" sz="2400" dirty="0"/>
              <a:t>or Ezekiel 37:1-14</a:t>
            </a:r>
          </a:p>
          <a:p>
            <a:pPr algn="ctr"/>
            <a:r>
              <a:rPr lang="en-US" sz="2400" dirty="0"/>
              <a:t>Psalm 104:24-34, 35b</a:t>
            </a:r>
          </a:p>
          <a:p>
            <a:pPr algn="ctr"/>
            <a:r>
              <a:rPr lang="en-US" sz="2400" dirty="0"/>
              <a:t>Romans 8:22-27 </a:t>
            </a:r>
          </a:p>
          <a:p>
            <a:pPr algn="ctr"/>
            <a:r>
              <a:rPr lang="en-US" sz="2400" dirty="0"/>
              <a:t>or Acts 2:1-21</a:t>
            </a:r>
          </a:p>
          <a:p>
            <a:pPr algn="ctr"/>
            <a:r>
              <a:rPr lang="en-US" sz="2400" dirty="0"/>
              <a:t>John 15:26-27; 16:4b-15</a:t>
            </a:r>
            <a:r>
              <a:rPr lang="sv-SE" sz="2400" dirty="0"/>
              <a:t> </a:t>
            </a:r>
            <a:r>
              <a:rPr lang="en-US" sz="2400" dirty="0"/>
              <a:t> </a:t>
            </a:r>
          </a:p>
        </p:txBody>
      </p:sp>
    </p:spTree>
  </p:cSld>
  <p:clrMapOvr>
    <a:masterClrMapping/>
  </p:clrMapOvr>
  <p:transition advTm="800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443246"/>
            <a:ext cx="8763000" cy="338554"/>
          </a:xfrm>
          <a:prstGeom prst="rect">
            <a:avLst/>
          </a:prstGeom>
          <a:noFill/>
        </p:spPr>
        <p:txBody>
          <a:bodyPr wrap="square" rtlCol="0">
            <a:spAutoFit/>
          </a:bodyPr>
          <a:lstStyle/>
          <a:p>
            <a:pPr algn="ctr"/>
            <a:r>
              <a:rPr lang="en-US" sz="1600" dirty="0">
                <a:solidFill>
                  <a:schemeClr val="tx1">
                    <a:lumMod val="95000"/>
                  </a:schemeClr>
                </a:solidFill>
              </a:rPr>
              <a:t>Pentecostal Worship  --  Russell Lee, Chicago, IL</a:t>
            </a:r>
          </a:p>
        </p:txBody>
      </p:sp>
      <p:pic>
        <p:nvPicPr>
          <p:cNvPr id="5" name="Picture 4">
            <a:extLst>
              <a:ext uri="{FF2B5EF4-FFF2-40B4-BE49-F238E27FC236}">
                <a16:creationId xmlns:a16="http://schemas.microsoft.com/office/drawing/2014/main" id="{C1D82027-4B76-4492-B4B6-D8B0D8BA00D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l="6708" t="7723" r="7760" b="7831"/>
          <a:stretch/>
        </p:blipFill>
        <p:spPr>
          <a:xfrm>
            <a:off x="1981200" y="20918"/>
            <a:ext cx="8460205" cy="6303682"/>
          </a:xfrm>
          <a:prstGeom prst="rect">
            <a:avLst/>
          </a:prstGeom>
        </p:spPr>
      </p:pic>
    </p:spTree>
    <p:extLst>
      <p:ext uri="{BB962C8B-B14F-4D97-AF65-F5344CB8AC3E}">
        <p14:creationId xmlns:p14="http://schemas.microsoft.com/office/powerpoint/2010/main" val="3943743860"/>
      </p:ext>
    </p:extLst>
  </p:cSld>
  <p:clrMapOvr>
    <a:masterClrMapping/>
  </p:clrMapOvr>
  <p:transition advTm="8000"/>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4648200"/>
            <a:ext cx="1752600" cy="1569660"/>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a:solidFill>
                  <a:schemeClr val="tx1">
                    <a:lumMod val="95000"/>
                  </a:schemeClr>
                </a:solidFill>
              </a:rPr>
              <a:t>Our Lady of Pentecost Catholic Church Quezon City, Philippines</a:t>
            </a: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657600" y="30018"/>
            <a:ext cx="7010400" cy="6784258"/>
          </a:xfrm>
          <a:prstGeom prst="rect">
            <a:avLst/>
          </a:prstGeom>
        </p:spPr>
      </p:pic>
    </p:spTree>
    <p:extLst>
      <p:ext uri="{BB962C8B-B14F-4D97-AF65-F5344CB8AC3E}">
        <p14:creationId xmlns:p14="http://schemas.microsoft.com/office/powerpoint/2010/main" val="3408392383"/>
      </p:ext>
    </p:extLst>
  </p:cSld>
  <p:clrMapOvr>
    <a:masterClrMapping/>
  </p:clrMapOvr>
  <p:transition advTm="8000"/>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410200"/>
            <a:ext cx="2895600" cy="1323439"/>
          </a:xfrm>
          <a:prstGeom prst="rect">
            <a:avLst/>
          </a:prstGeom>
          <a:noFill/>
        </p:spPr>
        <p:txBody>
          <a:bodyPr wrap="square" rtlCol="0">
            <a:spAutoFit/>
          </a:bodyPr>
          <a:lstStyle/>
          <a:p>
            <a:pPr algn="ctr"/>
            <a:r>
              <a:rPr lang="en-US" sz="1600" dirty="0">
                <a:solidFill>
                  <a:schemeClr val="tx1">
                    <a:lumMod val="95000"/>
                  </a:schemeClr>
                </a:solidFill>
              </a:rPr>
              <a:t>Pentecost, (detail)</a:t>
            </a:r>
          </a:p>
          <a:p>
            <a:pPr algn="ctr"/>
            <a:endParaRPr lang="en-US" sz="1600" dirty="0">
              <a:solidFill>
                <a:schemeClr val="tx1">
                  <a:lumMod val="95000"/>
                </a:schemeClr>
              </a:solidFill>
            </a:endParaRPr>
          </a:p>
          <a:p>
            <a:pPr algn="ctr"/>
            <a:r>
              <a:rPr lang="en-US" sz="1600" dirty="0">
                <a:solidFill>
                  <a:schemeClr val="tx1">
                    <a:lumMod val="95000"/>
                  </a:schemeClr>
                </a:solidFill>
              </a:rPr>
              <a:t>Titian</a:t>
            </a:r>
          </a:p>
          <a:p>
            <a:pPr algn="ctr"/>
            <a:r>
              <a:rPr lang="en-US" sz="1600" dirty="0">
                <a:solidFill>
                  <a:schemeClr val="tx1">
                    <a:lumMod val="95000"/>
                  </a:schemeClr>
                </a:solidFill>
              </a:rPr>
              <a:t>St. </a:t>
            </a:r>
            <a:r>
              <a:rPr lang="en-US" sz="1600" dirty="0" err="1">
                <a:solidFill>
                  <a:schemeClr val="tx1">
                    <a:lumMod val="95000"/>
                  </a:schemeClr>
                </a:solidFill>
              </a:rPr>
              <a:t>Aloyius</a:t>
            </a:r>
            <a:r>
              <a:rPr lang="en-US" sz="1600" dirty="0">
                <a:solidFill>
                  <a:schemeClr val="tx1">
                    <a:lumMod val="95000"/>
                  </a:schemeClr>
                </a:solidFill>
              </a:rPr>
              <a:t> Somers Town London, England</a:t>
            </a:r>
          </a:p>
        </p:txBody>
      </p:sp>
      <p:pic>
        <p:nvPicPr>
          <p:cNvPr id="5" name="Picture 4">
            <a:extLst>
              <a:ext uri="{FF2B5EF4-FFF2-40B4-BE49-F238E27FC236}">
                <a16:creationId xmlns:a16="http://schemas.microsoft.com/office/drawing/2014/main" id="{79CAA527-E8F0-4176-9717-CCD98A7F19C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14800" y="0"/>
            <a:ext cx="6204858" cy="6858000"/>
          </a:xfrm>
          <a:prstGeom prst="rect">
            <a:avLst/>
          </a:prstGeom>
        </p:spPr>
      </p:pic>
    </p:spTree>
    <p:extLst>
      <p:ext uri="{BB962C8B-B14F-4D97-AF65-F5344CB8AC3E}">
        <p14:creationId xmlns:p14="http://schemas.microsoft.com/office/powerpoint/2010/main" val="3562503462"/>
      </p:ext>
    </p:extLst>
  </p:cSld>
  <p:clrMapOvr>
    <a:masterClrMapping/>
  </p:clrMapOvr>
  <p:transition advTm="8000"/>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524000" y="5410200"/>
            <a:ext cx="2895600" cy="1323439"/>
          </a:xfrm>
          <a:prstGeom prst="rect">
            <a:avLst/>
          </a:prstGeom>
          <a:noFill/>
        </p:spPr>
        <p:txBody>
          <a:bodyPr wrap="square" rtlCol="0">
            <a:spAutoFit/>
          </a:bodyPr>
          <a:lstStyle/>
          <a:p>
            <a:pPr algn="ctr"/>
            <a:r>
              <a:rPr lang="en-US" sz="1600" dirty="0">
                <a:solidFill>
                  <a:schemeClr val="tx1">
                    <a:lumMod val="95000"/>
                  </a:schemeClr>
                </a:solidFill>
              </a:rPr>
              <a:t>Pentecost, (detail)</a:t>
            </a:r>
          </a:p>
          <a:p>
            <a:pPr algn="ctr"/>
            <a:endParaRPr lang="en-US" sz="1600" dirty="0">
              <a:solidFill>
                <a:schemeClr val="tx1">
                  <a:lumMod val="95000"/>
                </a:schemeClr>
              </a:solidFill>
            </a:endParaRPr>
          </a:p>
          <a:p>
            <a:pPr algn="ctr"/>
            <a:r>
              <a:rPr lang="en-US" sz="1600" dirty="0">
                <a:solidFill>
                  <a:schemeClr val="tx1">
                    <a:lumMod val="95000"/>
                  </a:schemeClr>
                </a:solidFill>
              </a:rPr>
              <a:t>Titian</a:t>
            </a:r>
          </a:p>
          <a:p>
            <a:pPr algn="ctr"/>
            <a:r>
              <a:rPr lang="en-US" sz="1600" dirty="0">
                <a:solidFill>
                  <a:schemeClr val="tx1">
                    <a:lumMod val="95000"/>
                  </a:schemeClr>
                </a:solidFill>
              </a:rPr>
              <a:t>St. </a:t>
            </a:r>
            <a:r>
              <a:rPr lang="en-US" sz="1600" dirty="0" err="1">
                <a:solidFill>
                  <a:schemeClr val="tx1">
                    <a:lumMod val="95000"/>
                  </a:schemeClr>
                </a:solidFill>
              </a:rPr>
              <a:t>Aloyius</a:t>
            </a:r>
            <a:r>
              <a:rPr lang="en-US" sz="1600" dirty="0">
                <a:solidFill>
                  <a:schemeClr val="tx1">
                    <a:lumMod val="95000"/>
                  </a:schemeClr>
                </a:solidFill>
              </a:rPr>
              <a:t> Somers Town London, England</a:t>
            </a:r>
          </a:p>
        </p:txBody>
      </p:sp>
      <p:pic>
        <p:nvPicPr>
          <p:cNvPr id="3" name="Picture 2">
            <a:extLst>
              <a:ext uri="{FF2B5EF4-FFF2-40B4-BE49-F238E27FC236}">
                <a16:creationId xmlns:a16="http://schemas.microsoft.com/office/drawing/2014/main" id="{21F2CDFC-37FD-43CB-8832-36164BBE7275}"/>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191000" y="141088"/>
            <a:ext cx="4572000" cy="6858000"/>
          </a:xfrm>
          <a:prstGeom prst="rect">
            <a:avLst/>
          </a:prstGeom>
        </p:spPr>
      </p:pic>
    </p:spTree>
    <p:extLst>
      <p:ext uri="{BB962C8B-B14F-4D97-AF65-F5344CB8AC3E}">
        <p14:creationId xmlns:p14="http://schemas.microsoft.com/office/powerpoint/2010/main" val="1026044707"/>
      </p:ext>
    </p:extLst>
  </p:cSld>
  <p:clrMapOvr>
    <a:masterClrMapping/>
  </p:clrMapOvr>
  <p:transition advTm="8000"/>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1600" y="5257801"/>
            <a:ext cx="3048000" cy="1354217"/>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a:solidFill>
                  <a:schemeClr val="tx1">
                    <a:lumMod val="95000"/>
                  </a:schemeClr>
                </a:solidFill>
              </a:rPr>
              <a:t>William </a:t>
            </a:r>
            <a:r>
              <a:rPr lang="en-US" sz="1600" dirty="0" err="1">
                <a:solidFill>
                  <a:schemeClr val="tx1">
                    <a:lumMod val="95000"/>
                  </a:schemeClr>
                </a:solidFill>
              </a:rPr>
              <a:t>Vrelant</a:t>
            </a:r>
            <a:endParaRPr lang="en-US" sz="1600" dirty="0">
              <a:solidFill>
                <a:schemeClr val="tx1">
                  <a:lumMod val="95000"/>
                </a:schemeClr>
              </a:solidFill>
            </a:endParaRPr>
          </a:p>
          <a:p>
            <a:pPr algn="ctr"/>
            <a:r>
              <a:rPr lang="en-US" sz="1600" dirty="0">
                <a:solidFill>
                  <a:schemeClr val="tx1">
                    <a:lumMod val="95000"/>
                  </a:schemeClr>
                </a:solidFill>
              </a:rPr>
              <a:t>Getty Center</a:t>
            </a:r>
          </a:p>
          <a:p>
            <a:pPr algn="ctr"/>
            <a:r>
              <a:rPr lang="en-US" sz="1600" dirty="0">
                <a:solidFill>
                  <a:schemeClr val="tx1">
                    <a:lumMod val="95000"/>
                  </a:schemeClr>
                </a:solidFill>
              </a:rPr>
              <a:t>Los Angeles, CA</a:t>
            </a:r>
            <a:endParaRPr lang="en-US" dirty="0">
              <a:solidFill>
                <a:schemeClr val="tx1">
                  <a:lumMod val="95000"/>
                </a:schemeClr>
              </a:solidFill>
            </a:endParaRP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307650" y="46672"/>
            <a:ext cx="5903151" cy="6811328"/>
          </a:xfrm>
          <a:prstGeom prst="rect">
            <a:avLst/>
          </a:prstGeom>
        </p:spPr>
      </p:pic>
    </p:spTree>
    <p:extLst>
      <p:ext uri="{BB962C8B-B14F-4D97-AF65-F5344CB8AC3E}">
        <p14:creationId xmlns:p14="http://schemas.microsoft.com/office/powerpoint/2010/main" val="3370541794"/>
      </p:ext>
    </p:extLst>
  </p:cSld>
  <p:clrMapOvr>
    <a:masterClrMapping/>
  </p:clrMapOvr>
  <p:transition advTm="8000"/>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5181601"/>
            <a:ext cx="2286000" cy="1323439"/>
          </a:xfrm>
          <a:prstGeom prst="rect">
            <a:avLst/>
          </a:prstGeom>
          <a:noFill/>
        </p:spPr>
        <p:txBody>
          <a:bodyPr wrap="square" rtlCol="0">
            <a:spAutoFit/>
          </a:bodyPr>
          <a:lstStyle/>
          <a:p>
            <a:pPr algn="ctr"/>
            <a:r>
              <a:rPr lang="en-US" sz="1600" dirty="0">
                <a:solidFill>
                  <a:schemeClr val="tx1">
                    <a:lumMod val="95000"/>
                  </a:schemeClr>
                </a:solidFill>
              </a:rPr>
              <a:t>Pentecost, (detail)</a:t>
            </a:r>
          </a:p>
          <a:p>
            <a:pPr algn="ctr"/>
            <a:endParaRPr lang="en-US" sz="1600" dirty="0">
              <a:solidFill>
                <a:schemeClr val="tx1">
                  <a:lumMod val="95000"/>
                </a:schemeClr>
              </a:solidFill>
            </a:endParaRPr>
          </a:p>
          <a:p>
            <a:pPr algn="ctr"/>
            <a:r>
              <a:rPr lang="en-US" sz="1600" dirty="0">
                <a:solidFill>
                  <a:schemeClr val="tx1">
                    <a:lumMod val="95000"/>
                  </a:schemeClr>
                </a:solidFill>
              </a:rPr>
              <a:t>El Greco</a:t>
            </a:r>
          </a:p>
          <a:p>
            <a:pPr algn="ctr"/>
            <a:r>
              <a:rPr lang="en-US" sz="1600" dirty="0">
                <a:solidFill>
                  <a:schemeClr val="tx1">
                    <a:lumMod val="95000"/>
                  </a:schemeClr>
                </a:solidFill>
              </a:rPr>
              <a:t>Prado Museum, Madrid, Spain</a:t>
            </a:r>
          </a:p>
        </p:txBody>
      </p:sp>
      <p:sp>
        <p:nvSpPr>
          <p:cNvPr id="3" name="Rectangle 2"/>
          <p:cNvSpPr/>
          <p:nvPr/>
        </p:nvSpPr>
        <p:spPr>
          <a:xfrm>
            <a:off x="1637879" y="5029200"/>
            <a:ext cx="184731" cy="369332"/>
          </a:xfrm>
          <a:prstGeom prst="rect">
            <a:avLst/>
          </a:prstGeom>
        </p:spPr>
        <p:txBody>
          <a:bodyPr wrap="none">
            <a:spAutoFit/>
          </a:bodyPr>
          <a:lstStyle/>
          <a:p>
            <a:endParaRPr lang="en-US" dirty="0"/>
          </a:p>
        </p:txBody>
      </p:sp>
      <p:pic>
        <p:nvPicPr>
          <p:cNvPr id="1026" name="Picture 2" descr="https://upload.wikimedia.org/wikipedia/commons/thumb/d/d8/Pentecost%C3%A9s_%28El_Greco%2C_1597%29.jpg/463px-Pentecost%C3%A9s_%28El_Greco%2C_1597%29.jpg"/>
          <p:cNvPicPr>
            <a:picLocks noChangeAspect="1" noChangeArrowheads="1"/>
          </p:cNvPicPr>
          <p:nvPr/>
        </p:nvPicPr>
        <p:blipFill rotWithShape="1">
          <a:blip r:embed="rId2" cstate="email">
            <a:extLst>
              <a:ext uri="{28A0092B-C50C-407E-A947-70E740481C1C}">
                <a14:useLocalDpi xmlns:a14="http://schemas.microsoft.com/office/drawing/2010/main"/>
              </a:ext>
            </a:extLst>
          </a:blip>
          <a:srcRect/>
          <a:stretch/>
        </p:blipFill>
        <p:spPr bwMode="auto">
          <a:xfrm>
            <a:off x="4800601" y="20348"/>
            <a:ext cx="4219575" cy="683765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63037624"/>
      </p:ext>
    </p:extLst>
  </p:cSld>
  <p:clrMapOvr>
    <a:masterClrMapping/>
  </p:clrMapOvr>
  <p:transition advTm="8000"/>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00200" y="5334000"/>
            <a:ext cx="1447800" cy="1323439"/>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a:solidFill>
                  <a:schemeClr val="tx1">
                    <a:lumMod val="95000"/>
                  </a:schemeClr>
                </a:solidFill>
              </a:rPr>
              <a:t>Cathedral of St. Louis</a:t>
            </a:r>
          </a:p>
          <a:p>
            <a:pPr algn="ctr"/>
            <a:r>
              <a:rPr lang="en-US" sz="1600" dirty="0">
                <a:solidFill>
                  <a:schemeClr val="tx1">
                    <a:lumMod val="95000"/>
                  </a:schemeClr>
                </a:solidFill>
              </a:rPr>
              <a:t>St. Louis, MO</a:t>
            </a:r>
          </a:p>
        </p:txBody>
      </p:sp>
      <p:pic>
        <p:nvPicPr>
          <p:cNvPr id="5" name="Picture 4">
            <a:extLst>
              <a:ext uri="{FF2B5EF4-FFF2-40B4-BE49-F238E27FC236}">
                <a16:creationId xmlns:a16="http://schemas.microsoft.com/office/drawing/2014/main" id="{4321BE3B-56D3-41FB-8990-4EC3D0A19FC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276600" y="381000"/>
            <a:ext cx="7175768" cy="6140705"/>
          </a:xfrm>
          <a:prstGeom prst="rect">
            <a:avLst/>
          </a:prstGeom>
        </p:spPr>
      </p:pic>
    </p:spTree>
    <p:extLst>
      <p:ext uri="{BB962C8B-B14F-4D97-AF65-F5344CB8AC3E}">
        <p14:creationId xmlns:p14="http://schemas.microsoft.com/office/powerpoint/2010/main" val="3146291604"/>
      </p:ext>
    </p:extLst>
  </p:cSld>
  <p:clrMapOvr>
    <a:masterClrMapping/>
  </p:clrMapOvr>
  <p:transition advTm="8000"/>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143000" y="6400800"/>
            <a:ext cx="10287000" cy="338554"/>
          </a:xfrm>
          <a:prstGeom prst="rect">
            <a:avLst/>
          </a:prstGeom>
          <a:noFill/>
        </p:spPr>
        <p:txBody>
          <a:bodyPr wrap="square" rtlCol="0">
            <a:spAutoFit/>
          </a:bodyPr>
          <a:lstStyle/>
          <a:p>
            <a:pPr algn="ctr"/>
            <a:r>
              <a:rPr lang="en-US" sz="1600" dirty="0">
                <a:solidFill>
                  <a:schemeClr val="tx1">
                    <a:lumMod val="95000"/>
                  </a:schemeClr>
                </a:solidFill>
              </a:rPr>
              <a:t>Pentecost  --  Cathedral of Valladolid, Valladolid, Spain</a:t>
            </a:r>
          </a:p>
        </p:txBody>
      </p:sp>
      <p:pic>
        <p:nvPicPr>
          <p:cNvPr id="5" name="Picture 4">
            <a:extLst>
              <a:ext uri="{FF2B5EF4-FFF2-40B4-BE49-F238E27FC236}">
                <a16:creationId xmlns:a16="http://schemas.microsoft.com/office/drawing/2014/main" id="{B678FAF2-1E46-4AAD-8D86-E7F2F4D2D44A}"/>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438400" y="36443"/>
            <a:ext cx="7934610" cy="6178826"/>
          </a:xfrm>
          <a:prstGeom prst="rect">
            <a:avLst/>
          </a:prstGeom>
        </p:spPr>
      </p:pic>
    </p:spTree>
    <p:extLst>
      <p:ext uri="{BB962C8B-B14F-4D97-AF65-F5344CB8AC3E}">
        <p14:creationId xmlns:p14="http://schemas.microsoft.com/office/powerpoint/2010/main" val="762434796"/>
      </p:ext>
    </p:extLst>
  </p:cSld>
  <p:clrMapOvr>
    <a:masterClrMapping/>
  </p:clrMapOvr>
  <p:transition advTm="8000"/>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228600" y="5410200"/>
            <a:ext cx="3200400" cy="1323439"/>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a:solidFill>
                  <a:schemeClr val="tx1">
                    <a:lumMod val="95000"/>
                  </a:schemeClr>
                </a:solidFill>
              </a:rPr>
              <a:t>Mosaic</a:t>
            </a:r>
          </a:p>
          <a:p>
            <a:pPr algn="ctr"/>
            <a:r>
              <a:rPr lang="en-US" sz="1600" dirty="0">
                <a:solidFill>
                  <a:schemeClr val="tx1">
                    <a:lumMod val="95000"/>
                  </a:schemeClr>
                </a:solidFill>
              </a:rPr>
              <a:t>San Marco</a:t>
            </a:r>
          </a:p>
          <a:p>
            <a:pPr algn="ctr"/>
            <a:r>
              <a:rPr lang="en-US" sz="1600" dirty="0">
                <a:solidFill>
                  <a:schemeClr val="tx1">
                    <a:lumMod val="95000"/>
                  </a:schemeClr>
                </a:solidFill>
              </a:rPr>
              <a:t>Venice, Italy</a:t>
            </a:r>
          </a:p>
        </p:txBody>
      </p:sp>
      <p:pic>
        <p:nvPicPr>
          <p:cNvPr id="2" name="Picture 1">
            <a:extLst>
              <a:ext uri="{FF2B5EF4-FFF2-40B4-BE49-F238E27FC236}">
                <a16:creationId xmlns:a16="http://schemas.microsoft.com/office/drawing/2014/main" id="{F9904216-7C2C-405B-A4CB-ED7613F2E291}"/>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444610" y="0"/>
            <a:ext cx="7613790" cy="6847609"/>
          </a:xfrm>
          <a:prstGeom prst="rect">
            <a:avLst/>
          </a:prstGeom>
        </p:spPr>
      </p:pic>
    </p:spTree>
    <p:extLst>
      <p:ext uri="{BB962C8B-B14F-4D97-AF65-F5344CB8AC3E}">
        <p14:creationId xmlns:p14="http://schemas.microsoft.com/office/powerpoint/2010/main" val="4159749865"/>
      </p:ext>
    </p:extLst>
  </p:cSld>
  <p:clrMapOvr>
    <a:masterClrMapping/>
  </p:clrMapOvr>
  <p:transition advTm="8000"/>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Pentecost  --  First Presbyterian Church, Berkeley, CA</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981200" y="0"/>
            <a:ext cx="8229600" cy="6172200"/>
          </a:xfrm>
          <a:prstGeom prst="rect">
            <a:avLst/>
          </a:prstGeom>
        </p:spPr>
      </p:pic>
    </p:spTree>
    <p:extLst>
      <p:ext uri="{BB962C8B-B14F-4D97-AF65-F5344CB8AC3E}">
        <p14:creationId xmlns:p14="http://schemas.microsoft.com/office/powerpoint/2010/main" val="1848395738"/>
      </p:ext>
    </p:extLst>
  </p:cSld>
  <p:clrMapOvr>
    <a:masterClrMapping/>
  </p:clrMapOvr>
  <p:transition advTm="8000"/>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590800" y="2286001"/>
            <a:ext cx="7467600" cy="1200329"/>
          </a:xfrm>
          <a:prstGeom prst="rect">
            <a:avLst/>
          </a:prstGeom>
        </p:spPr>
        <p:txBody>
          <a:bodyPr wrap="square">
            <a:spAutoFit/>
          </a:bodyPr>
          <a:lstStyle/>
          <a:p>
            <a:r>
              <a:rPr lang="en-US" sz="3600" dirty="0"/>
              <a:t>When the day of Pentecost had come, they were all together in one place.</a:t>
            </a:r>
            <a:endParaRPr lang="en-US" sz="3600" dirty="0">
              <a:cs typeface="Arial" pitchFamily="34" charset="0"/>
            </a:endParaRPr>
          </a:p>
        </p:txBody>
      </p:sp>
      <p:sp>
        <p:nvSpPr>
          <p:cNvPr id="4" name="TextBox 3"/>
          <p:cNvSpPr txBox="1"/>
          <p:nvPr/>
        </p:nvSpPr>
        <p:spPr>
          <a:xfrm>
            <a:off x="5638800" y="4343401"/>
            <a:ext cx="3352800" cy="461665"/>
          </a:xfrm>
          <a:prstGeom prst="rect">
            <a:avLst/>
          </a:prstGeom>
          <a:noFill/>
        </p:spPr>
        <p:txBody>
          <a:bodyPr wrap="square" rtlCol="0">
            <a:spAutoFit/>
          </a:bodyPr>
          <a:lstStyle/>
          <a:p>
            <a:pPr algn="ctr"/>
            <a:r>
              <a:rPr lang="en-US" sz="2400" dirty="0">
                <a:solidFill>
                  <a:schemeClr val="tx1">
                    <a:lumMod val="95000"/>
                  </a:schemeClr>
                </a:solidFill>
              </a:rPr>
              <a:t>Acts 2:1</a:t>
            </a:r>
          </a:p>
        </p:txBody>
      </p:sp>
    </p:spTree>
    <p:extLst>
      <p:ext uri="{BB962C8B-B14F-4D97-AF65-F5344CB8AC3E}">
        <p14:creationId xmlns:p14="http://schemas.microsoft.com/office/powerpoint/2010/main" val="916398010"/>
      </p:ext>
    </p:extLst>
  </p:cSld>
  <p:clrMapOvr>
    <a:masterClrMapping/>
  </p:clrMapOvr>
  <p:transition advTm="8000"/>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1200" y="6443246"/>
            <a:ext cx="8763000" cy="338554"/>
          </a:xfrm>
          <a:prstGeom prst="rect">
            <a:avLst/>
          </a:prstGeom>
          <a:noFill/>
        </p:spPr>
        <p:txBody>
          <a:bodyPr wrap="square" rtlCol="0">
            <a:spAutoFit/>
          </a:bodyPr>
          <a:lstStyle/>
          <a:p>
            <a:pPr algn="ctr"/>
            <a:r>
              <a:rPr lang="en-US" sz="1600" dirty="0">
                <a:solidFill>
                  <a:schemeClr val="tx1">
                    <a:lumMod val="95000"/>
                  </a:schemeClr>
                </a:solidFill>
              </a:rPr>
              <a:t>Pentecost  --  Parish Church of the Mother of God, Vienna, Austria</a:t>
            </a:r>
          </a:p>
        </p:txBody>
      </p:sp>
      <p:pic>
        <p:nvPicPr>
          <p:cNvPr id="8" name="Picture 7">
            <a:extLst>
              <a:ext uri="{FF2B5EF4-FFF2-40B4-BE49-F238E27FC236}">
                <a16:creationId xmlns:a16="http://schemas.microsoft.com/office/drawing/2014/main" id="{5CCEA79A-04C5-4C87-9E4E-83310B33AA5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520971" y="0"/>
            <a:ext cx="9451829" cy="6344477"/>
          </a:xfrm>
          <a:prstGeom prst="rect">
            <a:avLst/>
          </a:prstGeom>
        </p:spPr>
      </p:pic>
    </p:spTree>
    <p:extLst>
      <p:ext uri="{BB962C8B-B14F-4D97-AF65-F5344CB8AC3E}">
        <p14:creationId xmlns:p14="http://schemas.microsoft.com/office/powerpoint/2010/main" val="3126459771"/>
      </p:ext>
    </p:extLst>
  </p:cSld>
  <p:clrMapOvr>
    <a:masterClrMapping/>
  </p:clrMapOvr>
  <p:transition advTm="8000"/>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81200" y="106362"/>
            <a:ext cx="8229600" cy="503238"/>
          </a:xfrm>
        </p:spPr>
        <p:txBody>
          <a:bodyPr>
            <a:normAutofit/>
          </a:bodyPr>
          <a:lstStyle/>
          <a:p>
            <a:r>
              <a:rPr lang="en-US" sz="2400" dirty="0"/>
              <a:t>Credits</a:t>
            </a:r>
          </a:p>
        </p:txBody>
      </p:sp>
      <p:sp>
        <p:nvSpPr>
          <p:cNvPr id="3" name="Content Placeholder 2"/>
          <p:cNvSpPr>
            <a:spLocks noGrp="1"/>
          </p:cNvSpPr>
          <p:nvPr>
            <p:ph idx="1"/>
          </p:nvPr>
        </p:nvSpPr>
        <p:spPr>
          <a:xfrm>
            <a:off x="1676400" y="609600"/>
            <a:ext cx="8991600" cy="6248400"/>
          </a:xfrm>
          <a:ln>
            <a:noFill/>
          </a:ln>
        </p:spPr>
        <p:txBody>
          <a:bodyPr vert="horz" lIns="91440" tIns="45720" rIns="91440" bIns="45720" rtlCol="0" anchor="t">
            <a:noAutofit/>
          </a:bodyPr>
          <a:lstStyle/>
          <a:p>
            <a:pPr>
              <a:buNone/>
            </a:pPr>
            <a:r>
              <a:rPr lang="en-US" sz="1400" dirty="0"/>
              <a:t>New Revised Standard Version Updated Edition Bible, copyright 2022, Division of Christian Education of the National Council of the Churches of Christ in the United States of America. Used by permission. All rights reserved.</a:t>
            </a:r>
          </a:p>
          <a:p>
            <a:pPr>
              <a:buNone/>
            </a:pPr>
            <a:endParaRPr lang="en-US" sz="1400" dirty="0"/>
          </a:p>
          <a:p>
            <a:pPr>
              <a:buNone/>
            </a:pPr>
            <a:r>
              <a:rPr lang="en-US" sz="1400" dirty="0"/>
              <a:t>https://www.flickr.com/photos/funfilledgeorgie/14180019214/</a:t>
            </a:r>
          </a:p>
          <a:p>
            <a:pPr>
              <a:buNone/>
            </a:pPr>
            <a:r>
              <a:rPr lang="en-US" sz="1400" dirty="0"/>
              <a:t>https://www.flickr.com/photos/onbangladesh/4786279620</a:t>
            </a:r>
          </a:p>
          <a:p>
            <a:pPr>
              <a:buNone/>
            </a:pPr>
            <a:r>
              <a:rPr lang="en-US" sz="1400" dirty="0">
                <a:solidFill>
                  <a:schemeClr val="tx1">
                    <a:lumMod val="95000"/>
                  </a:schemeClr>
                </a:solidFill>
              </a:rPr>
              <a:t>http://diglib.library.vanderbilt.edu/act-imagelink.pl?RC=51555</a:t>
            </a:r>
          </a:p>
          <a:p>
            <a:pPr>
              <a:buNone/>
            </a:pPr>
            <a:r>
              <a:rPr lang="en-US" sz="1400" dirty="0"/>
              <a:t>http://diglib.library.vanderbilt.edu/act-imagelink.pl?RC=48388</a:t>
            </a:r>
          </a:p>
          <a:p>
            <a:pPr>
              <a:buNone/>
            </a:pPr>
            <a:r>
              <a:rPr lang="en-US" sz="1400" dirty="0"/>
              <a:t>https://commons.wikimedia.org/wiki/File:Pentecostals_Praising.jpg</a:t>
            </a:r>
          </a:p>
          <a:p>
            <a:pPr>
              <a:buNone/>
            </a:pPr>
            <a:r>
              <a:rPr lang="en-US" sz="1400" dirty="0"/>
              <a:t>https://www.flickr.com/photos/glasgowamateur/9370166215/</a:t>
            </a:r>
          </a:p>
          <a:p>
            <a:pPr>
              <a:buNone/>
            </a:pPr>
            <a:r>
              <a:rPr lang="en-US" sz="1400" dirty="0"/>
              <a:t>https://commons.wikimedia.org/wiki/File:Willem_Vrelant_(Flemish,_died_1481,_active_1454_-_1481)_-_Pentecost_-_Google_Art_Project.jpg</a:t>
            </a:r>
          </a:p>
          <a:p>
            <a:pPr>
              <a:buNone/>
            </a:pPr>
            <a:r>
              <a:rPr lang="en-US" sz="1400" dirty="0"/>
              <a:t>https://www.flickr.com/photos/paullew/3580235485</a:t>
            </a:r>
          </a:p>
          <a:p>
            <a:pPr>
              <a:buNone/>
            </a:pPr>
            <a:r>
              <a:rPr lang="en-US" sz="1400" dirty="0"/>
              <a:t>http://www.flickr.com/photos/raymondyee/160345434/</a:t>
            </a:r>
          </a:p>
          <a:p>
            <a:pPr>
              <a:buNone/>
            </a:pPr>
            <a:r>
              <a:rPr lang="en-US" sz="1400" dirty="0"/>
              <a:t>https://www.flickr.com/photos/prayitnophotography/49932364521</a:t>
            </a:r>
          </a:p>
          <a:p>
            <a:pPr>
              <a:buNone/>
            </a:pPr>
            <a:r>
              <a:rPr lang="en-US" sz="1400" dirty="0"/>
              <a:t>https://commons.wikimedia.org/wiki/File:Pentecost%C3%A9s_(El_Greco,_1597).jpg</a:t>
            </a:r>
          </a:p>
          <a:p>
            <a:pPr>
              <a:buNone/>
            </a:pPr>
            <a:r>
              <a:rPr lang="en-US" sz="1400" dirty="0"/>
              <a:t>https://commons.m.wikimedia.org/wiki/File:Venice_SMarco_Vault2.jpg</a:t>
            </a:r>
          </a:p>
          <a:p>
            <a:pPr>
              <a:buNone/>
            </a:pPr>
            <a:r>
              <a:rPr lang="en-US" sz="1400" dirty="0"/>
              <a:t>https://commons.wikimedia.org/wiki/File:Buchengasse_11.JPG</a:t>
            </a:r>
          </a:p>
          <a:p>
            <a:pPr>
              <a:buNone/>
            </a:pPr>
            <a:r>
              <a:rPr lang="en-US" sz="1400" dirty="0"/>
              <a:t>https://commons.wikimedia.org/wiki/File:Pentecost_-_Google_Art_Project_(6793511).jpg</a:t>
            </a:r>
          </a:p>
          <a:p>
            <a:pPr>
              <a:buNone/>
            </a:pPr>
            <a:r>
              <a:rPr lang="en-US" sz="1400" dirty="0"/>
              <a:t>https://www.flickr.com/photos/archivalladolid/49428172298</a:t>
            </a:r>
          </a:p>
          <a:p>
            <a:pPr>
              <a:buNone/>
            </a:pPr>
            <a:endParaRPr lang="en-US" sz="1400" dirty="0"/>
          </a:p>
          <a:p>
            <a:pPr>
              <a:buNone/>
            </a:pPr>
            <a:r>
              <a:rPr lang="en-US" sz="1400" dirty="0"/>
              <a:t>Additional descriptions can be found at the Art in the Christian Tradition image library, a service of the Vanderbilt Divinity Library, http://</a:t>
            </a:r>
            <a:r>
              <a:rPr lang="en-US" sz="1400" dirty="0" err="1"/>
              <a:t>diglib.library.vanderbilt.edu</a:t>
            </a:r>
            <a:r>
              <a:rPr lang="en-US" sz="1400" dirty="0"/>
              <a:t>/.  All images available via Creative Commons 3.0 License.</a:t>
            </a:r>
          </a:p>
          <a:p>
            <a:endParaRPr lang="en-US" sz="1400" dirty="0"/>
          </a:p>
          <a:p>
            <a:endParaRPr lang="en-US" sz="1400" dirty="0"/>
          </a:p>
          <a:p>
            <a:endParaRPr lang="en-US" sz="1400" dirty="0"/>
          </a:p>
        </p:txBody>
      </p:sp>
    </p:spTree>
    <p:extLst>
      <p:ext uri="{BB962C8B-B14F-4D97-AF65-F5344CB8AC3E}">
        <p14:creationId xmlns:p14="http://schemas.microsoft.com/office/powerpoint/2010/main" val="1876917754"/>
      </p:ext>
    </p:extLst>
  </p:cSld>
  <p:clrMapOvr>
    <a:masterClrMapping/>
  </p:clrMapOvr>
  <p:transition advTm="3000"/>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5135940"/>
            <a:ext cx="2133600" cy="1569660"/>
          </a:xfrm>
          <a:prstGeom prst="rect">
            <a:avLst/>
          </a:prstGeom>
          <a:noFill/>
        </p:spPr>
        <p:txBody>
          <a:bodyPr wrap="square" rtlCol="0">
            <a:spAutoFit/>
          </a:bodyPr>
          <a:lstStyle/>
          <a:p>
            <a:pPr algn="ctr"/>
            <a:r>
              <a:rPr lang="en-US" sz="1600" dirty="0">
                <a:solidFill>
                  <a:schemeClr val="tx1">
                    <a:lumMod val="95000"/>
                  </a:schemeClr>
                </a:solidFill>
              </a:rPr>
              <a:t>Knitted Apostles at Pentecost</a:t>
            </a:r>
          </a:p>
          <a:p>
            <a:pPr algn="ctr"/>
            <a:endParaRPr lang="en-US" sz="1600" dirty="0">
              <a:solidFill>
                <a:schemeClr val="tx1">
                  <a:lumMod val="95000"/>
                </a:schemeClr>
              </a:solidFill>
            </a:endParaRPr>
          </a:p>
          <a:p>
            <a:pPr algn="ctr"/>
            <a:r>
              <a:rPr lang="en-US" sz="1600" dirty="0">
                <a:solidFill>
                  <a:schemeClr val="tx1">
                    <a:lumMod val="95000"/>
                  </a:schemeClr>
                </a:solidFill>
              </a:rPr>
              <a:t>Society for Promoting Christian Knowledge</a:t>
            </a:r>
          </a:p>
          <a:p>
            <a:pPr algn="ctr"/>
            <a:r>
              <a:rPr lang="en-US" sz="1600" dirty="0">
                <a:solidFill>
                  <a:schemeClr val="tx1">
                    <a:lumMod val="95000"/>
                  </a:schemeClr>
                </a:solidFill>
              </a:rPr>
              <a:t>Lower Green, England</a:t>
            </a:r>
          </a:p>
        </p:txBody>
      </p:sp>
      <p:pic>
        <p:nvPicPr>
          <p:cNvPr id="4" name="Picture 3">
            <a:extLst>
              <a:ext uri="{FF2B5EF4-FFF2-40B4-BE49-F238E27FC236}">
                <a16:creationId xmlns:a16="http://schemas.microsoft.com/office/drawing/2014/main" id="{9BB278DD-6D82-4128-8461-9050C6269EB9}"/>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4419601" y="23192"/>
            <a:ext cx="5732839" cy="6834809"/>
          </a:xfrm>
          <a:prstGeom prst="rect">
            <a:avLst/>
          </a:prstGeom>
        </p:spPr>
      </p:pic>
    </p:spTree>
    <p:extLst>
      <p:ext uri="{BB962C8B-B14F-4D97-AF65-F5344CB8AC3E}">
        <p14:creationId xmlns:p14="http://schemas.microsoft.com/office/powerpoint/2010/main" val="2934366158"/>
      </p:ext>
    </p:extLst>
  </p:cSld>
  <p:clrMapOvr>
    <a:masterClrMapping/>
  </p:clrMapOvr>
  <p:transition advTm="8000"/>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And suddenly from heaven there came a sound like the rush of a violent wind, and it filled the entire house where they were sitting.</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2:2</a:t>
            </a:r>
          </a:p>
        </p:txBody>
      </p:sp>
    </p:spTree>
    <p:extLst>
      <p:ext uri="{BB962C8B-B14F-4D97-AF65-F5344CB8AC3E}">
        <p14:creationId xmlns:p14="http://schemas.microsoft.com/office/powerpoint/2010/main" val="1946188343"/>
      </p:ext>
    </p:extLst>
  </p:cSld>
  <p:clrMapOvr>
    <a:masterClrMapping/>
  </p:clrMapOvr>
  <p:transition advTm="8000"/>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676401" y="5074384"/>
            <a:ext cx="1254831" cy="1631216"/>
          </a:xfrm>
          <a:prstGeom prst="rect">
            <a:avLst/>
          </a:prstGeom>
          <a:noFill/>
        </p:spPr>
        <p:txBody>
          <a:bodyPr wrap="square" rtlCol="0">
            <a:spAutoFit/>
          </a:bodyPr>
          <a:lstStyle/>
          <a:p>
            <a:pPr algn="ctr"/>
            <a:r>
              <a:rPr lang="en-US" sz="1600" dirty="0">
                <a:solidFill>
                  <a:schemeClr val="tx1">
                    <a:lumMod val="95000"/>
                  </a:schemeClr>
                </a:solidFill>
              </a:rPr>
              <a:t>Pentecost</a:t>
            </a:r>
          </a:p>
          <a:p>
            <a:pPr algn="ctr"/>
            <a:endParaRPr lang="en-US" sz="1600" dirty="0">
              <a:solidFill>
                <a:schemeClr val="tx1">
                  <a:lumMod val="95000"/>
                </a:schemeClr>
              </a:solidFill>
            </a:endParaRPr>
          </a:p>
          <a:p>
            <a:pPr algn="ctr"/>
            <a:r>
              <a:rPr lang="en-US" sz="1600" dirty="0" err="1">
                <a:solidFill>
                  <a:schemeClr val="tx1">
                    <a:lumMod val="95000"/>
                  </a:schemeClr>
                </a:solidFill>
              </a:rPr>
              <a:t>Bontoc</a:t>
            </a:r>
            <a:r>
              <a:rPr lang="en-US" sz="1600" dirty="0">
                <a:solidFill>
                  <a:schemeClr val="tx1">
                    <a:lumMod val="95000"/>
                  </a:schemeClr>
                </a:solidFill>
              </a:rPr>
              <a:t> Museum</a:t>
            </a:r>
          </a:p>
          <a:p>
            <a:pPr algn="ctr"/>
            <a:r>
              <a:rPr lang="en-US" sz="1600" dirty="0" err="1">
                <a:solidFill>
                  <a:schemeClr val="tx1">
                    <a:lumMod val="95000"/>
                  </a:schemeClr>
                </a:solidFill>
              </a:rPr>
              <a:t>Bontoc</a:t>
            </a:r>
            <a:r>
              <a:rPr lang="en-US" sz="1600" dirty="0">
                <a:solidFill>
                  <a:schemeClr val="tx1">
                    <a:lumMod val="95000"/>
                  </a:schemeClr>
                </a:solidFill>
              </a:rPr>
              <a:t>, Philippines</a:t>
            </a:r>
          </a:p>
        </p:txBody>
      </p:sp>
      <p:pic>
        <p:nvPicPr>
          <p:cNvPr id="3" name="Picture 2"/>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041188" y="76200"/>
            <a:ext cx="7608339" cy="6629400"/>
          </a:xfrm>
          <a:prstGeom prst="rect">
            <a:avLst/>
          </a:prstGeom>
        </p:spPr>
      </p:pic>
    </p:spTree>
    <p:extLst>
      <p:ext uri="{BB962C8B-B14F-4D97-AF65-F5344CB8AC3E}">
        <p14:creationId xmlns:p14="http://schemas.microsoft.com/office/powerpoint/2010/main" val="4220921559"/>
      </p:ext>
    </p:extLst>
  </p:cSld>
  <p:clrMapOvr>
    <a:masterClrMapping/>
  </p:clrMapOvr>
  <p:transition advTm="8000"/>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1754326"/>
          </a:xfrm>
          <a:prstGeom prst="rect">
            <a:avLst/>
          </a:prstGeom>
        </p:spPr>
        <p:txBody>
          <a:bodyPr wrap="square">
            <a:spAutoFit/>
          </a:bodyPr>
          <a:lstStyle/>
          <a:p>
            <a:r>
              <a:rPr lang="en-US" sz="3600" dirty="0"/>
              <a:t>Divided tongues, as of fire, appeared among them, and a tongue rested on each of them.</a:t>
            </a:r>
            <a:endParaRPr lang="en-US" sz="3600" dirty="0">
              <a:cs typeface="Arial" pitchFamily="34" charset="0"/>
            </a:endParaRPr>
          </a:p>
        </p:txBody>
      </p:sp>
      <p:sp>
        <p:nvSpPr>
          <p:cNvPr id="5" name="TextBox 4"/>
          <p:cNvSpPr txBox="1"/>
          <p:nvPr/>
        </p:nvSpPr>
        <p:spPr>
          <a:xfrm>
            <a:off x="6096000" y="4343401"/>
            <a:ext cx="3352800" cy="461665"/>
          </a:xfrm>
          <a:prstGeom prst="rect">
            <a:avLst/>
          </a:prstGeom>
          <a:noFill/>
        </p:spPr>
        <p:txBody>
          <a:bodyPr wrap="square" rtlCol="0">
            <a:spAutoFit/>
          </a:bodyPr>
          <a:lstStyle/>
          <a:p>
            <a:pPr algn="ctr"/>
            <a:r>
              <a:rPr lang="en-US" sz="2400" dirty="0">
                <a:solidFill>
                  <a:schemeClr val="tx1">
                    <a:lumMod val="95000"/>
                  </a:schemeClr>
                </a:solidFill>
              </a:rPr>
              <a:t>Acts 2:3</a:t>
            </a:r>
          </a:p>
        </p:txBody>
      </p:sp>
    </p:spTree>
    <p:extLst>
      <p:ext uri="{BB962C8B-B14F-4D97-AF65-F5344CB8AC3E}">
        <p14:creationId xmlns:p14="http://schemas.microsoft.com/office/powerpoint/2010/main" val="1795244081"/>
      </p:ext>
    </p:extLst>
  </p:cSld>
  <p:clrMapOvr>
    <a:masterClrMapping/>
  </p:clrMapOvr>
  <p:transition advTm="8000"/>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290846"/>
            <a:ext cx="8763000" cy="338554"/>
          </a:xfrm>
          <a:prstGeom prst="rect">
            <a:avLst/>
          </a:prstGeom>
          <a:noFill/>
        </p:spPr>
        <p:txBody>
          <a:bodyPr wrap="square" rtlCol="0">
            <a:spAutoFit/>
          </a:bodyPr>
          <a:lstStyle/>
          <a:p>
            <a:pPr algn="ctr"/>
            <a:r>
              <a:rPr lang="en-US" sz="1600" dirty="0">
                <a:solidFill>
                  <a:schemeClr val="tx1">
                    <a:lumMod val="95000"/>
                  </a:schemeClr>
                </a:solidFill>
              </a:rPr>
              <a:t>Pentecost  --  Early 16</a:t>
            </a:r>
            <a:r>
              <a:rPr lang="en-US" sz="1600" baseline="30000" dirty="0">
                <a:solidFill>
                  <a:schemeClr val="tx1">
                    <a:lumMod val="95000"/>
                  </a:schemeClr>
                </a:solidFill>
              </a:rPr>
              <a:t>th</a:t>
            </a:r>
            <a:r>
              <a:rPr lang="en-US" sz="1600" dirty="0">
                <a:solidFill>
                  <a:schemeClr val="tx1">
                    <a:lumMod val="95000"/>
                  </a:schemeClr>
                </a:solidFill>
              </a:rPr>
              <a:t> century Choirstall, Amiens Cathedral, Amiens, France </a:t>
            </a:r>
          </a:p>
        </p:txBody>
      </p:sp>
      <p:pic>
        <p:nvPicPr>
          <p:cNvPr id="2" name="Picture 1"/>
          <p:cNvPicPr>
            <a:picLocks noChangeAspect="1"/>
          </p:cNvPicPr>
          <p:nvPr/>
        </p:nvPicPr>
        <p:blipFill>
          <a:blip r:embed="rId2"/>
          <a:stretch>
            <a:fillRect/>
          </a:stretch>
        </p:blipFill>
        <p:spPr>
          <a:xfrm>
            <a:off x="1828800" y="182879"/>
            <a:ext cx="8610600" cy="5855207"/>
          </a:xfrm>
          <a:prstGeom prst="rect">
            <a:avLst/>
          </a:prstGeom>
        </p:spPr>
      </p:pic>
    </p:spTree>
    <p:extLst>
      <p:ext uri="{BB962C8B-B14F-4D97-AF65-F5344CB8AC3E}">
        <p14:creationId xmlns:p14="http://schemas.microsoft.com/office/powerpoint/2010/main" val="1109919224"/>
      </p:ext>
    </p:extLst>
  </p:cSld>
  <p:clrMapOvr>
    <a:masterClrMapping/>
  </p:clrMapOvr>
  <p:transition advTm="8000"/>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43200" y="1944469"/>
            <a:ext cx="7467600" cy="2308324"/>
          </a:xfrm>
          <a:prstGeom prst="rect">
            <a:avLst/>
          </a:prstGeom>
        </p:spPr>
        <p:txBody>
          <a:bodyPr wrap="square">
            <a:spAutoFit/>
          </a:bodyPr>
          <a:lstStyle/>
          <a:p>
            <a:r>
              <a:rPr lang="en-US" sz="3600" dirty="0"/>
              <a:t>All of them were filled with the Holy Spirit and began to speak in other languages, as the Spirit gave them ability.</a:t>
            </a:r>
            <a:endParaRPr lang="en-US" sz="3600" dirty="0">
              <a:cs typeface="Arial" pitchFamily="34" charset="0"/>
            </a:endParaRPr>
          </a:p>
        </p:txBody>
      </p:sp>
      <p:sp>
        <p:nvSpPr>
          <p:cNvPr id="5" name="TextBox 4"/>
          <p:cNvSpPr txBox="1"/>
          <p:nvPr/>
        </p:nvSpPr>
        <p:spPr>
          <a:xfrm>
            <a:off x="6096000" y="4648201"/>
            <a:ext cx="3352800" cy="461665"/>
          </a:xfrm>
          <a:prstGeom prst="rect">
            <a:avLst/>
          </a:prstGeom>
          <a:noFill/>
        </p:spPr>
        <p:txBody>
          <a:bodyPr wrap="square" rtlCol="0">
            <a:spAutoFit/>
          </a:bodyPr>
          <a:lstStyle/>
          <a:p>
            <a:pPr algn="ctr"/>
            <a:r>
              <a:rPr lang="en-US" sz="2400" dirty="0">
                <a:solidFill>
                  <a:schemeClr val="tx1">
                    <a:lumMod val="95000"/>
                  </a:schemeClr>
                </a:solidFill>
              </a:rPr>
              <a:t>Acts 2:4</a:t>
            </a:r>
          </a:p>
        </p:txBody>
      </p:sp>
    </p:spTree>
    <p:extLst>
      <p:ext uri="{BB962C8B-B14F-4D97-AF65-F5344CB8AC3E}">
        <p14:creationId xmlns:p14="http://schemas.microsoft.com/office/powerpoint/2010/main" val="704768863"/>
      </p:ext>
    </p:extLst>
  </p:cSld>
  <p:clrMapOvr>
    <a:masterClrMapping/>
  </p:clrMapOvr>
  <p:transition advTm="8000"/>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752600" y="6324600"/>
            <a:ext cx="8763000" cy="338554"/>
          </a:xfrm>
          <a:prstGeom prst="rect">
            <a:avLst/>
          </a:prstGeom>
          <a:noFill/>
        </p:spPr>
        <p:txBody>
          <a:bodyPr wrap="square" rtlCol="0">
            <a:spAutoFit/>
          </a:bodyPr>
          <a:lstStyle/>
          <a:p>
            <a:pPr algn="ctr"/>
            <a:r>
              <a:rPr lang="en-US" sz="1600" dirty="0">
                <a:solidFill>
                  <a:schemeClr val="tx1">
                    <a:lumMod val="95000"/>
                  </a:schemeClr>
                </a:solidFill>
              </a:rPr>
              <a:t>Pentecost  --  JESUS </a:t>
            </a:r>
            <a:r>
              <a:rPr lang="en-US" sz="1600" dirty="0" err="1">
                <a:solidFill>
                  <a:schemeClr val="tx1">
                    <a:lumMod val="95000"/>
                  </a:schemeClr>
                </a:solidFill>
              </a:rPr>
              <a:t>MAFA</a:t>
            </a:r>
            <a:r>
              <a:rPr lang="en-US" sz="1600" dirty="0">
                <a:solidFill>
                  <a:schemeClr val="tx1">
                    <a:lumMod val="95000"/>
                  </a:schemeClr>
                </a:solidFill>
              </a:rPr>
              <a:t>, Cameroon</a:t>
            </a:r>
          </a:p>
        </p:txBody>
      </p:sp>
      <p:pic>
        <p:nvPicPr>
          <p:cNvPr id="3" name="Picture 2"/>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644801" y="26999"/>
            <a:ext cx="9175599" cy="6069003"/>
          </a:xfrm>
          <a:prstGeom prst="rect">
            <a:avLst/>
          </a:prstGeom>
        </p:spPr>
      </p:pic>
    </p:spTree>
    <p:extLst>
      <p:ext uri="{BB962C8B-B14F-4D97-AF65-F5344CB8AC3E}">
        <p14:creationId xmlns:p14="http://schemas.microsoft.com/office/powerpoint/2010/main" val="2332906253"/>
      </p:ext>
    </p:extLst>
  </p:cSld>
  <p:clrMapOvr>
    <a:masterClrMapping/>
  </p:clrMapOvr>
  <p:transition advTm="8000"/>
</p:sld>
</file>

<file path=ppt/theme/theme1.xml><?xml version="1.0" encoding="utf-8"?>
<a:theme xmlns:a="http://schemas.openxmlformats.org/drawingml/2006/main" name="First Sunday after Christmas Day Year A">
  <a:themeElements>
    <a:clrScheme name="Custom 1">
      <a:dk1>
        <a:sysClr val="windowText" lastClr="000000"/>
      </a:dk1>
      <a:lt1>
        <a:sysClr val="window" lastClr="FFFFFF"/>
      </a:lt1>
      <a:dk2>
        <a:srgbClr val="000000"/>
      </a:dk2>
      <a:lt2>
        <a:srgbClr val="FFFFFF"/>
      </a:lt2>
      <a:accent1>
        <a:srgbClr val="4F81BD"/>
      </a:accent1>
      <a:accent2>
        <a:srgbClr val="C0504D"/>
      </a:accent2>
      <a:accent3>
        <a:srgbClr val="9BBB59"/>
      </a:accent3>
      <a:accent4>
        <a:srgbClr val="8064A2"/>
      </a:accent4>
      <a:accent5>
        <a:srgbClr val="4BACC6"/>
      </a:accent5>
      <a:accent6>
        <a:srgbClr val="F79646"/>
      </a:accent6>
      <a:hlink>
        <a:srgbClr val="F2F2F2"/>
      </a:hlink>
      <a:folHlink>
        <a:srgbClr val="FFFFFF"/>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First Sunday after Christmas Day Year A</Template>
  <TotalTime>1898</TotalTime>
  <Words>625</Words>
  <Application>Microsoft Office PowerPoint</Application>
  <PresentationFormat>Widescreen</PresentationFormat>
  <Paragraphs>82</Paragraphs>
  <Slides>21</Slides>
  <Notes>2</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First Sunday after Christmas Day Year A</vt:lpstr>
      <vt:lpstr>Day of Pentecost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Credits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c:title>
  <dc:creator>Anne</dc:creator>
  <cp:lastModifiedBy>Anne Richardson</cp:lastModifiedBy>
  <cp:revision>95</cp:revision>
  <dcterms:created xsi:type="dcterms:W3CDTF">2016-08-31T16:46:43Z</dcterms:created>
  <dcterms:modified xsi:type="dcterms:W3CDTF">2025-08-22T18:49:46Z</dcterms:modified>
</cp:coreProperties>
</file>