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28"/>
  </p:notesMasterIdLst>
  <p:sldIdLst>
    <p:sldId id="256" r:id="rId2"/>
    <p:sldId id="410" r:id="rId3"/>
    <p:sldId id="411" r:id="rId4"/>
    <p:sldId id="412" r:id="rId5"/>
    <p:sldId id="413" r:id="rId6"/>
    <p:sldId id="282" r:id="rId7"/>
    <p:sldId id="382" r:id="rId8"/>
    <p:sldId id="387" r:id="rId9"/>
    <p:sldId id="408" r:id="rId10"/>
    <p:sldId id="409" r:id="rId11"/>
    <p:sldId id="390" r:id="rId12"/>
    <p:sldId id="391" r:id="rId13"/>
    <p:sldId id="392" r:id="rId14"/>
    <p:sldId id="393" r:id="rId15"/>
    <p:sldId id="394" r:id="rId16"/>
    <p:sldId id="395" r:id="rId17"/>
    <p:sldId id="396" r:id="rId18"/>
    <p:sldId id="397" r:id="rId19"/>
    <p:sldId id="398" r:id="rId20"/>
    <p:sldId id="399" r:id="rId21"/>
    <p:sldId id="400" r:id="rId22"/>
    <p:sldId id="401" r:id="rId23"/>
    <p:sldId id="402" r:id="rId24"/>
    <p:sldId id="403" r:id="rId25"/>
    <p:sldId id="404" r:id="rId26"/>
    <p:sldId id="297"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48083"/>
    <a:srgbClr val="729CC7"/>
    <a:srgbClr val="6F4D34"/>
    <a:srgbClr val="000254"/>
    <a:srgbClr val="056CC8"/>
    <a:srgbClr val="438772"/>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9" d="100"/>
          <a:sy n="59" d="100"/>
        </p:scale>
        <p:origin x="940" y="52"/>
      </p:cViewPr>
      <p:guideLst>
        <p:guide orient="horz" pos="2160"/>
        <p:guide pos="3840"/>
      </p:guideLst>
    </p:cSldViewPr>
  </p:slideViewPr>
  <p:notesTextViewPr>
    <p:cViewPr>
      <p:scale>
        <a:sx n="100" d="100"/>
        <a:sy n="100" d="100"/>
      </p:scale>
      <p:origin x="0" y="0"/>
    </p:cViewPr>
  </p:notesTextViewPr>
  <p:sorterViewPr>
    <p:cViewPr varScale="1">
      <p:scale>
        <a:sx n="1" d="1"/>
        <a:sy n="1" d="1"/>
      </p:scale>
      <p:origin x="0" y="-1392"/>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8/4/2025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8/4/2025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8/4/2025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8/4/2025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8/4/2025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8/4/2025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8/4/2025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8/4/2025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8/4/2025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8/4/2025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8/4/2025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8/4/2025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8/4/2025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866900" y="838200"/>
            <a:ext cx="8458200" cy="2057399"/>
          </a:xfrm>
        </p:spPr>
        <p:txBody>
          <a:bodyPr>
            <a:noAutofit/>
          </a:bodyPr>
          <a:lstStyle/>
          <a:p>
            <a:r>
              <a:rPr lang="en-US" sz="8000" dirty="0"/>
              <a:t>Canadian Thanksgiving Day</a:t>
            </a:r>
          </a:p>
        </p:txBody>
      </p:sp>
      <p:sp>
        <p:nvSpPr>
          <p:cNvPr id="3" name="Subtitle 2"/>
          <p:cNvSpPr>
            <a:spLocks noGrp="1"/>
          </p:cNvSpPr>
          <p:nvPr>
            <p:ph type="subTitle" idx="1"/>
          </p:nvPr>
        </p:nvSpPr>
        <p:spPr>
          <a:xfrm>
            <a:off x="2819400" y="3429000"/>
            <a:ext cx="6400800" cy="838200"/>
          </a:xfrm>
        </p:spPr>
        <p:txBody>
          <a:bodyPr>
            <a:normAutofit lnSpcReduction="10000"/>
          </a:bodyPr>
          <a:lstStyle/>
          <a:p>
            <a:r>
              <a:rPr lang="en-US" sz="5400" i="1" dirty="0">
                <a:solidFill>
                  <a:schemeClr val="tx1"/>
                </a:solidFill>
              </a:rPr>
              <a:t>Year B</a:t>
            </a:r>
          </a:p>
        </p:txBody>
      </p:sp>
      <p:sp>
        <p:nvSpPr>
          <p:cNvPr id="4" name="Rectangle 3"/>
          <p:cNvSpPr/>
          <p:nvPr/>
        </p:nvSpPr>
        <p:spPr>
          <a:xfrm>
            <a:off x="2667000" y="5705855"/>
            <a:ext cx="7239000" cy="954107"/>
          </a:xfrm>
          <a:prstGeom prst="rect">
            <a:avLst/>
          </a:prstGeom>
          <a:solidFill>
            <a:srgbClr val="648083">
              <a:alpha val="70000"/>
            </a:srgbClr>
          </a:solidFill>
        </p:spPr>
        <p:txBody>
          <a:bodyPr wrap="square">
            <a:spAutoFit/>
          </a:bodyPr>
          <a:lstStyle/>
          <a:p>
            <a:pPr algn="ctr"/>
            <a:r>
              <a:rPr lang="en-US" sz="2800" dirty="0"/>
              <a:t>Joel 2:21-27 and Psalm 126  •  1 Timothy 2:1-7</a:t>
            </a:r>
          </a:p>
          <a:p>
            <a:pPr algn="ctr"/>
            <a:r>
              <a:rPr lang="en-US" sz="2800" dirty="0"/>
              <a:t>Matthew 6:25-33</a:t>
            </a:r>
            <a:r>
              <a:rPr lang="fi-FI" sz="2800" dirty="0"/>
              <a:t>	</a:t>
            </a:r>
            <a:r>
              <a:rPr lang="sv-SE" sz="2800" dirty="0"/>
              <a:t> </a:t>
            </a:r>
            <a:r>
              <a:rPr lang="en-US" sz="2800" dirty="0"/>
              <a:t> </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71800" y="1752600"/>
            <a:ext cx="6934200" cy="2308324"/>
          </a:xfrm>
          <a:prstGeom prst="rect">
            <a:avLst/>
          </a:prstGeom>
        </p:spPr>
        <p:txBody>
          <a:bodyPr wrap="square">
            <a:spAutoFit/>
          </a:bodyPr>
          <a:lstStyle/>
          <a:p>
            <a:r>
              <a:rPr lang="en-US" sz="3600" dirty="0"/>
              <a:t>First of all, then, I urge that supplications, prayers, intercessions, and thanksgivings be made for everyone,</a:t>
            </a:r>
            <a:endParaRPr lang="en-US" sz="3600" dirty="0">
              <a:cs typeface="Arial" pitchFamily="34" charset="0"/>
            </a:endParaRPr>
          </a:p>
        </p:txBody>
      </p:sp>
      <p:sp>
        <p:nvSpPr>
          <p:cNvPr id="5" name="TextBox 4"/>
          <p:cNvSpPr txBox="1"/>
          <p:nvPr/>
        </p:nvSpPr>
        <p:spPr>
          <a:xfrm>
            <a:off x="5867400" y="4267201"/>
            <a:ext cx="3352800" cy="461665"/>
          </a:xfrm>
          <a:prstGeom prst="rect">
            <a:avLst/>
          </a:prstGeom>
          <a:noFill/>
        </p:spPr>
        <p:txBody>
          <a:bodyPr wrap="square" rtlCol="0">
            <a:spAutoFit/>
          </a:bodyPr>
          <a:lstStyle/>
          <a:p>
            <a:pPr algn="ctr"/>
            <a:r>
              <a:rPr lang="en-US" sz="2400" dirty="0">
                <a:solidFill>
                  <a:schemeClr val="tx1">
                    <a:lumMod val="95000"/>
                  </a:schemeClr>
                </a:solidFill>
              </a:rPr>
              <a:t>1 Timothy 2:1</a:t>
            </a:r>
          </a:p>
        </p:txBody>
      </p:sp>
    </p:spTree>
    <p:extLst>
      <p:ext uri="{BB962C8B-B14F-4D97-AF65-F5344CB8AC3E}">
        <p14:creationId xmlns:p14="http://schemas.microsoft.com/office/powerpoint/2010/main" val="2368290017"/>
      </p:ext>
    </p:extLst>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400800"/>
            <a:ext cx="8763000" cy="307777"/>
          </a:xfrm>
          <a:prstGeom prst="rect">
            <a:avLst/>
          </a:prstGeom>
          <a:noFill/>
        </p:spPr>
        <p:txBody>
          <a:bodyPr wrap="square" rtlCol="0">
            <a:spAutoFit/>
          </a:bodyPr>
          <a:lstStyle/>
          <a:p>
            <a:pPr algn="ctr"/>
            <a:r>
              <a:rPr lang="en-US" sz="1400" dirty="0">
                <a:solidFill>
                  <a:schemeClr val="tx1">
                    <a:lumMod val="95000"/>
                  </a:schemeClr>
                </a:solidFill>
              </a:rPr>
              <a:t>Preparing Thanksgiving for Homeless Community  --  El Paso, TX</a:t>
            </a:r>
            <a:endParaRPr lang="en-US" sz="1600" dirty="0">
              <a:solidFill>
                <a:schemeClr val="tx1">
                  <a:lumMod val="95000"/>
                </a:schemeClr>
              </a:solidFill>
            </a:endParaRPr>
          </a:p>
        </p:txBody>
      </p:sp>
      <p:pic>
        <p:nvPicPr>
          <p:cNvPr id="5" name="Picture 4">
            <a:extLst>
              <a:ext uri="{FF2B5EF4-FFF2-40B4-BE49-F238E27FC236}">
                <a16:creationId xmlns:a16="http://schemas.microsoft.com/office/drawing/2014/main" id="{6E5F6C7C-96D5-70AD-4132-5233DACE5A8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819400" y="-5081"/>
            <a:ext cx="6868344" cy="6306071"/>
          </a:xfrm>
          <a:prstGeom prst="rect">
            <a:avLst/>
          </a:prstGeom>
        </p:spPr>
      </p:pic>
    </p:spTree>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1828800"/>
            <a:ext cx="6934200" cy="2308324"/>
          </a:xfrm>
          <a:prstGeom prst="rect">
            <a:avLst/>
          </a:prstGeom>
        </p:spPr>
        <p:txBody>
          <a:bodyPr wrap="square">
            <a:spAutoFit/>
          </a:bodyPr>
          <a:lstStyle/>
          <a:p>
            <a:r>
              <a:rPr lang="en-US" sz="3600" dirty="0"/>
              <a:t>for kings and all who are in high positions, so that we may lead a quiet and peaceable life in all godliness and dignity.</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1 Timothy 2:2</a:t>
            </a:r>
          </a:p>
        </p:txBody>
      </p:sp>
    </p:spTree>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07777"/>
          </a:xfrm>
          <a:prstGeom prst="rect">
            <a:avLst/>
          </a:prstGeom>
          <a:noFill/>
        </p:spPr>
        <p:txBody>
          <a:bodyPr wrap="square" rtlCol="0">
            <a:spAutoFit/>
          </a:bodyPr>
          <a:lstStyle/>
          <a:p>
            <a:pPr algn="ctr"/>
            <a:r>
              <a:rPr lang="en-US" sz="1400" dirty="0">
                <a:solidFill>
                  <a:schemeClr val="tx1">
                    <a:lumMod val="95000"/>
                  </a:schemeClr>
                </a:solidFill>
              </a:rPr>
              <a:t>View of the United States Capitol  --  watercolor, 1824, Metropolitan Museum of Art, New York, NY</a:t>
            </a:r>
            <a:endParaRPr lang="en-US" sz="1600" dirty="0">
              <a:solidFill>
                <a:schemeClr val="tx1">
                  <a:lumMod val="95000"/>
                </a:schemeClr>
              </a:solidFill>
            </a:endParaRPr>
          </a:p>
        </p:txBody>
      </p:sp>
      <p:pic>
        <p:nvPicPr>
          <p:cNvPr id="2" name="Picture 1">
            <a:extLst>
              <a:ext uri="{FF2B5EF4-FFF2-40B4-BE49-F238E27FC236}">
                <a16:creationId xmlns:a16="http://schemas.microsoft.com/office/drawing/2014/main" id="{B101DCCA-2875-4ED1-843F-EFD499EA319B}"/>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501679" y="347246"/>
            <a:ext cx="9135006" cy="5748754"/>
          </a:xfrm>
          <a:prstGeom prst="rect">
            <a:avLst/>
          </a:prstGeom>
        </p:spPr>
      </p:pic>
    </p:spTree>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1752600"/>
            <a:ext cx="6781800" cy="2308324"/>
          </a:xfrm>
          <a:prstGeom prst="rect">
            <a:avLst/>
          </a:prstGeom>
        </p:spPr>
        <p:txBody>
          <a:bodyPr wrap="square">
            <a:spAutoFit/>
          </a:bodyPr>
          <a:lstStyle/>
          <a:p>
            <a:r>
              <a:rPr lang="en-US" sz="3600" dirty="0"/>
              <a:t>"Therefore I tell you, do not worry about your life, what you will eat or what you will drink, or about your body, what you will wear. </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Matthew6:25a</a:t>
            </a:r>
          </a:p>
        </p:txBody>
      </p:sp>
    </p:spTree>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07777"/>
          </a:xfrm>
          <a:prstGeom prst="rect">
            <a:avLst/>
          </a:prstGeom>
          <a:noFill/>
        </p:spPr>
        <p:txBody>
          <a:bodyPr wrap="square" rtlCol="0">
            <a:spAutoFit/>
          </a:bodyPr>
          <a:lstStyle/>
          <a:p>
            <a:pPr algn="ctr"/>
            <a:r>
              <a:rPr lang="en-US" sz="1400" dirty="0">
                <a:solidFill>
                  <a:schemeClr val="tx1">
                    <a:lumMod val="95000"/>
                  </a:schemeClr>
                </a:solidFill>
              </a:rPr>
              <a:t>Don't Worry  --  Martin Creed, permanent installation, St. Peter's Cathedral, Cologne, Germany</a:t>
            </a:r>
            <a:endParaRPr lang="en-US" sz="1600" dirty="0">
              <a:solidFill>
                <a:schemeClr val="tx1">
                  <a:lumMod val="95000"/>
                </a:schemeClr>
              </a:solidFill>
            </a:endParaRPr>
          </a:p>
        </p:txBody>
      </p:sp>
      <p:pic>
        <p:nvPicPr>
          <p:cNvPr id="2" name="Picture 1">
            <a:extLst>
              <a:ext uri="{FF2B5EF4-FFF2-40B4-BE49-F238E27FC236}">
                <a16:creationId xmlns:a16="http://schemas.microsoft.com/office/drawing/2014/main" id="{CC4D844B-8CA6-47BE-AFE9-B2DFCE169C99}"/>
              </a:ext>
            </a:extLst>
          </p:cNvPr>
          <p:cNvPicPr>
            <a:picLocks noChangeAspect="1"/>
          </p:cNvPicPr>
          <p:nvPr/>
        </p:nvPicPr>
        <p:blipFill>
          <a:blip r:embed="rId2"/>
          <a:stretch>
            <a:fillRect/>
          </a:stretch>
        </p:blipFill>
        <p:spPr>
          <a:xfrm>
            <a:off x="1905000" y="152400"/>
            <a:ext cx="8458200" cy="5943600"/>
          </a:xfrm>
          <a:prstGeom prst="rect">
            <a:avLst/>
          </a:prstGeom>
        </p:spPr>
      </p:pic>
    </p:spTree>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71800" y="2438401"/>
            <a:ext cx="6477000" cy="1200329"/>
          </a:xfrm>
          <a:prstGeom prst="rect">
            <a:avLst/>
          </a:prstGeom>
        </p:spPr>
        <p:txBody>
          <a:bodyPr wrap="square">
            <a:spAutoFit/>
          </a:bodyPr>
          <a:lstStyle/>
          <a:p>
            <a:r>
              <a:rPr lang="en-US" sz="3600" dirty="0"/>
              <a:t>Is not life more than food, and the body more than clothing?</a:t>
            </a:r>
            <a:endParaRPr lang="en-US" sz="3600" dirty="0">
              <a:cs typeface="Arial" pitchFamily="34" charset="0"/>
            </a:endParaRPr>
          </a:p>
        </p:txBody>
      </p:sp>
      <p:sp>
        <p:nvSpPr>
          <p:cNvPr id="5" name="TextBox 4"/>
          <p:cNvSpPr txBox="1"/>
          <p:nvPr/>
        </p:nvSpPr>
        <p:spPr>
          <a:xfrm>
            <a:off x="5943600" y="4343401"/>
            <a:ext cx="3352800" cy="461665"/>
          </a:xfrm>
          <a:prstGeom prst="rect">
            <a:avLst/>
          </a:prstGeom>
          <a:noFill/>
        </p:spPr>
        <p:txBody>
          <a:bodyPr wrap="square" rtlCol="0">
            <a:spAutoFit/>
          </a:bodyPr>
          <a:lstStyle/>
          <a:p>
            <a:pPr algn="ctr"/>
            <a:r>
              <a:rPr lang="en-US" sz="2400" dirty="0">
                <a:solidFill>
                  <a:schemeClr val="tx1">
                    <a:lumMod val="95000"/>
                  </a:schemeClr>
                </a:solidFill>
              </a:rPr>
              <a:t>Matthew 6:25b</a:t>
            </a:r>
          </a:p>
        </p:txBody>
      </p:sp>
    </p:spTree>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76400" y="5029200"/>
            <a:ext cx="1219200" cy="1600438"/>
          </a:xfrm>
          <a:prstGeom prst="rect">
            <a:avLst/>
          </a:prstGeom>
          <a:noFill/>
        </p:spPr>
        <p:txBody>
          <a:bodyPr wrap="square" rtlCol="0">
            <a:spAutoFit/>
          </a:bodyPr>
          <a:lstStyle/>
          <a:p>
            <a:pPr algn="ctr"/>
            <a:r>
              <a:rPr lang="en-US" sz="1400" dirty="0">
                <a:solidFill>
                  <a:schemeClr val="tx1">
                    <a:lumMod val="95000"/>
                  </a:schemeClr>
                </a:solidFill>
              </a:rPr>
              <a:t>The Millinery Shop</a:t>
            </a:r>
          </a:p>
          <a:p>
            <a:pPr algn="ctr"/>
            <a:endParaRPr lang="en-US" sz="1400" dirty="0">
              <a:solidFill>
                <a:schemeClr val="tx1">
                  <a:lumMod val="95000"/>
                </a:schemeClr>
              </a:solidFill>
            </a:endParaRPr>
          </a:p>
          <a:p>
            <a:pPr algn="ctr"/>
            <a:r>
              <a:rPr lang="en-US" sz="1400" dirty="0">
                <a:solidFill>
                  <a:schemeClr val="tx1">
                    <a:lumMod val="95000"/>
                  </a:schemeClr>
                </a:solidFill>
              </a:rPr>
              <a:t>Edgar Degas</a:t>
            </a:r>
          </a:p>
          <a:p>
            <a:pPr algn="ctr"/>
            <a:r>
              <a:rPr lang="en-US" sz="1400" dirty="0">
                <a:solidFill>
                  <a:schemeClr val="tx1">
                    <a:lumMod val="95000"/>
                  </a:schemeClr>
                </a:solidFill>
              </a:rPr>
              <a:t>Art Institute of Chicago</a:t>
            </a:r>
          </a:p>
          <a:p>
            <a:pPr algn="ctr"/>
            <a:r>
              <a:rPr lang="en-US" sz="1400" dirty="0">
                <a:solidFill>
                  <a:schemeClr val="tx1">
                    <a:lumMod val="95000"/>
                  </a:schemeClr>
                </a:solidFill>
              </a:rPr>
              <a:t>Chicago, IL</a:t>
            </a:r>
          </a:p>
        </p:txBody>
      </p:sp>
      <p:pic>
        <p:nvPicPr>
          <p:cNvPr id="2" name="Picture 1">
            <a:extLst>
              <a:ext uri="{FF2B5EF4-FFF2-40B4-BE49-F238E27FC236}">
                <a16:creationId xmlns:a16="http://schemas.microsoft.com/office/drawing/2014/main" id="{9ED62C9B-635B-4EED-A10F-39A70A68B30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040560" y="1"/>
            <a:ext cx="7627441" cy="6851315"/>
          </a:xfrm>
          <a:prstGeom prst="rect">
            <a:avLst/>
          </a:prstGeom>
        </p:spPr>
      </p:pic>
    </p:spTree>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71800" y="1981200"/>
            <a:ext cx="6705600" cy="2308324"/>
          </a:xfrm>
          <a:prstGeom prst="rect">
            <a:avLst/>
          </a:prstGeom>
        </p:spPr>
        <p:txBody>
          <a:bodyPr wrap="square">
            <a:spAutoFit/>
          </a:bodyPr>
          <a:lstStyle/>
          <a:p>
            <a:r>
              <a:rPr lang="en-US" sz="3600" dirty="0"/>
              <a:t>Look at the birds of the air; they neither sow nor reap nor gather into barns, and yet your heavenly Father feeds them. </a:t>
            </a: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Matthew 6:26</a:t>
            </a:r>
          </a:p>
        </p:txBody>
      </p:sp>
    </p:spTree>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057400" y="5410200"/>
            <a:ext cx="1981200" cy="954107"/>
          </a:xfrm>
          <a:prstGeom prst="rect">
            <a:avLst/>
          </a:prstGeom>
          <a:noFill/>
        </p:spPr>
        <p:txBody>
          <a:bodyPr wrap="square" rtlCol="0">
            <a:spAutoFit/>
          </a:bodyPr>
          <a:lstStyle/>
          <a:p>
            <a:pPr algn="ctr"/>
            <a:r>
              <a:rPr lang="en-US" sz="1400" dirty="0">
                <a:solidFill>
                  <a:schemeClr val="tx1">
                    <a:lumMod val="95000"/>
                  </a:schemeClr>
                </a:solidFill>
              </a:rPr>
              <a:t>St. Francis and the Birds</a:t>
            </a:r>
          </a:p>
          <a:p>
            <a:pPr algn="ctr"/>
            <a:endParaRPr lang="en-US" sz="1400" dirty="0">
              <a:solidFill>
                <a:schemeClr val="tx1">
                  <a:lumMod val="95000"/>
                </a:schemeClr>
              </a:solidFill>
            </a:endParaRPr>
          </a:p>
          <a:p>
            <a:pPr algn="ctr"/>
            <a:r>
              <a:rPr lang="en-US" sz="1400" dirty="0">
                <a:solidFill>
                  <a:schemeClr val="tx1">
                    <a:lumMod val="95000"/>
                  </a:schemeClr>
                </a:solidFill>
              </a:rPr>
              <a:t>Westminster Abbey</a:t>
            </a:r>
          </a:p>
          <a:p>
            <a:pPr algn="ctr"/>
            <a:r>
              <a:rPr lang="en-US" sz="1400" dirty="0">
                <a:solidFill>
                  <a:schemeClr val="tx1">
                    <a:lumMod val="95000"/>
                  </a:schemeClr>
                </a:solidFill>
              </a:rPr>
              <a:t>London, England</a:t>
            </a:r>
          </a:p>
        </p:txBody>
      </p:sp>
      <p:pic>
        <p:nvPicPr>
          <p:cNvPr id="3" name="Picture 2">
            <a:extLst>
              <a:ext uri="{FF2B5EF4-FFF2-40B4-BE49-F238E27FC236}">
                <a16:creationId xmlns:a16="http://schemas.microsoft.com/office/drawing/2014/main" id="{18A5629F-64C7-4288-B361-8ED919F0785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631010" y="0"/>
            <a:ext cx="5046390" cy="6858000"/>
          </a:xfrm>
          <a:prstGeom prst="rect">
            <a:avLst/>
          </a:prstGeom>
        </p:spPr>
      </p:pic>
    </p:spTree>
  </p:cSld>
  <p:clrMapOvr>
    <a:masterClrMapping/>
  </p:clrMapOvr>
  <p:transition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2133600"/>
            <a:ext cx="6858000" cy="1754326"/>
          </a:xfrm>
          <a:prstGeom prst="rect">
            <a:avLst/>
          </a:prstGeom>
        </p:spPr>
        <p:txBody>
          <a:bodyPr wrap="square">
            <a:spAutoFit/>
          </a:bodyPr>
          <a:lstStyle/>
          <a:p>
            <a:r>
              <a:rPr lang="en-US" sz="3600" dirty="0"/>
              <a:t>Do not fear, you animals of the field, for the pastures of the wilderness are green; </a:t>
            </a:r>
            <a:endParaRPr lang="en-US" sz="3600" dirty="0">
              <a:cs typeface="Arial" pitchFamily="34" charset="0"/>
            </a:endParaRPr>
          </a:p>
        </p:txBody>
      </p:sp>
      <p:sp>
        <p:nvSpPr>
          <p:cNvPr id="5" name="TextBox 4"/>
          <p:cNvSpPr txBox="1"/>
          <p:nvPr/>
        </p:nvSpPr>
        <p:spPr>
          <a:xfrm>
            <a:off x="5943600" y="4343401"/>
            <a:ext cx="3352800" cy="461665"/>
          </a:xfrm>
          <a:prstGeom prst="rect">
            <a:avLst/>
          </a:prstGeom>
          <a:noFill/>
        </p:spPr>
        <p:txBody>
          <a:bodyPr wrap="square" rtlCol="0">
            <a:spAutoFit/>
          </a:bodyPr>
          <a:lstStyle/>
          <a:p>
            <a:pPr algn="ctr"/>
            <a:r>
              <a:rPr lang="en-US" sz="2400" dirty="0">
                <a:solidFill>
                  <a:schemeClr val="tx1">
                    <a:lumMod val="95000"/>
                  </a:schemeClr>
                </a:solidFill>
              </a:rPr>
              <a:t>Joel 2:22a</a:t>
            </a:r>
          </a:p>
        </p:txBody>
      </p:sp>
    </p:spTree>
    <p:extLst>
      <p:ext uri="{BB962C8B-B14F-4D97-AF65-F5344CB8AC3E}">
        <p14:creationId xmlns:p14="http://schemas.microsoft.com/office/powerpoint/2010/main" val="1226638420"/>
      </p:ext>
    </p:extLst>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524000"/>
            <a:ext cx="7315200" cy="2862322"/>
          </a:xfrm>
          <a:prstGeom prst="rect">
            <a:avLst/>
          </a:prstGeom>
        </p:spPr>
        <p:txBody>
          <a:bodyPr wrap="square">
            <a:spAutoFit/>
          </a:bodyPr>
          <a:lstStyle/>
          <a:p>
            <a:r>
              <a:rPr lang="en-US" sz="3600" dirty="0"/>
              <a:t>Consider the lilies of the field, how they grow; they neither toil nor spin, yet I tell you, even Solomon in all his glory was not clothed like one of these.</a:t>
            </a:r>
            <a:endParaRPr lang="en-US" sz="3600" dirty="0">
              <a:cs typeface="Arial" pitchFamily="34" charset="0"/>
            </a:endParaRPr>
          </a:p>
        </p:txBody>
      </p:sp>
      <p:sp>
        <p:nvSpPr>
          <p:cNvPr id="5" name="TextBox 4"/>
          <p:cNvSpPr txBox="1"/>
          <p:nvPr/>
        </p:nvSpPr>
        <p:spPr>
          <a:xfrm>
            <a:off x="5715000" y="4648201"/>
            <a:ext cx="3352800" cy="461665"/>
          </a:xfrm>
          <a:prstGeom prst="rect">
            <a:avLst/>
          </a:prstGeom>
          <a:noFill/>
        </p:spPr>
        <p:txBody>
          <a:bodyPr wrap="square" rtlCol="0">
            <a:spAutoFit/>
          </a:bodyPr>
          <a:lstStyle/>
          <a:p>
            <a:pPr algn="ctr"/>
            <a:r>
              <a:rPr lang="en-US" sz="2400" dirty="0">
                <a:solidFill>
                  <a:schemeClr val="tx1">
                    <a:lumMod val="95000"/>
                  </a:schemeClr>
                </a:solidFill>
              </a:rPr>
              <a:t>Matthew 6:28b, 29a</a:t>
            </a:r>
          </a:p>
        </p:txBody>
      </p:sp>
    </p:spTree>
  </p:cSld>
  <p:clrMapOvr>
    <a:masterClrMapping/>
  </p:clrMapOvr>
  <p:transition advTm="8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443246"/>
            <a:ext cx="8763000" cy="307777"/>
          </a:xfrm>
          <a:prstGeom prst="rect">
            <a:avLst/>
          </a:prstGeom>
          <a:noFill/>
        </p:spPr>
        <p:txBody>
          <a:bodyPr wrap="square" rtlCol="0">
            <a:spAutoFit/>
          </a:bodyPr>
          <a:lstStyle/>
          <a:p>
            <a:pPr algn="ctr"/>
            <a:r>
              <a:rPr lang="en-US" sz="1400" dirty="0">
                <a:solidFill>
                  <a:schemeClr val="tx1">
                    <a:lumMod val="95000"/>
                  </a:schemeClr>
                </a:solidFill>
              </a:rPr>
              <a:t>Waterlilies  --  Claude Monet, Ohara Museum of Art, Kurashiki, Japan</a:t>
            </a:r>
            <a:endParaRPr lang="en-US" sz="1600" dirty="0">
              <a:solidFill>
                <a:schemeClr val="tx1">
                  <a:lumMod val="95000"/>
                </a:schemeClr>
              </a:solidFill>
            </a:endParaRPr>
          </a:p>
        </p:txBody>
      </p:sp>
      <p:pic>
        <p:nvPicPr>
          <p:cNvPr id="2" name="Picture 1">
            <a:extLst>
              <a:ext uri="{FF2B5EF4-FFF2-40B4-BE49-F238E27FC236}">
                <a16:creationId xmlns:a16="http://schemas.microsoft.com/office/drawing/2014/main" id="{D451756D-5ED8-4985-8D42-52565BC71D2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110830" y="0"/>
            <a:ext cx="8046541" cy="6286616"/>
          </a:xfrm>
          <a:prstGeom prst="rect">
            <a:avLst/>
          </a:prstGeom>
        </p:spPr>
      </p:pic>
    </p:spTree>
  </p:cSld>
  <p:clrMapOvr>
    <a:masterClrMapping/>
  </p:clrMapOvr>
  <p:transition advTm="8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2286000"/>
            <a:ext cx="6934200" cy="1754326"/>
          </a:xfrm>
          <a:prstGeom prst="rect">
            <a:avLst/>
          </a:prstGeom>
        </p:spPr>
        <p:txBody>
          <a:bodyPr wrap="square">
            <a:spAutoFit/>
          </a:bodyPr>
          <a:lstStyle/>
          <a:p>
            <a:r>
              <a:rPr lang="en-US" sz="3600" dirty="0"/>
              <a:t>Therefore do not worry, saying, 'What will we eat?' or 'What will we drink?' or 'What will we wear?'</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Matthew 6:31</a:t>
            </a:r>
          </a:p>
        </p:txBody>
      </p:sp>
    </p:spTree>
  </p:cSld>
  <p:clrMapOvr>
    <a:masterClrMapping/>
  </p:clrMapOvr>
  <p:transition advTm="800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5257801"/>
            <a:ext cx="1981200" cy="1169551"/>
          </a:xfrm>
          <a:prstGeom prst="rect">
            <a:avLst/>
          </a:prstGeom>
          <a:noFill/>
        </p:spPr>
        <p:txBody>
          <a:bodyPr wrap="square" rtlCol="0">
            <a:spAutoFit/>
          </a:bodyPr>
          <a:lstStyle/>
          <a:p>
            <a:pPr algn="ctr"/>
            <a:r>
              <a:rPr lang="en-US" sz="1400" dirty="0">
                <a:solidFill>
                  <a:schemeClr val="tx1">
                    <a:lumMod val="95000"/>
                  </a:schemeClr>
                </a:solidFill>
              </a:rPr>
              <a:t>Wrinkled by Worries</a:t>
            </a:r>
          </a:p>
          <a:p>
            <a:pPr algn="ctr"/>
            <a:endParaRPr lang="en-US" sz="1400" dirty="0">
              <a:solidFill>
                <a:schemeClr val="tx1">
                  <a:lumMod val="95000"/>
                </a:schemeClr>
              </a:solidFill>
            </a:endParaRPr>
          </a:p>
          <a:p>
            <a:pPr algn="ctr"/>
            <a:r>
              <a:rPr lang="en-US" sz="1400" dirty="0">
                <a:solidFill>
                  <a:schemeClr val="tx1">
                    <a:lumMod val="95000"/>
                  </a:schemeClr>
                </a:solidFill>
              </a:rPr>
              <a:t>Irondale Evangelical Free Church</a:t>
            </a:r>
          </a:p>
          <a:p>
            <a:pPr algn="ctr"/>
            <a:r>
              <a:rPr lang="en-US" sz="1400" dirty="0">
                <a:solidFill>
                  <a:schemeClr val="tx1">
                    <a:lumMod val="95000"/>
                  </a:schemeClr>
                </a:solidFill>
              </a:rPr>
              <a:t>Irondale, AL</a:t>
            </a:r>
            <a:endParaRPr lang="en-US" sz="1600" dirty="0">
              <a:solidFill>
                <a:schemeClr val="tx1">
                  <a:lumMod val="95000"/>
                </a:schemeClr>
              </a:solidFill>
            </a:endParaRPr>
          </a:p>
        </p:txBody>
      </p:sp>
      <p:pic>
        <p:nvPicPr>
          <p:cNvPr id="3" name="Picture 2">
            <a:extLst>
              <a:ext uri="{FF2B5EF4-FFF2-40B4-BE49-F238E27FC236}">
                <a16:creationId xmlns:a16="http://schemas.microsoft.com/office/drawing/2014/main" id="{8532D976-8A23-4FE9-8F5B-85510862DCD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114801" y="14235"/>
            <a:ext cx="6209489" cy="6858000"/>
          </a:xfrm>
          <a:prstGeom prst="rect">
            <a:avLst/>
          </a:prstGeom>
        </p:spPr>
      </p:pic>
    </p:spTree>
  </p:cSld>
  <p:clrMapOvr>
    <a:masterClrMapping/>
  </p:clrMapOvr>
  <p:transition advTm="8000"/>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19400" y="2133600"/>
            <a:ext cx="7086600" cy="2308324"/>
          </a:xfrm>
          <a:prstGeom prst="rect">
            <a:avLst/>
          </a:prstGeom>
        </p:spPr>
        <p:txBody>
          <a:bodyPr wrap="square">
            <a:spAutoFit/>
          </a:bodyPr>
          <a:lstStyle/>
          <a:p>
            <a:r>
              <a:rPr lang="en-US" sz="3600" dirty="0"/>
              <a:t>But strive first for the kingdom of God and his righteousness, and all these things will be given to you as well."</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Matthew 6:33</a:t>
            </a:r>
          </a:p>
        </p:txBody>
      </p:sp>
    </p:spTree>
  </p:cSld>
  <p:clrMapOvr>
    <a:masterClrMapping/>
  </p:clrMapOvr>
  <p:transition advTm="8000"/>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248400"/>
            <a:ext cx="8763000" cy="307777"/>
          </a:xfrm>
          <a:prstGeom prst="rect">
            <a:avLst/>
          </a:prstGeom>
          <a:noFill/>
        </p:spPr>
        <p:txBody>
          <a:bodyPr wrap="square" rtlCol="0">
            <a:spAutoFit/>
          </a:bodyPr>
          <a:lstStyle/>
          <a:p>
            <a:pPr algn="ctr"/>
            <a:r>
              <a:rPr lang="en-US" sz="1400" dirty="0">
                <a:solidFill>
                  <a:schemeClr val="tx1">
                    <a:lumMod val="95000"/>
                  </a:schemeClr>
                </a:solidFill>
              </a:rPr>
              <a:t>All Are Welcome in the Kingdom of God  --  Sand sculpture, Ocean City, MD</a:t>
            </a:r>
            <a:endParaRPr lang="en-US" sz="1600" dirty="0">
              <a:solidFill>
                <a:schemeClr val="tx1">
                  <a:lumMod val="95000"/>
                </a:schemeClr>
              </a:solidFill>
            </a:endParaRPr>
          </a:p>
        </p:txBody>
      </p:sp>
      <p:pic>
        <p:nvPicPr>
          <p:cNvPr id="3" name="Picture 2">
            <a:extLst>
              <a:ext uri="{FF2B5EF4-FFF2-40B4-BE49-F238E27FC236}">
                <a16:creationId xmlns:a16="http://schemas.microsoft.com/office/drawing/2014/main" id="{93022D7C-885D-419B-AC32-DA9E528A3A3A}"/>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524000" y="643474"/>
            <a:ext cx="9144000" cy="5147726"/>
          </a:xfrm>
          <a:prstGeom prst="rect">
            <a:avLst/>
          </a:prstGeom>
        </p:spPr>
      </p:pic>
    </p:spTree>
  </p:cSld>
  <p:clrMapOvr>
    <a:masterClrMapping/>
  </p:clrMapOvr>
  <p:transition advTm="8000"/>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76400" y="609600"/>
            <a:ext cx="8991600" cy="6248400"/>
          </a:xfrm>
          <a:ln>
            <a:noFill/>
          </a:ln>
        </p:spPr>
        <p:txBody>
          <a:bodyPr>
            <a:noAutofit/>
          </a:bodyPr>
          <a:lstStyle/>
          <a:p>
            <a:pPr>
              <a:buNone/>
            </a:pPr>
            <a:r>
              <a:rPr lang="en-US" sz="1600" dirty="0"/>
              <a:t>New Revised Standard Version Bible, copyright 1989, Division of Christian Education of the National Council of the Churches of Christ in the United States of America. Used by permission. All rights reserved.</a:t>
            </a:r>
          </a:p>
          <a:p>
            <a:pPr>
              <a:buNone/>
            </a:pPr>
            <a:endParaRPr lang="en-US" sz="1600" dirty="0"/>
          </a:p>
          <a:p>
            <a:pPr>
              <a:buNone/>
            </a:pPr>
            <a:r>
              <a:rPr lang="en-US" sz="1600" dirty="0"/>
              <a:t>https://commons.wikimedia.org/wiki/File:Henri_Rousseau_-_Meadowland_-_Google_Art_Project.jpg</a:t>
            </a:r>
          </a:p>
          <a:p>
            <a:pPr>
              <a:buNone/>
            </a:pPr>
            <a:r>
              <a:rPr lang="en-US" sz="1600" dirty="0"/>
              <a:t>https://commons.wikimedia.org/wiki/File:Luis_Mel%C3%A9ndez_-_Still_Life_with_Figs_and_Bread_-_Google_Art_Project.jpg</a:t>
            </a:r>
          </a:p>
          <a:p>
            <a:pPr>
              <a:buNone/>
            </a:pPr>
            <a:r>
              <a:rPr lang="en-US" sz="1600" dirty="0"/>
              <a:t>https://commons.wikimedia.org/wiki/File:Pieter_Bruegel_the_Elder_-_Peasant_Wedding_-_Google_Art_Project_2.jpg</a:t>
            </a:r>
          </a:p>
          <a:p>
            <a:pPr>
              <a:buNone/>
            </a:pPr>
            <a:r>
              <a:rPr lang="en-US" sz="1600" dirty="0"/>
              <a:t>https://commons.wikimedia.org/wiki/File:John_Linnell_-_Wheat_-_Google_Art_Project.jpg</a:t>
            </a:r>
          </a:p>
          <a:p>
            <a:pPr>
              <a:buNone/>
            </a:pPr>
            <a:r>
              <a:rPr lang="en-US" sz="1600" dirty="0"/>
              <a:t>https://commons.wikimedia.org/wiki/File:Fort_Bliss_soldiers,_El_Paso_community_help_feed_homeless_families_on_Thanksgiving_131128-A-JV906-214.jpg</a:t>
            </a:r>
          </a:p>
          <a:p>
            <a:pPr>
              <a:buNone/>
            </a:pPr>
            <a:r>
              <a:rPr lang="en-US" sz="1600" dirty="0"/>
              <a:t>https://commons.wikimedia.org/wiki/File:View_of_the_Capitol_MET_APS2248.jpg – Charles W. Burton</a:t>
            </a:r>
          </a:p>
          <a:p>
            <a:pPr>
              <a:buNone/>
            </a:pPr>
            <a:r>
              <a:rPr lang="en-US" sz="1600" dirty="0"/>
              <a:t>https://commons.wikimedia.org/wiki/File:Don%27t_worry.jpg – </a:t>
            </a:r>
            <a:r>
              <a:rPr lang="en-US" sz="1600" dirty="0" err="1"/>
              <a:t>Vincerama</a:t>
            </a:r>
            <a:endParaRPr lang="en-US" sz="1600" dirty="0"/>
          </a:p>
          <a:p>
            <a:pPr>
              <a:buNone/>
            </a:pPr>
            <a:r>
              <a:rPr lang="en-US" sz="1600" dirty="0"/>
              <a:t>https://commons.wikimedia.org/wiki/File:Edgar_Degas_-_The_Millinery_Shop_-_Google_Art_Project.jpg</a:t>
            </a:r>
          </a:p>
          <a:p>
            <a:pPr>
              <a:buNone/>
            </a:pPr>
            <a:r>
              <a:rPr lang="en-US" sz="1600" dirty="0"/>
              <a:t>https://www.flickr.com/photos/paullew/10081428036 - Fr Lawrence Lew, O.P.</a:t>
            </a:r>
          </a:p>
          <a:p>
            <a:pPr>
              <a:buNone/>
            </a:pPr>
            <a:r>
              <a:rPr lang="en-US" sz="1600" dirty="0"/>
              <a:t>https://commons.wikimedia.org/wiki/File:Claude_Monet_-_Waterlilies_-_Google_Art_Project.jpg</a:t>
            </a:r>
          </a:p>
          <a:p>
            <a:pPr>
              <a:buNone/>
            </a:pPr>
            <a:r>
              <a:rPr lang="en-US" sz="1600" dirty="0"/>
              <a:t>https://www.flickr.com/photos/jantik/4388441 - Jan </a:t>
            </a:r>
            <a:r>
              <a:rPr lang="en-US" sz="1600" dirty="0" err="1"/>
              <a:t>Tik</a:t>
            </a:r>
            <a:endParaRPr lang="en-US" sz="1600" dirty="0"/>
          </a:p>
          <a:p>
            <a:pPr>
              <a:buNone/>
            </a:pPr>
            <a:r>
              <a:rPr lang="en-US" sz="1600" dirty="0"/>
              <a:t>https://www.flickr.com/photos/jillianaphotography/1236022574/ - Jillian</a:t>
            </a:r>
          </a:p>
          <a:p>
            <a:pPr>
              <a:buNone/>
            </a:pPr>
            <a:r>
              <a:rPr lang="en-US" sz="1600" dirty="0"/>
              <a:t>Additional descriptions can be found at the Art in the Christian Tradition image library, a service of the Vanderbilt Divinity Library, </a:t>
            </a:r>
            <a:r>
              <a:rPr lang="en-US" sz="1600" dirty="0" err="1"/>
              <a:t>http://diglib.library.vanderbilt.edu/</a:t>
            </a:r>
            <a:r>
              <a:rPr lang="en-US" sz="1600" dirty="0"/>
              <a:t>.  All images available via Creative Commons 3.0 License.</a:t>
            </a:r>
          </a:p>
          <a:p>
            <a:endParaRPr lang="en-US" sz="1200" dirty="0"/>
          </a:p>
          <a:p>
            <a:endParaRPr lang="en-US" sz="1400" dirty="0"/>
          </a:p>
          <a:p>
            <a:endParaRPr lang="en-US" sz="1400" dirty="0"/>
          </a:p>
        </p:txBody>
      </p:sp>
    </p:spTree>
  </p:cSld>
  <p:clrMapOvr>
    <a:masterClrMapping/>
  </p:clrMapOvr>
  <p:transition advTm="3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14500" y="6443246"/>
            <a:ext cx="8763000" cy="307777"/>
          </a:xfrm>
          <a:prstGeom prst="rect">
            <a:avLst/>
          </a:prstGeom>
          <a:noFill/>
        </p:spPr>
        <p:txBody>
          <a:bodyPr wrap="square" rtlCol="0">
            <a:spAutoFit/>
          </a:bodyPr>
          <a:lstStyle/>
          <a:p>
            <a:pPr algn="ctr"/>
            <a:r>
              <a:rPr lang="en-US" sz="1400" dirty="0">
                <a:solidFill>
                  <a:schemeClr val="tx1">
                    <a:lumMod val="95000"/>
                  </a:schemeClr>
                </a:solidFill>
              </a:rPr>
              <a:t>Meadowland  --  Henri Rousseau, Bridgestone Museum of Art, Tokyo, Japan</a:t>
            </a:r>
          </a:p>
        </p:txBody>
      </p:sp>
      <p:pic>
        <p:nvPicPr>
          <p:cNvPr id="2" name="Picture 1">
            <a:extLst>
              <a:ext uri="{FF2B5EF4-FFF2-40B4-BE49-F238E27FC236}">
                <a16:creationId xmlns:a16="http://schemas.microsoft.com/office/drawing/2014/main" id="{AAACD38B-02E7-4AC1-A08E-A17ACDABD39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286001" y="1"/>
            <a:ext cx="7650807" cy="6328293"/>
          </a:xfrm>
          <a:prstGeom prst="rect">
            <a:avLst/>
          </a:prstGeom>
        </p:spPr>
      </p:pic>
    </p:spTree>
    <p:extLst>
      <p:ext uri="{BB962C8B-B14F-4D97-AF65-F5344CB8AC3E}">
        <p14:creationId xmlns:p14="http://schemas.microsoft.com/office/powerpoint/2010/main" val="3808805161"/>
      </p:ext>
    </p:extLst>
  </p:cSld>
  <p:clrMapOvr>
    <a:masterClrMapping/>
  </p:clrMapOvr>
  <p:transition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90153" y="2438401"/>
            <a:ext cx="6324600" cy="1200329"/>
          </a:xfrm>
          <a:prstGeom prst="rect">
            <a:avLst/>
          </a:prstGeom>
        </p:spPr>
        <p:txBody>
          <a:bodyPr wrap="square">
            <a:spAutoFit/>
          </a:bodyPr>
          <a:lstStyle/>
          <a:p>
            <a:r>
              <a:rPr lang="en-US" sz="3600" dirty="0"/>
              <a:t>the tree bears its fruit, the fig tree and vine give their full yield.</a:t>
            </a:r>
            <a:endParaRPr lang="en-US" sz="3600" dirty="0">
              <a:cs typeface="Arial" pitchFamily="34" charset="0"/>
            </a:endParaRPr>
          </a:p>
        </p:txBody>
      </p:sp>
      <p:sp>
        <p:nvSpPr>
          <p:cNvPr id="5" name="TextBox 4"/>
          <p:cNvSpPr txBox="1"/>
          <p:nvPr/>
        </p:nvSpPr>
        <p:spPr>
          <a:xfrm>
            <a:off x="6096000" y="4343401"/>
            <a:ext cx="3352800" cy="461665"/>
          </a:xfrm>
          <a:prstGeom prst="rect">
            <a:avLst/>
          </a:prstGeom>
          <a:noFill/>
        </p:spPr>
        <p:txBody>
          <a:bodyPr wrap="square" rtlCol="0">
            <a:spAutoFit/>
          </a:bodyPr>
          <a:lstStyle/>
          <a:p>
            <a:pPr algn="ctr"/>
            <a:r>
              <a:rPr lang="en-US" sz="2400" dirty="0">
                <a:solidFill>
                  <a:schemeClr val="tx1">
                    <a:lumMod val="95000"/>
                  </a:schemeClr>
                </a:solidFill>
              </a:rPr>
              <a:t>Joel 2:22b</a:t>
            </a:r>
          </a:p>
        </p:txBody>
      </p:sp>
    </p:spTree>
    <p:extLst>
      <p:ext uri="{BB962C8B-B14F-4D97-AF65-F5344CB8AC3E}">
        <p14:creationId xmlns:p14="http://schemas.microsoft.com/office/powerpoint/2010/main" val="3895182043"/>
      </p:ext>
    </p:extLst>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133600" y="5029200"/>
            <a:ext cx="1447800" cy="1600438"/>
          </a:xfrm>
          <a:prstGeom prst="rect">
            <a:avLst/>
          </a:prstGeom>
          <a:noFill/>
        </p:spPr>
        <p:txBody>
          <a:bodyPr wrap="square" rtlCol="0">
            <a:spAutoFit/>
          </a:bodyPr>
          <a:lstStyle/>
          <a:p>
            <a:pPr algn="ctr"/>
            <a:r>
              <a:rPr lang="en-US" sz="1400" dirty="0">
                <a:solidFill>
                  <a:schemeClr val="tx1">
                    <a:lumMod val="95000"/>
                  </a:schemeClr>
                </a:solidFill>
              </a:rPr>
              <a:t>Still Life with Figs and Bread</a:t>
            </a:r>
          </a:p>
          <a:p>
            <a:pPr algn="ctr"/>
            <a:endParaRPr lang="en-US" sz="1400" dirty="0">
              <a:solidFill>
                <a:schemeClr val="tx1">
                  <a:lumMod val="95000"/>
                </a:schemeClr>
              </a:solidFill>
            </a:endParaRPr>
          </a:p>
          <a:p>
            <a:pPr algn="ctr"/>
            <a:r>
              <a:rPr lang="en-US" sz="1400" dirty="0">
                <a:solidFill>
                  <a:schemeClr val="tx1">
                    <a:lumMod val="95000"/>
                  </a:schemeClr>
                </a:solidFill>
              </a:rPr>
              <a:t>Luis Melendez</a:t>
            </a:r>
          </a:p>
          <a:p>
            <a:pPr algn="ctr"/>
            <a:r>
              <a:rPr lang="en-US" sz="1400" dirty="0">
                <a:solidFill>
                  <a:schemeClr val="tx1">
                    <a:lumMod val="95000"/>
                  </a:schemeClr>
                </a:solidFill>
              </a:rPr>
              <a:t>National Gallery of Art</a:t>
            </a:r>
          </a:p>
          <a:p>
            <a:pPr algn="ctr"/>
            <a:r>
              <a:rPr lang="en-US" sz="1400" dirty="0">
                <a:solidFill>
                  <a:schemeClr val="tx1">
                    <a:lumMod val="95000"/>
                  </a:schemeClr>
                </a:solidFill>
              </a:rPr>
              <a:t>Washington, DC</a:t>
            </a:r>
            <a:endParaRPr lang="en-US" sz="1600" dirty="0">
              <a:solidFill>
                <a:schemeClr val="tx1">
                  <a:lumMod val="95000"/>
                </a:schemeClr>
              </a:solidFill>
            </a:endParaRPr>
          </a:p>
        </p:txBody>
      </p:sp>
      <p:pic>
        <p:nvPicPr>
          <p:cNvPr id="5" name="Picture 4">
            <a:extLst>
              <a:ext uri="{FF2B5EF4-FFF2-40B4-BE49-F238E27FC236}">
                <a16:creationId xmlns:a16="http://schemas.microsoft.com/office/drawing/2014/main" id="{D47B0C0F-B6FE-46A5-AEB3-31E34D168FA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198374" y="0"/>
            <a:ext cx="4793226" cy="6858000"/>
          </a:xfrm>
          <a:prstGeom prst="rect">
            <a:avLst/>
          </a:prstGeom>
        </p:spPr>
      </p:pic>
    </p:spTree>
    <p:extLst>
      <p:ext uri="{BB962C8B-B14F-4D97-AF65-F5344CB8AC3E}">
        <p14:creationId xmlns:p14="http://schemas.microsoft.com/office/powerpoint/2010/main" val="3043062786"/>
      </p:ext>
    </p:extLst>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67000" y="2057400"/>
            <a:ext cx="7467600" cy="2308324"/>
          </a:xfrm>
          <a:prstGeom prst="rect">
            <a:avLst/>
          </a:prstGeom>
        </p:spPr>
        <p:txBody>
          <a:bodyPr wrap="square">
            <a:spAutoFit/>
          </a:bodyPr>
          <a:lstStyle/>
          <a:p>
            <a:r>
              <a:rPr lang="en-US" sz="3600" dirty="0"/>
              <a:t>You shall eat in plenty and be satisfied, and praise the name of the LORD your God, who has dealt wondrously with you.</a:t>
            </a:r>
            <a:endParaRPr lang="en-US" sz="3600" dirty="0">
              <a:cs typeface="Arial" pitchFamily="34" charset="0"/>
            </a:endParaRPr>
          </a:p>
        </p:txBody>
      </p:sp>
      <p:sp>
        <p:nvSpPr>
          <p:cNvPr id="4" name="TextBox 3"/>
          <p:cNvSpPr txBox="1"/>
          <p:nvPr/>
        </p:nvSpPr>
        <p:spPr>
          <a:xfrm>
            <a:off x="5791200" y="4800601"/>
            <a:ext cx="3352800" cy="461665"/>
          </a:xfrm>
          <a:prstGeom prst="rect">
            <a:avLst/>
          </a:prstGeom>
          <a:noFill/>
        </p:spPr>
        <p:txBody>
          <a:bodyPr wrap="square" rtlCol="0">
            <a:spAutoFit/>
          </a:bodyPr>
          <a:lstStyle/>
          <a:p>
            <a:pPr algn="ctr"/>
            <a:r>
              <a:rPr lang="en-US" sz="2400" dirty="0">
                <a:solidFill>
                  <a:schemeClr val="tx1">
                    <a:lumMod val="95000"/>
                  </a:schemeClr>
                </a:solidFill>
              </a:rPr>
              <a:t>Joel 2:26</a:t>
            </a:r>
          </a:p>
        </p:txBody>
      </p:sp>
    </p:spTree>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52600" y="6474023"/>
            <a:ext cx="8763000" cy="307777"/>
          </a:xfrm>
          <a:prstGeom prst="rect">
            <a:avLst/>
          </a:prstGeom>
          <a:noFill/>
        </p:spPr>
        <p:txBody>
          <a:bodyPr wrap="square" rtlCol="0">
            <a:spAutoFit/>
          </a:bodyPr>
          <a:lstStyle/>
          <a:p>
            <a:pPr algn="ctr"/>
            <a:r>
              <a:rPr lang="en-US" sz="1400" dirty="0">
                <a:solidFill>
                  <a:schemeClr val="tx1">
                    <a:lumMod val="95000"/>
                  </a:schemeClr>
                </a:solidFill>
              </a:rPr>
              <a:t>Peasant Wedding  --  Pieter Brueghel, 	</a:t>
            </a:r>
            <a:r>
              <a:rPr lang="en-US" sz="1400" dirty="0" err="1">
                <a:solidFill>
                  <a:schemeClr val="tx1">
                    <a:lumMod val="95000"/>
                  </a:schemeClr>
                </a:solidFill>
              </a:rPr>
              <a:t>Kunsthistorisches</a:t>
            </a:r>
            <a:r>
              <a:rPr lang="en-US" sz="1400" dirty="0">
                <a:solidFill>
                  <a:schemeClr val="tx1">
                    <a:lumMod val="95000"/>
                  </a:schemeClr>
                </a:solidFill>
              </a:rPr>
              <a:t> Museum, Vienna, Austria </a:t>
            </a:r>
          </a:p>
        </p:txBody>
      </p:sp>
      <p:pic>
        <p:nvPicPr>
          <p:cNvPr id="4" name="Picture 3">
            <a:extLst>
              <a:ext uri="{FF2B5EF4-FFF2-40B4-BE49-F238E27FC236}">
                <a16:creationId xmlns:a16="http://schemas.microsoft.com/office/drawing/2014/main" id="{E080A80E-DACE-1C3A-2E7E-DF04894C9A4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600200" y="0"/>
            <a:ext cx="9150457" cy="6326683"/>
          </a:xfrm>
          <a:prstGeom prst="rect">
            <a:avLst/>
          </a:prstGeom>
        </p:spPr>
      </p:pic>
    </p:spTree>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05000"/>
            <a:ext cx="7086600" cy="2308324"/>
          </a:xfrm>
          <a:prstGeom prst="rect">
            <a:avLst/>
          </a:prstGeom>
        </p:spPr>
        <p:txBody>
          <a:bodyPr wrap="square">
            <a:spAutoFit/>
          </a:bodyPr>
          <a:lstStyle/>
          <a:p>
            <a:r>
              <a:rPr lang="en-US" sz="3600" dirty="0"/>
              <a:t>Those who go out weeping, bearing the seed for sowing, shall come home with shouts of joy, carrying their sheaves.</a:t>
            </a:r>
            <a:endParaRPr lang="en-US" sz="3600" dirty="0">
              <a:cs typeface="Arial" pitchFamily="34" charset="0"/>
            </a:endParaRPr>
          </a:p>
        </p:txBody>
      </p:sp>
      <p:sp>
        <p:nvSpPr>
          <p:cNvPr id="5" name="TextBox 4"/>
          <p:cNvSpPr txBox="1"/>
          <p:nvPr/>
        </p:nvSpPr>
        <p:spPr>
          <a:xfrm>
            <a:off x="5791200" y="4419601"/>
            <a:ext cx="3352800" cy="461665"/>
          </a:xfrm>
          <a:prstGeom prst="rect">
            <a:avLst/>
          </a:prstGeom>
          <a:noFill/>
        </p:spPr>
        <p:txBody>
          <a:bodyPr wrap="square" rtlCol="0">
            <a:spAutoFit/>
          </a:bodyPr>
          <a:lstStyle/>
          <a:p>
            <a:pPr algn="ctr"/>
            <a:r>
              <a:rPr lang="en-US" sz="2400" dirty="0">
                <a:solidFill>
                  <a:schemeClr val="tx1">
                    <a:lumMod val="95000"/>
                  </a:schemeClr>
                </a:solidFill>
              </a:rPr>
              <a:t>Psalm 126:6</a:t>
            </a:r>
          </a:p>
        </p:txBody>
      </p:sp>
    </p:spTree>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07777"/>
          </a:xfrm>
          <a:prstGeom prst="rect">
            <a:avLst/>
          </a:prstGeom>
          <a:noFill/>
        </p:spPr>
        <p:txBody>
          <a:bodyPr wrap="square" rtlCol="0">
            <a:spAutoFit/>
          </a:bodyPr>
          <a:lstStyle/>
          <a:p>
            <a:pPr algn="ctr"/>
            <a:r>
              <a:rPr lang="en-US" sz="1400" dirty="0">
                <a:solidFill>
                  <a:schemeClr val="tx1">
                    <a:lumMod val="95000"/>
                  </a:schemeClr>
                </a:solidFill>
              </a:rPr>
              <a:t>Wheat  --  John Linnell, National Gallery of Victoria, Melbourne, Australia</a:t>
            </a:r>
            <a:endParaRPr lang="en-US" sz="1600" dirty="0">
              <a:solidFill>
                <a:schemeClr val="tx1">
                  <a:lumMod val="95000"/>
                </a:schemeClr>
              </a:solidFill>
            </a:endParaRPr>
          </a:p>
        </p:txBody>
      </p:sp>
      <p:pic>
        <p:nvPicPr>
          <p:cNvPr id="2" name="Picture 1">
            <a:extLst>
              <a:ext uri="{FF2B5EF4-FFF2-40B4-BE49-F238E27FC236}">
                <a16:creationId xmlns:a16="http://schemas.microsoft.com/office/drawing/2014/main" id="{2B302C5E-9729-44CE-8C71-596283B3EA6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4000" y="1"/>
            <a:ext cx="9144000" cy="6100763"/>
          </a:xfrm>
          <a:prstGeom prst="rect">
            <a:avLst/>
          </a:prstGeom>
        </p:spPr>
      </p:pic>
    </p:spTree>
    <p:extLst>
      <p:ext uri="{BB962C8B-B14F-4D97-AF65-F5344CB8AC3E}">
        <p14:creationId xmlns:p14="http://schemas.microsoft.com/office/powerpoint/2010/main" val="224815764"/>
      </p:ext>
    </p:extLst>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325</TotalTime>
  <Words>898</Words>
  <Application>Microsoft Office PowerPoint</Application>
  <PresentationFormat>Widescreen</PresentationFormat>
  <Paragraphs>71</Paragraphs>
  <Slides>26</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26</vt:i4>
      </vt:variant>
    </vt:vector>
  </HeadingPairs>
  <TitlesOfParts>
    <vt:vector size="29" baseType="lpstr">
      <vt:lpstr>Arial</vt:lpstr>
      <vt:lpstr>Calibri</vt:lpstr>
      <vt:lpstr>First Sunday after Christmas Day Year A</vt:lpstr>
      <vt:lpstr>Canadian Thanksgiving Day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c:title>
  <dc:creator>Anne</dc:creator>
  <cp:lastModifiedBy>Lew, Charlotte Yuh</cp:lastModifiedBy>
  <cp:revision>108</cp:revision>
  <dcterms:created xsi:type="dcterms:W3CDTF">2016-08-31T16:46:43Z</dcterms:created>
  <dcterms:modified xsi:type="dcterms:W3CDTF">2025-08-04T20:18:28Z</dcterms:modified>
</cp:coreProperties>
</file>