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8"/>
  </p:notesMasterIdLst>
  <p:sldIdLst>
    <p:sldId id="256" r:id="rId2"/>
    <p:sldId id="282" r:id="rId3"/>
    <p:sldId id="382" r:id="rId4"/>
    <p:sldId id="385" r:id="rId5"/>
    <p:sldId id="386" r:id="rId6"/>
    <p:sldId id="387" r:id="rId7"/>
    <p:sldId id="388" r:id="rId8"/>
    <p:sldId id="389" r:id="rId9"/>
    <p:sldId id="390" r:id="rId10"/>
    <p:sldId id="391" r:id="rId11"/>
    <p:sldId id="392" r:id="rId12"/>
    <p:sldId id="393" r:id="rId13"/>
    <p:sldId id="394" r:id="rId14"/>
    <p:sldId id="395" r:id="rId15"/>
    <p:sldId id="396" r:id="rId16"/>
    <p:sldId id="397" r:id="rId17"/>
    <p:sldId id="398" r:id="rId18"/>
    <p:sldId id="401" r:id="rId19"/>
    <p:sldId id="402" r:id="rId20"/>
    <p:sldId id="403" r:id="rId21"/>
    <p:sldId id="409" r:id="rId22"/>
    <p:sldId id="406" r:id="rId23"/>
    <p:sldId id="410" r:id="rId24"/>
    <p:sldId id="407" r:id="rId25"/>
    <p:sldId id="411" r:id="rId26"/>
    <p:sldId id="29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59F85"/>
    <a:srgbClr val="636149"/>
    <a:srgbClr val="3C311B"/>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CA5133-48FF-486B-95E3-B572077E9E19}" v="195" dt="2025-09-22T14:31:56.3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560" autoAdjust="0"/>
    <p:restoredTop sz="94694"/>
  </p:normalViewPr>
  <p:slideViewPr>
    <p:cSldViewPr>
      <p:cViewPr varScale="1">
        <p:scale>
          <a:sx n="59" d="100"/>
          <a:sy n="59" d="100"/>
        </p:scale>
        <p:origin x="520" y="5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16CA5133-48FF-486B-95E3-B572077E9E19}"/>
    <pc:docChg chg="modSld">
      <pc:chgData name="Allison Blackwell" userId="7Y4zoj1sqs5H+IG1uY71RyUTFRj8vI3Lj7CrwoODLF4=" providerId="None" clId="Web-{16CA5133-48FF-486B-95E3-B572077E9E19}" dt="2025-09-22T14:31:52.613" v="96" actId="20577"/>
      <pc:docMkLst>
        <pc:docMk/>
      </pc:docMkLst>
      <pc:sldChg chg="modSp">
        <pc:chgData name="Allison Blackwell" userId="7Y4zoj1sqs5H+IG1uY71RyUTFRj8vI3Lj7CrwoODLF4=" providerId="None" clId="Web-{16CA5133-48FF-486B-95E3-B572077E9E19}" dt="2025-09-22T14:19:50.831" v="8" actId="20577"/>
        <pc:sldMkLst>
          <pc:docMk/>
          <pc:sldMk cId="0" sldId="282"/>
        </pc:sldMkLst>
        <pc:spChg chg="mod">
          <ac:chgData name="Allison Blackwell" userId="7Y4zoj1sqs5H+IG1uY71RyUTFRj8vI3Lj7CrwoODLF4=" providerId="None" clId="Web-{16CA5133-48FF-486B-95E3-B572077E9E19}" dt="2025-09-22T14:19:42.675" v="7" actId="20577"/>
          <ac:spMkLst>
            <pc:docMk/>
            <pc:sldMk cId="0" sldId="282"/>
            <ac:spMk id="2" creationId="{00000000-0000-0000-0000-000000000000}"/>
          </ac:spMkLst>
        </pc:spChg>
        <pc:spChg chg="mod">
          <ac:chgData name="Allison Blackwell" userId="7Y4zoj1sqs5H+IG1uY71RyUTFRj8vI3Lj7CrwoODLF4=" providerId="None" clId="Web-{16CA5133-48FF-486B-95E3-B572077E9E19}" dt="2025-09-22T14:19:50.831" v="8" actId="20577"/>
          <ac:spMkLst>
            <pc:docMk/>
            <pc:sldMk cId="0" sldId="282"/>
            <ac:spMk id="4" creationId="{00000000-0000-0000-0000-000000000000}"/>
          </ac:spMkLst>
        </pc:spChg>
      </pc:sldChg>
      <pc:sldChg chg="modSp">
        <pc:chgData name="Allison Blackwell" userId="7Y4zoj1sqs5H+IG1uY71RyUTFRj8vI3Lj7CrwoODLF4=" providerId="None" clId="Web-{16CA5133-48FF-486B-95E3-B572077E9E19}" dt="2025-09-22T14:20:30.160" v="12" actId="20577"/>
        <pc:sldMkLst>
          <pc:docMk/>
          <pc:sldMk cId="0" sldId="385"/>
        </pc:sldMkLst>
        <pc:spChg chg="mod">
          <ac:chgData name="Allison Blackwell" userId="7Y4zoj1sqs5H+IG1uY71RyUTFRj8vI3Lj7CrwoODLF4=" providerId="None" clId="Web-{16CA5133-48FF-486B-95E3-B572077E9E19}" dt="2025-09-22T14:20:30.160" v="12" actId="20577"/>
          <ac:spMkLst>
            <pc:docMk/>
            <pc:sldMk cId="0" sldId="385"/>
            <ac:spMk id="2" creationId="{00000000-0000-0000-0000-000000000000}"/>
          </ac:spMkLst>
        </pc:spChg>
      </pc:sldChg>
      <pc:sldChg chg="modSp">
        <pc:chgData name="Allison Blackwell" userId="7Y4zoj1sqs5H+IG1uY71RyUTFRj8vI3Lj7CrwoODLF4=" providerId="None" clId="Web-{16CA5133-48FF-486B-95E3-B572077E9E19}" dt="2025-09-22T14:22:05.115" v="18" actId="20577"/>
        <pc:sldMkLst>
          <pc:docMk/>
          <pc:sldMk cId="0" sldId="387"/>
        </pc:sldMkLst>
        <pc:spChg chg="mod">
          <ac:chgData name="Allison Blackwell" userId="7Y4zoj1sqs5H+IG1uY71RyUTFRj8vI3Lj7CrwoODLF4=" providerId="None" clId="Web-{16CA5133-48FF-486B-95E3-B572077E9E19}" dt="2025-09-22T14:22:05.115" v="18" actId="20577"/>
          <ac:spMkLst>
            <pc:docMk/>
            <pc:sldMk cId="0" sldId="387"/>
            <ac:spMk id="2" creationId="{00000000-0000-0000-0000-000000000000}"/>
          </ac:spMkLst>
        </pc:spChg>
      </pc:sldChg>
      <pc:sldChg chg="modSp">
        <pc:chgData name="Allison Blackwell" userId="7Y4zoj1sqs5H+IG1uY71RyUTFRj8vI3Lj7CrwoODLF4=" providerId="None" clId="Web-{16CA5133-48FF-486B-95E3-B572077E9E19}" dt="2025-09-22T14:23:38.960" v="39" actId="20577"/>
        <pc:sldMkLst>
          <pc:docMk/>
          <pc:sldMk cId="0" sldId="389"/>
        </pc:sldMkLst>
        <pc:spChg chg="mod">
          <ac:chgData name="Allison Blackwell" userId="7Y4zoj1sqs5H+IG1uY71RyUTFRj8vI3Lj7CrwoODLF4=" providerId="None" clId="Web-{16CA5133-48FF-486B-95E3-B572077E9E19}" dt="2025-09-22T14:23:38.960" v="39" actId="20577"/>
          <ac:spMkLst>
            <pc:docMk/>
            <pc:sldMk cId="0" sldId="389"/>
            <ac:spMk id="2" creationId="{00000000-0000-0000-0000-000000000000}"/>
          </ac:spMkLst>
        </pc:spChg>
      </pc:sldChg>
      <pc:sldChg chg="modSp">
        <pc:chgData name="Allison Blackwell" userId="7Y4zoj1sqs5H+IG1uY71RyUTFRj8vI3Lj7CrwoODLF4=" providerId="None" clId="Web-{16CA5133-48FF-486B-95E3-B572077E9E19}" dt="2025-09-22T14:26:06.603" v="75" actId="1076"/>
        <pc:sldMkLst>
          <pc:docMk/>
          <pc:sldMk cId="0" sldId="391"/>
        </pc:sldMkLst>
        <pc:spChg chg="mod">
          <ac:chgData name="Allison Blackwell" userId="7Y4zoj1sqs5H+IG1uY71RyUTFRj8vI3Lj7CrwoODLF4=" providerId="None" clId="Web-{16CA5133-48FF-486B-95E3-B572077E9E19}" dt="2025-09-22T14:26:06.603" v="75" actId="1076"/>
          <ac:spMkLst>
            <pc:docMk/>
            <pc:sldMk cId="0" sldId="391"/>
            <ac:spMk id="2" creationId="{00000000-0000-0000-0000-000000000000}"/>
          </ac:spMkLst>
        </pc:spChg>
      </pc:sldChg>
      <pc:sldChg chg="modSp">
        <pc:chgData name="Allison Blackwell" userId="7Y4zoj1sqs5H+IG1uY71RyUTFRj8vI3Lj7CrwoODLF4=" providerId="None" clId="Web-{16CA5133-48FF-486B-95E3-B572077E9E19}" dt="2025-09-22T14:29:06.401" v="88" actId="1076"/>
        <pc:sldMkLst>
          <pc:docMk/>
          <pc:sldMk cId="0" sldId="397"/>
        </pc:sldMkLst>
        <pc:spChg chg="mod">
          <ac:chgData name="Allison Blackwell" userId="7Y4zoj1sqs5H+IG1uY71RyUTFRj8vI3Lj7CrwoODLF4=" providerId="None" clId="Web-{16CA5133-48FF-486B-95E3-B572077E9E19}" dt="2025-09-22T14:29:06.401" v="88" actId="1076"/>
          <ac:spMkLst>
            <pc:docMk/>
            <pc:sldMk cId="0" sldId="397"/>
            <ac:spMk id="2" creationId="{00000000-0000-0000-0000-000000000000}"/>
          </ac:spMkLst>
        </pc:spChg>
      </pc:sldChg>
      <pc:sldChg chg="modSp">
        <pc:chgData name="Allison Blackwell" userId="7Y4zoj1sqs5H+IG1uY71RyUTFRj8vI3Lj7CrwoODLF4=" providerId="None" clId="Web-{16CA5133-48FF-486B-95E3-B572077E9E19}" dt="2025-09-22T14:29:55.279" v="92" actId="20577"/>
        <pc:sldMkLst>
          <pc:docMk/>
          <pc:sldMk cId="0" sldId="401"/>
        </pc:sldMkLst>
        <pc:spChg chg="mod">
          <ac:chgData name="Allison Blackwell" userId="7Y4zoj1sqs5H+IG1uY71RyUTFRj8vI3Lj7CrwoODLF4=" providerId="None" clId="Web-{16CA5133-48FF-486B-95E3-B572077E9E19}" dt="2025-09-22T14:29:55.279" v="92" actId="20577"/>
          <ac:spMkLst>
            <pc:docMk/>
            <pc:sldMk cId="0" sldId="401"/>
            <ac:spMk id="2" creationId="{00000000-0000-0000-0000-000000000000}"/>
          </ac:spMkLst>
        </pc:spChg>
      </pc:sldChg>
      <pc:sldChg chg="modSp">
        <pc:chgData name="Allison Blackwell" userId="7Y4zoj1sqs5H+IG1uY71RyUTFRj8vI3Lj7CrwoODLF4=" providerId="None" clId="Web-{16CA5133-48FF-486B-95E3-B572077E9E19}" dt="2025-09-22T14:30:50.438" v="95" actId="20577"/>
        <pc:sldMkLst>
          <pc:docMk/>
          <pc:sldMk cId="0" sldId="403"/>
        </pc:sldMkLst>
        <pc:spChg chg="mod">
          <ac:chgData name="Allison Blackwell" userId="7Y4zoj1sqs5H+IG1uY71RyUTFRj8vI3Lj7CrwoODLF4=" providerId="None" clId="Web-{16CA5133-48FF-486B-95E3-B572077E9E19}" dt="2025-09-22T14:30:50.438" v="95" actId="20577"/>
          <ac:spMkLst>
            <pc:docMk/>
            <pc:sldMk cId="0" sldId="403"/>
            <ac:spMk id="2" creationId="{00000000-0000-0000-0000-000000000000}"/>
          </ac:spMkLst>
        </pc:spChg>
      </pc:sldChg>
      <pc:sldChg chg="modSp">
        <pc:chgData name="Allison Blackwell" userId="7Y4zoj1sqs5H+IG1uY71RyUTFRj8vI3Lj7CrwoODLF4=" providerId="None" clId="Web-{16CA5133-48FF-486B-95E3-B572077E9E19}" dt="2025-09-22T14:31:52.613" v="96" actId="20577"/>
        <pc:sldMkLst>
          <pc:docMk/>
          <pc:sldMk cId="3473895803" sldId="406"/>
        </pc:sldMkLst>
        <pc:spChg chg="mod">
          <ac:chgData name="Allison Blackwell" userId="7Y4zoj1sqs5H+IG1uY71RyUTFRj8vI3Lj7CrwoODLF4=" providerId="None" clId="Web-{16CA5133-48FF-486B-95E3-B572077E9E19}" dt="2025-09-22T14:31:52.613" v="96" actId="20577"/>
          <ac:spMkLst>
            <pc:docMk/>
            <pc:sldMk cId="3473895803" sldId="406"/>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9/22/2025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221417-9C38-480C-A012-705512C668E9}" type="slidenum">
              <a:rPr lang="en-US" smtClean="0"/>
              <a:pPr/>
              <a:t>1</a:t>
            </a:fld>
            <a:endParaRPr lang="en-US"/>
          </a:p>
        </p:txBody>
      </p:sp>
    </p:spTree>
    <p:extLst>
      <p:ext uri="{BB962C8B-B14F-4D97-AF65-F5344CB8AC3E}">
        <p14:creationId xmlns:p14="http://schemas.microsoft.com/office/powerpoint/2010/main" val="9098086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9/22/2025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9/22/2025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9/22/2025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9/22/2025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600201"/>
            <a:ext cx="8458200" cy="1470025"/>
          </a:xfrm>
        </p:spPr>
        <p:txBody>
          <a:bodyPr>
            <a:noAutofit/>
          </a:bodyPr>
          <a:lstStyle/>
          <a:p>
            <a:r>
              <a:rPr lang="en-US" sz="9600" dirty="0"/>
              <a:t>Trinity Sunday</a:t>
            </a:r>
          </a:p>
        </p:txBody>
      </p:sp>
      <p:sp>
        <p:nvSpPr>
          <p:cNvPr id="3" name="Subtitle 2"/>
          <p:cNvSpPr>
            <a:spLocks noGrp="1"/>
          </p:cNvSpPr>
          <p:nvPr>
            <p:ph type="subTitle" idx="1"/>
          </p:nvPr>
        </p:nvSpPr>
        <p:spPr>
          <a:xfrm>
            <a:off x="2933700" y="3451439"/>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516117" y="5903894"/>
            <a:ext cx="9144000" cy="954107"/>
          </a:xfrm>
          <a:prstGeom prst="rect">
            <a:avLst/>
          </a:prstGeom>
          <a:solidFill>
            <a:srgbClr val="A59F85">
              <a:alpha val="80000"/>
            </a:srgbClr>
          </a:solidFill>
        </p:spPr>
        <p:txBody>
          <a:bodyPr wrap="square">
            <a:spAutoFit/>
          </a:bodyPr>
          <a:lstStyle/>
          <a:p>
            <a:pPr algn="ctr"/>
            <a:r>
              <a:rPr lang="en-US" sz="2800" dirty="0"/>
              <a:t>Genesis 1:1-2:4a   </a:t>
            </a:r>
            <a:r>
              <a:rPr lang="en-US" dirty="0"/>
              <a:t>•</a:t>
            </a:r>
            <a:r>
              <a:rPr lang="en-US" sz="2800" dirty="0"/>
              <a:t>   Psalm 8   </a:t>
            </a:r>
            <a:r>
              <a:rPr lang="en-US" dirty="0"/>
              <a:t>•</a:t>
            </a:r>
            <a:r>
              <a:rPr lang="en-US" sz="2800" dirty="0"/>
              <a:t>    2 Corinthians 13:11-13</a:t>
            </a:r>
          </a:p>
          <a:p>
            <a:pPr algn="ctr"/>
            <a:r>
              <a:rPr lang="en-US" sz="2800" dirty="0"/>
              <a:t>Matthew 28:16-20</a:t>
            </a:r>
            <a:r>
              <a:rPr lang="fi-FI" sz="2800" dirty="0"/>
              <a:t>	</a:t>
            </a:r>
            <a:endParaRPr lang="en-US" sz="2800" dirty="0"/>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38375" y="1715869"/>
            <a:ext cx="8296275" cy="2862322"/>
          </a:xfrm>
          <a:prstGeom prst="rect">
            <a:avLst/>
          </a:prstGeom>
        </p:spPr>
        <p:txBody>
          <a:bodyPr wrap="square" lIns="91440" tIns="45720" rIns="91440" bIns="45720" anchor="t">
            <a:spAutoFit/>
          </a:bodyPr>
          <a:lstStyle/>
          <a:p>
            <a:r>
              <a:rPr lang="en-US" sz="3600" dirty="0"/>
              <a:t>And God said, "Let there be lights in the dome of the sky to separate the day from the night...." God made the two great lights—the greater light to rule the day and the lesser light to rule the night…</a:t>
            </a:r>
            <a:endParaRPr lang="en-US" sz="3600" dirty="0">
              <a:ea typeface="Calibri"/>
              <a:cs typeface="Arial" pitchFamily="34" charset="0"/>
            </a:endParaRPr>
          </a:p>
        </p:txBody>
      </p:sp>
      <p:sp>
        <p:nvSpPr>
          <p:cNvPr id="5" name="TextBox 4"/>
          <p:cNvSpPr txBox="1"/>
          <p:nvPr/>
        </p:nvSpPr>
        <p:spPr>
          <a:xfrm>
            <a:off x="5943600" y="5029201"/>
            <a:ext cx="3352800" cy="461665"/>
          </a:xfrm>
          <a:prstGeom prst="rect">
            <a:avLst/>
          </a:prstGeom>
          <a:noFill/>
        </p:spPr>
        <p:txBody>
          <a:bodyPr wrap="square" rtlCol="0">
            <a:spAutoFit/>
          </a:bodyPr>
          <a:lstStyle/>
          <a:p>
            <a:pPr algn="ctr"/>
            <a:r>
              <a:rPr lang="en-US" sz="2400" dirty="0">
                <a:solidFill>
                  <a:schemeClr val="tx1">
                    <a:lumMod val="95000"/>
                  </a:schemeClr>
                </a:solidFill>
              </a:rPr>
              <a:t>Genesis </a:t>
            </a:r>
            <a:r>
              <a:rPr lang="en-US" sz="2400" dirty="0" err="1">
                <a:solidFill>
                  <a:schemeClr val="tx1">
                    <a:lumMod val="95000"/>
                  </a:schemeClr>
                </a:solidFill>
              </a:rPr>
              <a:t>1:14a</a:t>
            </a:r>
            <a:r>
              <a:rPr lang="en-US" sz="2400" dirty="0">
                <a:solidFill>
                  <a:schemeClr val="tx1">
                    <a:lumMod val="95000"/>
                  </a:schemeClr>
                </a:solidFill>
              </a:rPr>
              <a:t>, </a:t>
            </a:r>
            <a:r>
              <a:rPr lang="en-US" sz="2400" dirty="0" err="1">
                <a:solidFill>
                  <a:schemeClr val="tx1">
                    <a:lumMod val="95000"/>
                  </a:schemeClr>
                </a:solidFill>
              </a:rPr>
              <a:t>16a</a:t>
            </a:r>
            <a:endParaRPr lang="en-US" sz="2400" dirty="0">
              <a:solidFill>
                <a:schemeClr val="tx1">
                  <a:lumMod val="95000"/>
                </a:schemeClr>
              </a:solidFill>
            </a:endParaRP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172200"/>
            <a:ext cx="8763000" cy="307777"/>
          </a:xfrm>
          <a:prstGeom prst="rect">
            <a:avLst/>
          </a:prstGeom>
          <a:noFill/>
        </p:spPr>
        <p:txBody>
          <a:bodyPr wrap="square" rtlCol="0">
            <a:spAutoFit/>
          </a:bodyPr>
          <a:lstStyle/>
          <a:p>
            <a:pPr algn="ctr"/>
            <a:r>
              <a:rPr lang="en-US" sz="1400" dirty="0">
                <a:solidFill>
                  <a:schemeClr val="tx1">
                    <a:lumMod val="95000"/>
                  </a:schemeClr>
                </a:solidFill>
              </a:rPr>
              <a:t>Sun and Moon  -- Nagy Community Center, Budapest, Hungary</a:t>
            </a:r>
          </a:p>
        </p:txBody>
      </p:sp>
      <p:pic>
        <p:nvPicPr>
          <p:cNvPr id="2" name="Picture 1"/>
          <p:cNvPicPr>
            <a:picLocks noChangeAspect="1"/>
          </p:cNvPicPr>
          <p:nvPr/>
        </p:nvPicPr>
        <p:blipFill>
          <a:blip r:embed="rId2"/>
          <a:stretch>
            <a:fillRect/>
          </a:stretch>
        </p:blipFill>
        <p:spPr>
          <a:xfrm>
            <a:off x="1578850" y="1143001"/>
            <a:ext cx="9089150" cy="4419599"/>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a:spAutoFit/>
          </a:bodyPr>
          <a:lstStyle/>
          <a:p>
            <a:r>
              <a:rPr lang="en-US" sz="3600" dirty="0"/>
              <a:t>And God said, "Let the waters bring forth swarms of living creatures, and let birds fly above the earth across the dome of the sky."</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Genesis 1:20</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5410201"/>
            <a:ext cx="2514600" cy="1169551"/>
          </a:xfrm>
          <a:prstGeom prst="rect">
            <a:avLst/>
          </a:prstGeom>
          <a:noFill/>
        </p:spPr>
        <p:txBody>
          <a:bodyPr wrap="square" rtlCol="0">
            <a:spAutoFit/>
          </a:bodyPr>
          <a:lstStyle/>
          <a:p>
            <a:pPr algn="ctr"/>
            <a:r>
              <a:rPr lang="en-US" sz="1400" dirty="0">
                <a:solidFill>
                  <a:schemeClr val="tx1">
                    <a:lumMod val="95000"/>
                  </a:schemeClr>
                </a:solidFill>
              </a:rPr>
              <a:t>The Beauty of Creation</a:t>
            </a:r>
          </a:p>
          <a:p>
            <a:pPr algn="ctr"/>
            <a:endParaRPr lang="en-US" sz="1400" dirty="0">
              <a:solidFill>
                <a:schemeClr val="tx1">
                  <a:lumMod val="95000"/>
                </a:schemeClr>
              </a:solidFill>
            </a:endParaRPr>
          </a:p>
          <a:p>
            <a:pPr algn="ctr"/>
            <a:r>
              <a:rPr lang="en-US" sz="1400" dirty="0">
                <a:solidFill>
                  <a:schemeClr val="tx1">
                    <a:lumMod val="95000"/>
                  </a:schemeClr>
                </a:solidFill>
              </a:rPr>
              <a:t>Irene and Rowan LeCompte</a:t>
            </a:r>
          </a:p>
          <a:p>
            <a:pPr algn="ctr"/>
            <a:r>
              <a:rPr lang="en-US" sz="1400" dirty="0">
                <a:solidFill>
                  <a:schemeClr val="tx1">
                    <a:lumMod val="95000"/>
                  </a:schemeClr>
                </a:solidFill>
              </a:rPr>
              <a:t>National Cathedral</a:t>
            </a:r>
          </a:p>
          <a:p>
            <a:pPr algn="ctr"/>
            <a:r>
              <a:rPr lang="en-US" sz="1400" dirty="0">
                <a:solidFill>
                  <a:schemeClr val="tx1">
                    <a:lumMod val="95000"/>
                  </a:schemeClr>
                </a:solidFill>
              </a:rPr>
              <a:t>Washington, DC</a:t>
            </a:r>
          </a:p>
        </p:txBody>
      </p:sp>
      <p:pic>
        <p:nvPicPr>
          <p:cNvPr id="3" name="Picture 2">
            <a:extLst>
              <a:ext uri="{FF2B5EF4-FFF2-40B4-BE49-F238E27FC236}">
                <a16:creationId xmlns:a16="http://schemas.microsoft.com/office/drawing/2014/main" id="{B44802E3-F88D-4D95-BC8C-DAAA157E8D4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876800" y="0"/>
            <a:ext cx="4572000" cy="6858000"/>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a:spAutoFit/>
          </a:bodyPr>
          <a:lstStyle/>
          <a:p>
            <a:r>
              <a:rPr lang="en-US" sz="3600"/>
              <a:t>And </a:t>
            </a:r>
            <a:r>
              <a:rPr lang="en-US" sz="3600" dirty="0"/>
              <a:t>God said, "Let the earth bring forth living creatures of every kind: cattle and creeping things and wild animals of the earth of every </a:t>
            </a:r>
            <a:r>
              <a:rPr lang="en-US" sz="3600"/>
              <a:t>kind."</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Genesis 1:24</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172200"/>
            <a:ext cx="8763000" cy="307777"/>
          </a:xfrm>
          <a:prstGeom prst="rect">
            <a:avLst/>
          </a:prstGeom>
          <a:noFill/>
        </p:spPr>
        <p:txBody>
          <a:bodyPr wrap="square" rtlCol="0">
            <a:spAutoFit/>
          </a:bodyPr>
          <a:lstStyle/>
          <a:p>
            <a:pPr algn="ctr"/>
            <a:r>
              <a:rPr lang="en-US" sz="1400" dirty="0">
                <a:solidFill>
                  <a:schemeClr val="tx1">
                    <a:lumMod val="95000"/>
                  </a:schemeClr>
                </a:solidFill>
              </a:rPr>
              <a:t>Snails  -- Floor mosaic, Basilica of Aquileia, Aquileia, Udine, Italy</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667000" y="533401"/>
            <a:ext cx="6858000" cy="4929187"/>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28850" y="1952625"/>
            <a:ext cx="7734300" cy="2308324"/>
          </a:xfrm>
          <a:prstGeom prst="rect">
            <a:avLst/>
          </a:prstGeom>
        </p:spPr>
        <p:txBody>
          <a:bodyPr wrap="square" lIns="91440" tIns="45720" rIns="91440" bIns="45720" anchor="t">
            <a:spAutoFit/>
          </a:bodyPr>
          <a:lstStyle/>
          <a:p>
            <a:r>
              <a:rPr lang="en-US" sz="3600" dirty="0"/>
              <a:t>Then God said, "Let us make humans in our image, according to our likeness.... in the image of God he created them; male and female he created them.</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Genesis </a:t>
            </a:r>
            <a:r>
              <a:rPr lang="en-US" sz="2400" dirty="0" err="1">
                <a:solidFill>
                  <a:schemeClr val="tx1">
                    <a:lumMod val="95000"/>
                  </a:schemeClr>
                </a:solidFill>
              </a:rPr>
              <a:t>1:26a</a:t>
            </a:r>
            <a:r>
              <a:rPr lang="en-US" sz="2400" dirty="0">
                <a:solidFill>
                  <a:schemeClr val="tx1">
                    <a:lumMod val="95000"/>
                  </a:schemeClr>
                </a:solidFill>
              </a:rPr>
              <a:t>, </a:t>
            </a:r>
            <a:r>
              <a:rPr lang="en-US" sz="2400" dirty="0" err="1">
                <a:solidFill>
                  <a:schemeClr val="tx1">
                    <a:lumMod val="95000"/>
                  </a:schemeClr>
                </a:solidFill>
              </a:rPr>
              <a:t>27b</a:t>
            </a:r>
            <a:endParaRPr lang="en-US" sz="2400" dirty="0">
              <a:solidFill>
                <a:schemeClr val="tx1">
                  <a:lumMod val="95000"/>
                </a:schemeClr>
              </a:solidFill>
            </a:endParaRP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5002" y="5382162"/>
            <a:ext cx="1523999" cy="1169551"/>
          </a:xfrm>
          <a:prstGeom prst="rect">
            <a:avLst/>
          </a:prstGeom>
          <a:noFill/>
        </p:spPr>
        <p:txBody>
          <a:bodyPr wrap="square" rtlCol="0">
            <a:spAutoFit/>
          </a:bodyPr>
          <a:lstStyle/>
          <a:p>
            <a:pPr algn="ctr"/>
            <a:r>
              <a:rPr lang="en-US" sz="1400" dirty="0"/>
              <a:t>Creation of Adam and Eve</a:t>
            </a:r>
          </a:p>
          <a:p>
            <a:pPr algn="ctr"/>
            <a:endParaRPr lang="en-US" sz="1400" dirty="0">
              <a:solidFill>
                <a:schemeClr val="tx1">
                  <a:lumMod val="95000"/>
                </a:schemeClr>
              </a:solidFill>
            </a:endParaRPr>
          </a:p>
          <a:p>
            <a:pPr algn="ctr"/>
            <a:r>
              <a:rPr lang="en-US" sz="1400" dirty="0">
                <a:solidFill>
                  <a:schemeClr val="tx1">
                    <a:lumMod val="95000"/>
                  </a:schemeClr>
                </a:solidFill>
              </a:rPr>
              <a:t>Russian </a:t>
            </a:r>
            <a:r>
              <a:rPr lang="en-US" sz="1400" dirty="0" err="1">
                <a:solidFill>
                  <a:schemeClr val="tx1">
                    <a:lumMod val="95000"/>
                  </a:schemeClr>
                </a:solidFill>
              </a:rPr>
              <a:t>Lubock</a:t>
            </a:r>
            <a:r>
              <a:rPr lang="en-US" sz="1400" dirty="0">
                <a:solidFill>
                  <a:schemeClr val="tx1">
                    <a:lumMod val="95000"/>
                  </a:schemeClr>
                </a:solidFill>
              </a:rPr>
              <a:t> Woodcut, 1792</a:t>
            </a:r>
          </a:p>
        </p:txBody>
      </p:sp>
      <p:pic>
        <p:nvPicPr>
          <p:cNvPr id="2" name="Picture 1">
            <a:extLst>
              <a:ext uri="{FF2B5EF4-FFF2-40B4-BE49-F238E27FC236}">
                <a16:creationId xmlns:a16="http://schemas.microsoft.com/office/drawing/2014/main" id="{4FB3FE9A-266D-4C26-977A-896DF4D2B3A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24450" y="0"/>
            <a:ext cx="5752951" cy="6858000"/>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And on the sixth day God finished the work that he had done, and he rested on the seventh day from all the work that he had done.</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Genesis 2:2</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45855" y="6324600"/>
            <a:ext cx="8077200" cy="307777"/>
          </a:xfrm>
          <a:prstGeom prst="rect">
            <a:avLst/>
          </a:prstGeom>
          <a:noFill/>
        </p:spPr>
        <p:txBody>
          <a:bodyPr wrap="square" rtlCol="0">
            <a:spAutoFit/>
          </a:bodyPr>
          <a:lstStyle/>
          <a:p>
            <a:pPr algn="ctr"/>
            <a:r>
              <a:rPr lang="en-US" sz="1400" dirty="0">
                <a:solidFill>
                  <a:schemeClr val="tx1">
                    <a:lumMod val="95000"/>
                  </a:schemeClr>
                </a:solidFill>
              </a:rPr>
              <a:t>St. Mathias Mulumba </a:t>
            </a:r>
            <a:r>
              <a:rPr lang="en-US" sz="1400" dirty="0" err="1">
                <a:solidFill>
                  <a:schemeClr val="tx1">
                    <a:lumMod val="95000"/>
                  </a:schemeClr>
                </a:solidFill>
              </a:rPr>
              <a:t>Kalemba</a:t>
            </a:r>
            <a:r>
              <a:rPr lang="en-US" sz="1400" dirty="0">
                <a:solidFill>
                  <a:schemeClr val="tx1">
                    <a:lumMod val="95000"/>
                  </a:schemeClr>
                </a:solidFill>
              </a:rPr>
              <a:t> Metropolitan Cathedral, </a:t>
            </a:r>
            <a:r>
              <a:rPr lang="en-US" sz="1400" dirty="0" err="1">
                <a:solidFill>
                  <a:schemeClr val="tx1">
                    <a:lumMod val="95000"/>
                  </a:schemeClr>
                </a:solidFill>
              </a:rPr>
              <a:t>Songea</a:t>
            </a:r>
            <a:r>
              <a:rPr lang="en-US" sz="1400" dirty="0">
                <a:solidFill>
                  <a:schemeClr val="tx1">
                    <a:lumMod val="95000"/>
                  </a:schemeClr>
                </a:solidFill>
              </a:rPr>
              <a:t>, Tanzania</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12455" y="0"/>
            <a:ext cx="9144000" cy="6116836"/>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1676400"/>
            <a:ext cx="7467600" cy="2308324"/>
          </a:xfrm>
          <a:prstGeom prst="rect">
            <a:avLst/>
          </a:prstGeom>
        </p:spPr>
        <p:txBody>
          <a:bodyPr wrap="square" lIns="91440" tIns="45720" rIns="91440" bIns="45720" anchor="t">
            <a:spAutoFit/>
          </a:bodyPr>
          <a:lstStyle/>
          <a:p>
            <a:r>
              <a:rPr lang="en-US" sz="3600" dirty="0"/>
              <a:t>When God began to create the heavens and the earth, the earth was complete chaos, and darkness covered the face of the deep…</a:t>
            </a:r>
            <a:endParaRPr lang="en-US" sz="3600" dirty="0">
              <a:cs typeface="Arial" pitchFamily="34" charset="0"/>
            </a:endParaRPr>
          </a:p>
        </p:txBody>
      </p:sp>
      <p:sp>
        <p:nvSpPr>
          <p:cNvPr id="4" name="TextBox 3"/>
          <p:cNvSpPr txBox="1"/>
          <p:nvPr/>
        </p:nvSpPr>
        <p:spPr>
          <a:xfrm>
            <a:off x="6096000" y="46482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Genesis 1:1-2a</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When I look at your heavens, the work of your fingers, the moon and the stars that you have established…. how majestic is your name in all the earth!</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Psalm 8:3, </a:t>
            </a:r>
            <a:r>
              <a:rPr lang="en-US" sz="2400" dirty="0" err="1">
                <a:solidFill>
                  <a:schemeClr val="tx1">
                    <a:lumMod val="95000"/>
                  </a:schemeClr>
                </a:solidFill>
              </a:rPr>
              <a:t>9b</a:t>
            </a:r>
            <a:endParaRPr lang="en-US" sz="2400" dirty="0">
              <a:solidFill>
                <a:schemeClr val="tx1">
                  <a:lumMod val="95000"/>
                </a:schemeClr>
              </a:solidFill>
            </a:endParaRP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19400" y="6488668"/>
            <a:ext cx="7010400" cy="307777"/>
          </a:xfrm>
          <a:prstGeom prst="rect">
            <a:avLst/>
          </a:prstGeom>
          <a:noFill/>
        </p:spPr>
        <p:txBody>
          <a:bodyPr wrap="square" rtlCol="0">
            <a:spAutoFit/>
          </a:bodyPr>
          <a:lstStyle/>
          <a:p>
            <a:pPr algn="ctr"/>
            <a:r>
              <a:rPr lang="en-US" sz="1400" dirty="0">
                <a:solidFill>
                  <a:schemeClr val="tx1">
                    <a:lumMod val="95000"/>
                  </a:schemeClr>
                </a:solidFill>
              </a:rPr>
              <a:t>Starry Night  --  Vincent van Gogh, Museum of Modern Art, New York, NY</a:t>
            </a:r>
          </a:p>
        </p:txBody>
      </p:sp>
      <p:pic>
        <p:nvPicPr>
          <p:cNvPr id="3" name="Picture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133600" y="0"/>
            <a:ext cx="8001000" cy="6369728"/>
          </a:xfrm>
          <a:prstGeom prst="rect">
            <a:avLst/>
          </a:prstGeom>
        </p:spPr>
      </p:pic>
    </p:spTree>
    <p:extLst>
      <p:ext uri="{BB962C8B-B14F-4D97-AF65-F5344CB8AC3E}">
        <p14:creationId xmlns:p14="http://schemas.microsoft.com/office/powerpoint/2010/main" val="2189137901"/>
      </p:ext>
    </p:extLst>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cs typeface="Arial"/>
              </a:rPr>
              <a:t>Finally, brothers and sisters.… live in peace; and the God of love and peace will be with you.</a:t>
            </a:r>
          </a:p>
          <a:p>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2 Corinthians </a:t>
            </a:r>
            <a:r>
              <a:rPr lang="en-US" sz="2400" dirty="0" err="1">
                <a:solidFill>
                  <a:schemeClr val="tx1">
                    <a:lumMod val="95000"/>
                  </a:schemeClr>
                </a:solidFill>
              </a:rPr>
              <a:t>13:11ac</a:t>
            </a:r>
            <a:endParaRPr lang="en-US" sz="2400" dirty="0">
              <a:solidFill>
                <a:schemeClr val="tx1">
                  <a:lumMod val="95000"/>
                </a:schemeClr>
              </a:solidFill>
            </a:endParaRPr>
          </a:p>
        </p:txBody>
      </p:sp>
    </p:spTree>
    <p:extLst>
      <p:ext uri="{BB962C8B-B14F-4D97-AF65-F5344CB8AC3E}">
        <p14:creationId xmlns:p14="http://schemas.microsoft.com/office/powerpoint/2010/main" val="3473895803"/>
      </p:ext>
    </p:extLst>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16545" y="5562600"/>
            <a:ext cx="2133600" cy="954107"/>
          </a:xfrm>
          <a:prstGeom prst="rect">
            <a:avLst/>
          </a:prstGeom>
          <a:noFill/>
        </p:spPr>
        <p:txBody>
          <a:bodyPr wrap="square" rtlCol="0">
            <a:spAutoFit/>
          </a:bodyPr>
          <a:lstStyle/>
          <a:p>
            <a:pPr algn="ctr"/>
            <a:r>
              <a:rPr lang="en-US" sz="1400" dirty="0"/>
              <a:t>Messenger of Peace</a:t>
            </a:r>
          </a:p>
          <a:p>
            <a:pPr algn="ctr"/>
            <a:endParaRPr lang="en-US" sz="1400" dirty="0"/>
          </a:p>
          <a:p>
            <a:pPr algn="ctr"/>
            <a:r>
              <a:rPr lang="en-US" sz="1400" dirty="0"/>
              <a:t>Barbara Pearson</a:t>
            </a:r>
          </a:p>
          <a:p>
            <a:pPr algn="ctr"/>
            <a:r>
              <a:rPr lang="en-US" sz="1400" dirty="0">
                <a:solidFill>
                  <a:schemeClr val="tx1">
                    <a:lumMod val="95000"/>
                  </a:schemeClr>
                </a:solidFill>
              </a:rPr>
              <a:t>Manchester, England</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53001" y="36136"/>
            <a:ext cx="4055655" cy="6858000"/>
          </a:xfrm>
          <a:prstGeom prst="rect">
            <a:avLst/>
          </a:prstGeom>
        </p:spPr>
      </p:pic>
    </p:spTree>
    <p:extLst>
      <p:ext uri="{BB962C8B-B14F-4D97-AF65-F5344CB8AC3E}">
        <p14:creationId xmlns:p14="http://schemas.microsoft.com/office/powerpoint/2010/main" val="1306478380"/>
      </p:ext>
    </p:extLst>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7467600" cy="1200329"/>
          </a:xfrm>
          <a:prstGeom prst="rect">
            <a:avLst/>
          </a:prstGeom>
        </p:spPr>
        <p:txBody>
          <a:bodyPr wrap="square">
            <a:spAutoFit/>
          </a:bodyPr>
          <a:lstStyle/>
          <a:p>
            <a:r>
              <a:rPr lang="en-US" sz="3600" dirty="0">
                <a:cs typeface="Arial" pitchFamily="34" charset="0"/>
              </a:rPr>
              <a:t>"And remember, I am with you always, to the end of the age."</a:t>
            </a: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Matthew </a:t>
            </a:r>
            <a:r>
              <a:rPr lang="en-US" sz="2400" dirty="0" err="1">
                <a:solidFill>
                  <a:schemeClr val="tx1">
                    <a:lumMod val="95000"/>
                  </a:schemeClr>
                </a:solidFill>
              </a:rPr>
              <a:t>28:20b</a:t>
            </a:r>
            <a:endParaRPr lang="en-US" sz="2400" dirty="0">
              <a:solidFill>
                <a:schemeClr val="tx1">
                  <a:lumMod val="95000"/>
                </a:schemeClr>
              </a:solidFill>
            </a:endParaRPr>
          </a:p>
        </p:txBody>
      </p:sp>
    </p:spTree>
    <p:extLst>
      <p:ext uri="{BB962C8B-B14F-4D97-AF65-F5344CB8AC3E}">
        <p14:creationId xmlns:p14="http://schemas.microsoft.com/office/powerpoint/2010/main" val="1369906557"/>
      </p:ext>
    </p:extLst>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021" y="6400800"/>
            <a:ext cx="8601959" cy="307777"/>
          </a:xfrm>
          <a:prstGeom prst="rect">
            <a:avLst/>
          </a:prstGeom>
          <a:noFill/>
        </p:spPr>
        <p:txBody>
          <a:bodyPr wrap="square" rtlCol="0">
            <a:spAutoFit/>
          </a:bodyPr>
          <a:lstStyle/>
          <a:p>
            <a:pPr algn="ctr"/>
            <a:r>
              <a:rPr lang="en-US" sz="1400" dirty="0">
                <a:solidFill>
                  <a:schemeClr val="tx1">
                    <a:lumMod val="95000"/>
                  </a:schemeClr>
                </a:solidFill>
              </a:rPr>
              <a:t>Alpha and Omega  --  </a:t>
            </a:r>
            <a:r>
              <a:rPr lang="en-US" sz="1400" dirty="0" err="1">
                <a:solidFill>
                  <a:schemeClr val="tx1">
                    <a:lumMod val="95000"/>
                  </a:schemeClr>
                </a:solidFill>
              </a:rPr>
              <a:t>Drausin</a:t>
            </a:r>
            <a:r>
              <a:rPr lang="en-US" sz="1400" dirty="0">
                <a:solidFill>
                  <a:schemeClr val="tx1">
                    <a:lumMod val="95000"/>
                  </a:schemeClr>
                </a:solidFill>
              </a:rPr>
              <a:t> Sarcophagus, Louvre Museum, Paris, France</a:t>
            </a:r>
          </a:p>
        </p:txBody>
      </p:sp>
      <p:pic>
        <p:nvPicPr>
          <p:cNvPr id="3" name="Picture 2"/>
          <p:cNvPicPr>
            <a:picLocks noChangeAspect="1"/>
          </p:cNvPicPr>
          <p:nvPr/>
        </p:nvPicPr>
        <p:blipFill>
          <a:blip r:embed="rId2"/>
          <a:stretch>
            <a:fillRect/>
          </a:stretch>
        </p:blipFill>
        <p:spPr>
          <a:xfrm>
            <a:off x="1989318" y="25138"/>
            <a:ext cx="8297683" cy="6223262"/>
          </a:xfrm>
          <a:prstGeom prst="rect">
            <a:avLst/>
          </a:prstGeom>
        </p:spPr>
      </p:pic>
    </p:spTree>
    <p:extLst>
      <p:ext uri="{BB962C8B-B14F-4D97-AF65-F5344CB8AC3E}">
        <p14:creationId xmlns:p14="http://schemas.microsoft.com/office/powerpoint/2010/main" val="3405251568"/>
      </p:ext>
    </p:extLst>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400" dirty="0"/>
              <a:t>New Revised Standard Version Updated Edition Bible, copyright 2022, Division of Christian Education of the National Council of the Churches of Christ in the United States of America. Used by permission. All rights reserved.</a:t>
            </a:r>
            <a:endParaRPr lang="en-US" dirty="0"/>
          </a:p>
          <a:p>
            <a:pPr>
              <a:buNone/>
            </a:pPr>
            <a:endParaRPr lang="de-DE" sz="1400" dirty="0"/>
          </a:p>
          <a:p>
            <a:pPr>
              <a:buNone/>
            </a:pPr>
            <a:r>
              <a:rPr lang="de-DE" sz="1400" dirty="0"/>
              <a:t>https://www.flickr.com/photos/seth_drum/34308713902</a:t>
            </a:r>
          </a:p>
          <a:p>
            <a:pPr>
              <a:buNone/>
            </a:pPr>
            <a:r>
              <a:rPr lang="de-DE" sz="1400" dirty="0"/>
              <a:t>https://www.flickr.com/photos/jbdodane/9626795639/</a:t>
            </a:r>
          </a:p>
          <a:p>
            <a:pPr>
              <a:buNone/>
            </a:pPr>
            <a:r>
              <a:rPr lang="de-DE" sz="1400" dirty="0"/>
              <a:t>http://www.flickr.com/photos/21804434@N02/5394865139</a:t>
            </a:r>
          </a:p>
          <a:p>
            <a:pPr>
              <a:buNone/>
            </a:pPr>
            <a:r>
              <a:rPr lang="de-DE" sz="1400" dirty="0"/>
              <a:t>https://commons.wikimedia.org/wiki/File:Brazilian_Forest.jpg</a:t>
            </a:r>
          </a:p>
          <a:p>
            <a:pPr>
              <a:buNone/>
            </a:pPr>
            <a:r>
              <a:rPr lang="de-DE" sz="1400" dirty="0"/>
              <a:t>https://commons.wikimedia.org/wiki/File:Sun_and_Moon,_Nagy_Imre_Community_Centre,_2016_Csepel-Csillagtelep.jpg</a:t>
            </a:r>
          </a:p>
          <a:p>
            <a:pPr>
              <a:buNone/>
            </a:pPr>
            <a:r>
              <a:rPr lang="it-IT" sz="1400" dirty="0"/>
              <a:t>https://commons.wikimedia.org/wiki/File:Stained_glass_window_Washington_National_Cathedral_2012_06.JPG - Caroline Lena Becker</a:t>
            </a:r>
          </a:p>
          <a:p>
            <a:pPr>
              <a:buNone/>
            </a:pPr>
            <a:r>
              <a:rPr lang="de-DE" sz="1400" dirty="0"/>
              <a:t>https://commons.wikimedia.org/wiki/File:Aquileia_Basilica_-_Ausgrabungen_Mosaik_11.jpg – Wolfgang Sauber</a:t>
            </a:r>
          </a:p>
          <a:p>
            <a:pPr>
              <a:buNone/>
            </a:pPr>
            <a:r>
              <a:rPr lang="de-DE" sz="1400" dirty="0"/>
              <a:t>https://commons.wikimedia.org/wiki/File:Adam_and_Eve_Lubok.jpg</a:t>
            </a:r>
          </a:p>
          <a:p>
            <a:pPr>
              <a:buNone/>
            </a:pPr>
            <a:r>
              <a:rPr lang="de-DE" sz="1400" dirty="0"/>
              <a:t>https://www.flickr.com/photos/dominikkustra/4013203751</a:t>
            </a:r>
          </a:p>
          <a:p>
            <a:pPr>
              <a:buNone/>
            </a:pPr>
            <a:r>
              <a:rPr lang="de-DE" sz="1400" dirty="0"/>
              <a:t>https://commons.wikimedia.org/wiki/File:Van_Gogh_-_Starry_Night_-_Google_Art_Project.jpg</a:t>
            </a:r>
          </a:p>
          <a:p>
            <a:pPr>
              <a:buNone/>
            </a:pPr>
            <a:r>
              <a:rPr lang="de-DE" sz="1400" dirty="0"/>
              <a:t>https://commons.wikimedia.org/wiki/File:Messenger_of_Peace_-_geograph.org.uk_-_1419312.jpg</a:t>
            </a:r>
          </a:p>
          <a:p>
            <a:pPr>
              <a:buNone/>
            </a:pPr>
            <a:r>
              <a:rPr lang="de-DE" sz="1400" dirty="0"/>
              <a:t>https://commons.wikimedia.org/wiki/Category:Drausin_sarcophagus#/media/File:Sarcophage_de_Drausin_03.JPG</a:t>
            </a:r>
            <a:endParaRPr lang="en-US" sz="1400" dirty="0"/>
          </a:p>
          <a:p>
            <a:pPr>
              <a:buNone/>
            </a:pPr>
            <a:endParaRPr lang="en-US" sz="1400" dirty="0"/>
          </a:p>
          <a:p>
            <a:pPr>
              <a:buNone/>
            </a:pPr>
            <a:r>
              <a:rPr lang="en-US" sz="1400" dirty="0"/>
              <a:t>Additional descriptions can be found at the Art in the Christian Tradition image library, a service of the Vanderbilt Divinity Library, http://diglib.library.vanderbilt.edu/.  All images available via Creative Commons 3.0 License.</a:t>
            </a:r>
          </a:p>
          <a:p>
            <a:endParaRPr lang="en-US" sz="1200" dirty="0"/>
          </a:p>
          <a:p>
            <a:endParaRPr lang="en-US" sz="1200" dirty="0"/>
          </a:p>
          <a:p>
            <a:endParaRPr lang="en-US" sz="12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28800" y="6172200"/>
            <a:ext cx="8686800" cy="307777"/>
          </a:xfrm>
          <a:prstGeom prst="rect">
            <a:avLst/>
          </a:prstGeom>
          <a:noFill/>
        </p:spPr>
        <p:txBody>
          <a:bodyPr wrap="square" rtlCol="0">
            <a:spAutoFit/>
          </a:bodyPr>
          <a:lstStyle/>
          <a:p>
            <a:pPr algn="ctr"/>
            <a:r>
              <a:rPr lang="en-US" sz="1400" dirty="0">
                <a:solidFill>
                  <a:schemeClr val="tx1">
                    <a:lumMod val="75000"/>
                  </a:schemeClr>
                </a:solidFill>
              </a:rPr>
              <a:t>In the Beginning…  --  Seth Drum, Digital work</a:t>
            </a:r>
          </a:p>
        </p:txBody>
      </p:sp>
      <p:pic>
        <p:nvPicPr>
          <p:cNvPr id="2" name="Picture 1">
            <a:extLst>
              <a:ext uri="{FF2B5EF4-FFF2-40B4-BE49-F238E27FC236}">
                <a16:creationId xmlns:a16="http://schemas.microsoft.com/office/drawing/2014/main" id="{65A0BA8D-6917-4CA9-882E-110D8748287B}"/>
              </a:ext>
            </a:extLst>
          </p:cNvPr>
          <p:cNvPicPr>
            <a:picLocks noChangeAspect="1"/>
          </p:cNvPicPr>
          <p:nvPr/>
        </p:nvPicPr>
        <p:blipFill>
          <a:blip r:embed="rId2"/>
          <a:stretch>
            <a:fillRect/>
          </a:stretch>
        </p:blipFill>
        <p:spPr>
          <a:xfrm>
            <a:off x="1524000" y="609600"/>
            <a:ext cx="9144000" cy="5143500"/>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Then God said, "Let there be light," and there was light. …God separated the light from the darkness.</a:t>
            </a:r>
          </a:p>
          <a:p>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Genesis 1:3, </a:t>
            </a:r>
            <a:r>
              <a:rPr lang="en-US" sz="2400" dirty="0" err="1">
                <a:solidFill>
                  <a:schemeClr val="tx1">
                    <a:lumMod val="95000"/>
                  </a:schemeClr>
                </a:solidFill>
              </a:rPr>
              <a:t>4b</a:t>
            </a:r>
            <a:endParaRPr lang="en-US" sz="2400" dirty="0">
              <a:solidFill>
                <a:schemeClr val="tx1">
                  <a:lumMod val="95000"/>
                </a:schemeClr>
              </a:solidFill>
            </a:endParaRP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07777"/>
          </a:xfrm>
          <a:prstGeom prst="rect">
            <a:avLst/>
          </a:prstGeom>
          <a:noFill/>
        </p:spPr>
        <p:txBody>
          <a:bodyPr wrap="square" rtlCol="0">
            <a:spAutoFit/>
          </a:bodyPr>
          <a:lstStyle/>
          <a:p>
            <a:pPr algn="ctr"/>
            <a:r>
              <a:rPr lang="en-US" sz="1400" dirty="0"/>
              <a:t>Basilica of Our Lady of Peace  -- Yamoussoukro, Ivory Coast</a:t>
            </a:r>
            <a:endParaRPr lang="en-US" sz="1400" dirty="0">
              <a:solidFill>
                <a:schemeClr val="tx1">
                  <a:lumMod val="95000"/>
                </a:schemeClr>
              </a:solidFill>
            </a:endParaRPr>
          </a:p>
        </p:txBody>
      </p:sp>
      <p:pic>
        <p:nvPicPr>
          <p:cNvPr id="3" name="Picture 2"/>
          <p:cNvPicPr>
            <a:picLocks noChangeAspect="1"/>
          </p:cNvPicPr>
          <p:nvPr/>
        </p:nvPicPr>
        <p:blipFill>
          <a:blip r:embed="rId2"/>
          <a:stretch>
            <a:fillRect/>
          </a:stretch>
        </p:blipFill>
        <p:spPr>
          <a:xfrm>
            <a:off x="1524001" y="44452"/>
            <a:ext cx="9172754" cy="6076949"/>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And God said, “Let there be a dome in the midst of the waters, and let it separate the waters from the waters.” …. God called the dome Sky.</a:t>
            </a:r>
            <a:endParaRPr lang="en-US" sz="3600" dirty="0">
              <a:ea typeface="Calibri"/>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Genesis 1:6, </a:t>
            </a:r>
            <a:r>
              <a:rPr lang="en-US" sz="2400" dirty="0" err="1">
                <a:solidFill>
                  <a:schemeClr val="tx1">
                    <a:lumMod val="95000"/>
                  </a:schemeClr>
                </a:solidFill>
              </a:rPr>
              <a:t>8a</a:t>
            </a:r>
            <a:endParaRPr lang="en-US" sz="2400" dirty="0">
              <a:solidFill>
                <a:schemeClr val="tx1">
                  <a:lumMod val="95000"/>
                </a:schemeClr>
              </a:solidFill>
            </a:endParaRP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07777"/>
          </a:xfrm>
          <a:prstGeom prst="rect">
            <a:avLst/>
          </a:prstGeom>
          <a:noFill/>
        </p:spPr>
        <p:txBody>
          <a:bodyPr wrap="square" rtlCol="0">
            <a:spAutoFit/>
          </a:bodyPr>
          <a:lstStyle/>
          <a:p>
            <a:pPr algn="ctr"/>
            <a:r>
              <a:rPr lang="en-US" sz="1400" dirty="0" err="1"/>
              <a:t>Skyspace</a:t>
            </a:r>
            <a:r>
              <a:rPr lang="en-US" sz="1400" dirty="0"/>
              <a:t>  --  James </a:t>
            </a:r>
            <a:r>
              <a:rPr lang="en-US" sz="1400" dirty="0" err="1"/>
              <a:t>Turrell</a:t>
            </a:r>
            <a:r>
              <a:rPr lang="en-US" sz="1400" dirty="0"/>
              <a:t>, Live Oak Meeting House, Society of Friends, Houston, TX</a:t>
            </a:r>
            <a:endParaRPr lang="en-US" sz="1400" dirty="0">
              <a:solidFill>
                <a:schemeClr val="tx1">
                  <a:lumMod val="95000"/>
                </a:schemeClr>
              </a:solidFill>
            </a:endParaRPr>
          </a:p>
        </p:txBody>
      </p:sp>
      <p:pic>
        <p:nvPicPr>
          <p:cNvPr id="2" name="Picture 1"/>
          <p:cNvPicPr>
            <a:picLocks noChangeAspect="1"/>
          </p:cNvPicPr>
          <p:nvPr/>
        </p:nvPicPr>
        <p:blipFill>
          <a:blip r:embed="rId2"/>
          <a:stretch>
            <a:fillRect/>
          </a:stretch>
        </p:blipFill>
        <p:spPr>
          <a:xfrm>
            <a:off x="1524000" y="0"/>
            <a:ext cx="9144000" cy="6069330"/>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And God said, “…let the dry land appear. … Let the earth put forth vegetation: plants yielding seed and fruit trees of every kind…”</a:t>
            </a:r>
            <a:endParaRPr lang="en-US" sz="3600" dirty="0">
              <a:cs typeface="Arial" pitchFamily="34" charset="0"/>
            </a:endParaRPr>
          </a:p>
        </p:txBody>
      </p:sp>
      <p:sp>
        <p:nvSpPr>
          <p:cNvPr id="5" name="TextBox 4"/>
          <p:cNvSpPr txBox="1"/>
          <p:nvPr/>
        </p:nvSpPr>
        <p:spPr>
          <a:xfrm>
            <a:off x="6096000" y="4583669"/>
            <a:ext cx="3352800" cy="461665"/>
          </a:xfrm>
          <a:prstGeom prst="rect">
            <a:avLst/>
          </a:prstGeom>
          <a:noFill/>
        </p:spPr>
        <p:txBody>
          <a:bodyPr wrap="square" rtlCol="0">
            <a:spAutoFit/>
          </a:bodyPr>
          <a:lstStyle/>
          <a:p>
            <a:pPr algn="ctr"/>
            <a:r>
              <a:rPr lang="en-US" sz="2400" dirty="0">
                <a:solidFill>
                  <a:schemeClr val="tx1">
                    <a:lumMod val="95000"/>
                  </a:schemeClr>
                </a:solidFill>
              </a:rPr>
              <a:t>Genesis </a:t>
            </a:r>
            <a:r>
              <a:rPr lang="en-US" sz="2400" dirty="0" err="1">
                <a:solidFill>
                  <a:schemeClr val="tx1">
                    <a:lumMod val="95000"/>
                  </a:schemeClr>
                </a:solidFill>
              </a:rPr>
              <a:t>1:9a</a:t>
            </a:r>
            <a:r>
              <a:rPr lang="en-US" sz="2400" dirty="0">
                <a:solidFill>
                  <a:schemeClr val="tx1">
                    <a:lumMod val="95000"/>
                  </a:schemeClr>
                </a:solidFill>
              </a:rPr>
              <a:t>, </a:t>
            </a:r>
            <a:r>
              <a:rPr lang="en-US" sz="2400" dirty="0" err="1">
                <a:solidFill>
                  <a:schemeClr val="tx1">
                    <a:lumMod val="95000"/>
                  </a:schemeClr>
                </a:solidFill>
              </a:rPr>
              <a:t>11a</a:t>
            </a:r>
            <a:endParaRPr lang="en-US" sz="2400" dirty="0">
              <a:solidFill>
                <a:schemeClr val="tx1">
                  <a:lumMod val="95000"/>
                </a:schemeClr>
              </a:solidFill>
            </a:endParaRP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5351384"/>
            <a:ext cx="2819400" cy="1169551"/>
          </a:xfrm>
          <a:prstGeom prst="rect">
            <a:avLst/>
          </a:prstGeom>
          <a:noFill/>
        </p:spPr>
        <p:txBody>
          <a:bodyPr wrap="square" rtlCol="0">
            <a:spAutoFit/>
          </a:bodyPr>
          <a:lstStyle/>
          <a:p>
            <a:pPr algn="ctr"/>
            <a:r>
              <a:rPr lang="en-US" sz="1400" dirty="0">
                <a:solidFill>
                  <a:schemeClr val="tx1">
                    <a:lumMod val="95000"/>
                  </a:schemeClr>
                </a:solidFill>
              </a:rPr>
              <a:t>Brazilian Forest</a:t>
            </a:r>
          </a:p>
          <a:p>
            <a:pPr algn="ctr"/>
            <a:endParaRPr lang="en-US" sz="1400" dirty="0">
              <a:solidFill>
                <a:schemeClr val="tx1">
                  <a:lumMod val="95000"/>
                </a:schemeClr>
              </a:solidFill>
            </a:endParaRPr>
          </a:p>
          <a:p>
            <a:pPr algn="ctr"/>
            <a:r>
              <a:rPr lang="en-US" sz="1400" dirty="0">
                <a:solidFill>
                  <a:schemeClr val="tx1">
                    <a:lumMod val="95000"/>
                  </a:schemeClr>
                </a:solidFill>
              </a:rPr>
              <a:t>Martin Johnson </a:t>
            </a:r>
            <a:r>
              <a:rPr lang="en-US" sz="1400" dirty="0" err="1">
                <a:solidFill>
                  <a:schemeClr val="tx1">
                    <a:lumMod val="95000"/>
                  </a:schemeClr>
                </a:solidFill>
              </a:rPr>
              <a:t>Heade</a:t>
            </a:r>
            <a:endParaRPr lang="en-US" sz="1400" dirty="0">
              <a:solidFill>
                <a:schemeClr val="tx1">
                  <a:lumMod val="95000"/>
                </a:schemeClr>
              </a:solidFill>
            </a:endParaRPr>
          </a:p>
          <a:p>
            <a:pPr algn="ctr"/>
            <a:r>
              <a:rPr lang="en-US" sz="1400" dirty="0" err="1">
                <a:solidFill>
                  <a:schemeClr val="tx1">
                    <a:lumMod val="95000"/>
                  </a:schemeClr>
                </a:solidFill>
              </a:rPr>
              <a:t>RISD</a:t>
            </a:r>
            <a:r>
              <a:rPr lang="en-US" sz="1400" dirty="0">
                <a:solidFill>
                  <a:schemeClr val="tx1">
                    <a:lumMod val="95000"/>
                  </a:schemeClr>
                </a:solidFill>
              </a:rPr>
              <a:t> Museum</a:t>
            </a:r>
          </a:p>
          <a:p>
            <a:pPr algn="ctr"/>
            <a:r>
              <a:rPr lang="en-US" sz="1400" dirty="0">
                <a:solidFill>
                  <a:schemeClr val="tx1">
                    <a:lumMod val="95000"/>
                  </a:schemeClr>
                </a:solidFill>
              </a:rPr>
              <a:t>Providence, RI</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48200" y="0"/>
            <a:ext cx="5529676" cy="6858000"/>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1859</TotalTime>
  <Words>889</Words>
  <Application>Microsoft Office PowerPoint</Application>
  <PresentationFormat>Widescreen</PresentationFormat>
  <Paragraphs>72</Paragraphs>
  <Slides>26</Slides>
  <Notes>1</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First Sunday after Christmas Day Year A</vt:lpstr>
      <vt:lpstr>Trinity Sunday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168</cp:revision>
  <dcterms:created xsi:type="dcterms:W3CDTF">2016-08-31T16:46:43Z</dcterms:created>
  <dcterms:modified xsi:type="dcterms:W3CDTF">2025-09-22T14:32:00Z</dcterms:modified>
</cp:coreProperties>
</file>