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4"/>
  </p:notesMasterIdLst>
  <p:sldIdLst>
    <p:sldId id="256" r:id="rId2"/>
    <p:sldId id="282" r:id="rId3"/>
    <p:sldId id="382" r:id="rId4"/>
    <p:sldId id="383" r:id="rId5"/>
    <p:sldId id="384" r:id="rId6"/>
    <p:sldId id="385" r:id="rId7"/>
    <p:sldId id="386" r:id="rId8"/>
    <p:sldId id="387" r:id="rId9"/>
    <p:sldId id="388" r:id="rId10"/>
    <p:sldId id="389" r:id="rId11"/>
    <p:sldId id="390" r:id="rId12"/>
    <p:sldId id="391" r:id="rId13"/>
    <p:sldId id="394" r:id="rId14"/>
    <p:sldId id="393" r:id="rId15"/>
    <p:sldId id="392" r:id="rId16"/>
    <p:sldId id="395" r:id="rId17"/>
    <p:sldId id="396" r:id="rId18"/>
    <p:sldId id="397" r:id="rId19"/>
    <p:sldId id="398" r:id="rId20"/>
    <p:sldId id="399" r:id="rId21"/>
    <p:sldId id="400" r:id="rId22"/>
    <p:sldId id="29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A8F2DD-EDAA-4CD6-AF8A-E3C14CD0F5D4}" v="50" dt="2025-10-15T16:32:21.5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258" autoAdjust="0"/>
    <p:restoredTop sz="94694"/>
  </p:normalViewPr>
  <p:slideViewPr>
    <p:cSldViewPr>
      <p:cViewPr varScale="1">
        <p:scale>
          <a:sx n="59" d="100"/>
          <a:sy n="59" d="100"/>
        </p:scale>
        <p:origin x="492"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8CA8F2DD-EDAA-4CD6-AF8A-E3C14CD0F5D4}"/>
    <pc:docChg chg="modSld">
      <pc:chgData name="Allison Blackwell" userId="7Y4zoj1sqs5H+IG1uY71RyUTFRj8vI3Lj7CrwoODLF4=" providerId="None" clId="Web-{8CA8F2DD-EDAA-4CD6-AF8A-E3C14CD0F5D4}" dt="2025-10-15T16:32:18.357" v="19" actId="20577"/>
      <pc:docMkLst>
        <pc:docMk/>
      </pc:docMkLst>
      <pc:sldChg chg="modSp">
        <pc:chgData name="Allison Blackwell" userId="7Y4zoj1sqs5H+IG1uY71RyUTFRj8vI3Lj7CrwoODLF4=" providerId="None" clId="Web-{8CA8F2DD-EDAA-4CD6-AF8A-E3C14CD0F5D4}" dt="2025-10-15T16:27:49.136" v="1" actId="20577"/>
        <pc:sldMkLst>
          <pc:docMk/>
          <pc:sldMk cId="0" sldId="282"/>
        </pc:sldMkLst>
        <pc:spChg chg="mod">
          <ac:chgData name="Allison Blackwell" userId="7Y4zoj1sqs5H+IG1uY71RyUTFRj8vI3Lj7CrwoODLF4=" providerId="None" clId="Web-{8CA8F2DD-EDAA-4CD6-AF8A-E3C14CD0F5D4}" dt="2025-10-15T16:27:49.136" v="1" actId="20577"/>
          <ac:spMkLst>
            <pc:docMk/>
            <pc:sldMk cId="0" sldId="282"/>
            <ac:spMk id="2" creationId="{00000000-0000-0000-0000-000000000000}"/>
          </ac:spMkLst>
        </pc:spChg>
      </pc:sldChg>
      <pc:sldChg chg="modSp">
        <pc:chgData name="Allison Blackwell" userId="7Y4zoj1sqs5H+IG1uY71RyUTFRj8vI3Lj7CrwoODLF4=" providerId="None" clId="Web-{8CA8F2DD-EDAA-4CD6-AF8A-E3C14CD0F5D4}" dt="2025-10-15T16:28:49.777" v="2" actId="20577"/>
        <pc:sldMkLst>
          <pc:docMk/>
          <pc:sldMk cId="0" sldId="385"/>
        </pc:sldMkLst>
        <pc:spChg chg="mod">
          <ac:chgData name="Allison Blackwell" userId="7Y4zoj1sqs5H+IG1uY71RyUTFRj8vI3Lj7CrwoODLF4=" providerId="None" clId="Web-{8CA8F2DD-EDAA-4CD6-AF8A-E3C14CD0F5D4}" dt="2025-10-15T16:28:49.777" v="2" actId="20577"/>
          <ac:spMkLst>
            <pc:docMk/>
            <pc:sldMk cId="0" sldId="385"/>
            <ac:spMk id="5" creationId="{00000000-0000-0000-0000-000000000000}"/>
          </ac:spMkLst>
        </pc:spChg>
      </pc:sldChg>
      <pc:sldChg chg="modSp">
        <pc:chgData name="Allison Blackwell" userId="7Y4zoj1sqs5H+IG1uY71RyUTFRj8vI3Lj7CrwoODLF4=" providerId="None" clId="Web-{8CA8F2DD-EDAA-4CD6-AF8A-E3C14CD0F5D4}" dt="2025-10-15T16:30:12.839" v="5" actId="20577"/>
        <pc:sldMkLst>
          <pc:docMk/>
          <pc:sldMk cId="0" sldId="387"/>
        </pc:sldMkLst>
        <pc:spChg chg="mod">
          <ac:chgData name="Allison Blackwell" userId="7Y4zoj1sqs5H+IG1uY71RyUTFRj8vI3Lj7CrwoODLF4=" providerId="None" clId="Web-{8CA8F2DD-EDAA-4CD6-AF8A-E3C14CD0F5D4}" dt="2025-10-15T16:30:12.839" v="5" actId="20577"/>
          <ac:spMkLst>
            <pc:docMk/>
            <pc:sldMk cId="0" sldId="387"/>
            <ac:spMk id="2" creationId="{00000000-0000-0000-0000-000000000000}"/>
          </ac:spMkLst>
        </pc:spChg>
      </pc:sldChg>
      <pc:sldChg chg="modSp">
        <pc:chgData name="Allison Blackwell" userId="7Y4zoj1sqs5H+IG1uY71RyUTFRj8vI3Lj7CrwoODLF4=" providerId="None" clId="Web-{8CA8F2DD-EDAA-4CD6-AF8A-E3C14CD0F5D4}" dt="2025-10-15T16:30:58.512" v="11" actId="20577"/>
        <pc:sldMkLst>
          <pc:docMk/>
          <pc:sldMk cId="0" sldId="389"/>
        </pc:sldMkLst>
        <pc:spChg chg="mod">
          <ac:chgData name="Allison Blackwell" userId="7Y4zoj1sqs5H+IG1uY71RyUTFRj8vI3Lj7CrwoODLF4=" providerId="None" clId="Web-{8CA8F2DD-EDAA-4CD6-AF8A-E3C14CD0F5D4}" dt="2025-10-15T16:30:58.512" v="11" actId="20577"/>
          <ac:spMkLst>
            <pc:docMk/>
            <pc:sldMk cId="0" sldId="389"/>
            <ac:spMk id="2" creationId="{00000000-0000-0000-0000-000000000000}"/>
          </ac:spMkLst>
        </pc:spChg>
      </pc:sldChg>
      <pc:sldChg chg="modSp">
        <pc:chgData name="Allison Blackwell" userId="7Y4zoj1sqs5H+IG1uY71RyUTFRj8vI3Lj7CrwoODLF4=" providerId="None" clId="Web-{8CA8F2DD-EDAA-4CD6-AF8A-E3C14CD0F5D4}" dt="2025-10-15T16:31:17.684" v="12" actId="20577"/>
        <pc:sldMkLst>
          <pc:docMk/>
          <pc:sldMk cId="0" sldId="391"/>
        </pc:sldMkLst>
        <pc:spChg chg="mod">
          <ac:chgData name="Allison Blackwell" userId="7Y4zoj1sqs5H+IG1uY71RyUTFRj8vI3Lj7CrwoODLF4=" providerId="None" clId="Web-{8CA8F2DD-EDAA-4CD6-AF8A-E3C14CD0F5D4}" dt="2025-10-15T16:31:17.684" v="12" actId="20577"/>
          <ac:spMkLst>
            <pc:docMk/>
            <pc:sldMk cId="0" sldId="391"/>
            <ac:spMk id="5" creationId="{00000000-0000-0000-0000-000000000000}"/>
          </ac:spMkLst>
        </pc:spChg>
      </pc:sldChg>
      <pc:sldChg chg="modSp">
        <pc:chgData name="Allison Blackwell" userId="7Y4zoj1sqs5H+IG1uY71RyUTFRj8vI3Lj7CrwoODLF4=" providerId="None" clId="Web-{8CA8F2DD-EDAA-4CD6-AF8A-E3C14CD0F5D4}" dt="2025-10-15T16:31:37.356" v="14" actId="20577"/>
        <pc:sldMkLst>
          <pc:docMk/>
          <pc:sldMk cId="0" sldId="393"/>
        </pc:sldMkLst>
        <pc:spChg chg="mod">
          <ac:chgData name="Allison Blackwell" userId="7Y4zoj1sqs5H+IG1uY71RyUTFRj8vI3Lj7CrwoODLF4=" providerId="None" clId="Web-{8CA8F2DD-EDAA-4CD6-AF8A-E3C14CD0F5D4}" dt="2025-10-15T16:31:37.356" v="14" actId="20577"/>
          <ac:spMkLst>
            <pc:docMk/>
            <pc:sldMk cId="0" sldId="393"/>
            <ac:spMk id="2" creationId="{00000000-0000-0000-0000-000000000000}"/>
          </ac:spMkLst>
        </pc:spChg>
      </pc:sldChg>
      <pc:sldChg chg="modSp">
        <pc:chgData name="Allison Blackwell" userId="7Y4zoj1sqs5H+IG1uY71RyUTFRj8vI3Lj7CrwoODLF4=" providerId="None" clId="Web-{8CA8F2DD-EDAA-4CD6-AF8A-E3C14CD0F5D4}" dt="2025-10-15T16:32:00.138" v="17" actId="20577"/>
        <pc:sldMkLst>
          <pc:docMk/>
          <pc:sldMk cId="0" sldId="395"/>
        </pc:sldMkLst>
        <pc:spChg chg="mod">
          <ac:chgData name="Allison Blackwell" userId="7Y4zoj1sqs5H+IG1uY71RyUTFRj8vI3Lj7CrwoODLF4=" providerId="None" clId="Web-{8CA8F2DD-EDAA-4CD6-AF8A-E3C14CD0F5D4}" dt="2025-10-15T16:32:00.138" v="17" actId="20577"/>
          <ac:spMkLst>
            <pc:docMk/>
            <pc:sldMk cId="0" sldId="395"/>
            <ac:spMk id="2" creationId="{00000000-0000-0000-0000-000000000000}"/>
          </ac:spMkLst>
        </pc:spChg>
      </pc:sldChg>
      <pc:sldChg chg="modSp">
        <pc:chgData name="Allison Blackwell" userId="7Y4zoj1sqs5H+IG1uY71RyUTFRj8vI3Lj7CrwoODLF4=" providerId="None" clId="Web-{8CA8F2DD-EDAA-4CD6-AF8A-E3C14CD0F5D4}" dt="2025-10-15T16:32:18.357" v="19" actId="20577"/>
        <pc:sldMkLst>
          <pc:docMk/>
          <pc:sldMk cId="0" sldId="397"/>
        </pc:sldMkLst>
        <pc:spChg chg="mod">
          <ac:chgData name="Allison Blackwell" userId="7Y4zoj1sqs5H+IG1uY71RyUTFRj8vI3Lj7CrwoODLF4=" providerId="None" clId="Web-{8CA8F2DD-EDAA-4CD6-AF8A-E3C14CD0F5D4}" dt="2025-10-15T16:32:14.122" v="18" actId="20577"/>
          <ac:spMkLst>
            <pc:docMk/>
            <pc:sldMk cId="0" sldId="397"/>
            <ac:spMk id="2" creationId="{00000000-0000-0000-0000-000000000000}"/>
          </ac:spMkLst>
        </pc:spChg>
        <pc:spChg chg="mod">
          <ac:chgData name="Allison Blackwell" userId="7Y4zoj1sqs5H+IG1uY71RyUTFRj8vI3Lj7CrwoODLF4=" providerId="None" clId="Web-{8CA8F2DD-EDAA-4CD6-AF8A-E3C14CD0F5D4}" dt="2025-10-15T16:32:18.357" v="19" actId="20577"/>
          <ac:spMkLst>
            <pc:docMk/>
            <pc:sldMk cId="0" sldId="397"/>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10/15/2025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21</a:t>
            </a:fld>
            <a:endParaRPr lang="en-US"/>
          </a:p>
        </p:txBody>
      </p:sp>
    </p:spTree>
    <p:extLst>
      <p:ext uri="{BB962C8B-B14F-4D97-AF65-F5344CB8AC3E}">
        <p14:creationId xmlns:p14="http://schemas.microsoft.com/office/powerpoint/2010/main" val="1768886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10/15/2025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371601"/>
            <a:ext cx="8458200" cy="1470025"/>
          </a:xfrm>
        </p:spPr>
        <p:txBody>
          <a:bodyPr>
            <a:noAutofit/>
          </a:bodyPr>
          <a:lstStyle/>
          <a:p>
            <a:r>
              <a:rPr lang="en-US" sz="9600" dirty="0"/>
              <a:t>Second Sunday of Easter</a:t>
            </a:r>
          </a:p>
        </p:txBody>
      </p:sp>
      <p:sp>
        <p:nvSpPr>
          <p:cNvPr id="3" name="Subtitle 2"/>
          <p:cNvSpPr>
            <a:spLocks noGrp="1"/>
          </p:cNvSpPr>
          <p:nvPr>
            <p:ph type="subTitle" idx="1"/>
          </p:nvPr>
        </p:nvSpPr>
        <p:spPr>
          <a:xfrm>
            <a:off x="2933700" y="37338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903894"/>
            <a:ext cx="9144000" cy="954107"/>
          </a:xfrm>
          <a:prstGeom prst="rect">
            <a:avLst/>
          </a:prstGeom>
        </p:spPr>
        <p:txBody>
          <a:bodyPr wrap="square">
            <a:spAutoFit/>
          </a:bodyPr>
          <a:lstStyle/>
          <a:p>
            <a:pPr algn="ctr"/>
            <a:r>
              <a:rPr lang="en-US" sz="2800" dirty="0"/>
              <a:t>Acts 2:14a, 22-32  •  Psalm 16  •  1 Peter 1:3-9</a:t>
            </a:r>
          </a:p>
          <a:p>
            <a:pPr algn="ctr"/>
            <a:r>
              <a:rPr lang="en-US" sz="2800" dirty="0"/>
              <a:t>John 20:19-31</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81201"/>
            <a:ext cx="6934200" cy="1200329"/>
          </a:xfrm>
          <a:prstGeom prst="rect">
            <a:avLst/>
          </a:prstGeom>
        </p:spPr>
        <p:txBody>
          <a:bodyPr wrap="square" lIns="91440" tIns="45720" rIns="91440" bIns="45720" anchor="t">
            <a:spAutoFit/>
          </a:bodyPr>
          <a:lstStyle/>
          <a:p>
            <a:r>
              <a:rPr lang="en-US" sz="3600" dirty="0"/>
              <a:t>… he breathed on them and said to them, "Receive the Holy Spirit."</a:t>
            </a:r>
            <a:endParaRPr lang="en-US" sz="3600" dirty="0">
              <a:cs typeface="Arial" pitchFamily="34" charset="0"/>
            </a:endParaRPr>
          </a:p>
        </p:txBody>
      </p:sp>
      <p:sp>
        <p:nvSpPr>
          <p:cNvPr id="5" name="TextBox 4"/>
          <p:cNvSpPr txBox="1"/>
          <p:nvPr/>
        </p:nvSpPr>
        <p:spPr>
          <a:xfrm>
            <a:off x="5791200" y="41148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20:22b</a:t>
            </a:r>
            <a:endParaRPr lang="en-US" sz="2400" dirty="0">
              <a:solidFill>
                <a:schemeClr val="tx1">
                  <a:lumMod val="95000"/>
                </a:schemeClr>
              </a:solidFill>
            </a:endParaRP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412468"/>
            <a:ext cx="8763000" cy="338554"/>
          </a:xfrm>
          <a:prstGeom prst="rect">
            <a:avLst/>
          </a:prstGeom>
          <a:noFill/>
        </p:spPr>
        <p:txBody>
          <a:bodyPr wrap="square" rtlCol="0">
            <a:spAutoFit/>
          </a:bodyPr>
          <a:lstStyle/>
          <a:p>
            <a:pPr algn="ctr"/>
            <a:r>
              <a:rPr lang="en-US" sz="1600" dirty="0">
                <a:solidFill>
                  <a:schemeClr val="tx1">
                    <a:lumMod val="95000"/>
                  </a:schemeClr>
                </a:solidFill>
              </a:rPr>
              <a:t>Holy Spirit Seminary  --  Hong Kong, China</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86000" y="-23308"/>
            <a:ext cx="7772400" cy="6304742"/>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010400" cy="2308324"/>
          </a:xfrm>
          <a:prstGeom prst="rect">
            <a:avLst/>
          </a:prstGeom>
        </p:spPr>
        <p:txBody>
          <a:bodyPr wrap="square">
            <a:spAutoFit/>
          </a:bodyPr>
          <a:lstStyle/>
          <a:p>
            <a:r>
              <a:rPr lang="en-US" sz="3600" dirty="0"/>
              <a:t>But Thomas…was not with them when Jesus came. So the other disciples told him, "We have seen the Lord."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John 20:24ac-25a</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03776" y="9236"/>
            <a:ext cx="5145024" cy="6858000"/>
          </a:xfrm>
          <a:prstGeom prst="rect">
            <a:avLst/>
          </a:prstGeom>
        </p:spPr>
      </p:pic>
      <p:sp>
        <p:nvSpPr>
          <p:cNvPr id="4" name="TextBox 3"/>
          <p:cNvSpPr txBox="1"/>
          <p:nvPr/>
        </p:nvSpPr>
        <p:spPr>
          <a:xfrm>
            <a:off x="1905000" y="5029200"/>
            <a:ext cx="1905000" cy="1569660"/>
          </a:xfrm>
          <a:prstGeom prst="rect">
            <a:avLst/>
          </a:prstGeom>
          <a:noFill/>
        </p:spPr>
        <p:txBody>
          <a:bodyPr wrap="square" rtlCol="0">
            <a:spAutoFit/>
          </a:bodyPr>
          <a:lstStyle/>
          <a:p>
            <a:pPr algn="ctr"/>
            <a:r>
              <a:rPr lang="en-US" sz="1600" dirty="0">
                <a:solidFill>
                  <a:schemeClr val="tx1">
                    <a:lumMod val="95000"/>
                  </a:schemeClr>
                </a:solidFill>
              </a:rPr>
              <a:t>Reunion</a:t>
            </a:r>
          </a:p>
          <a:p>
            <a:pPr algn="ctr"/>
            <a:endParaRPr lang="en-US" sz="1600" dirty="0">
              <a:solidFill>
                <a:schemeClr val="tx1">
                  <a:lumMod val="95000"/>
                </a:schemeClr>
              </a:solidFill>
            </a:endParaRPr>
          </a:p>
          <a:p>
            <a:pPr algn="ctr"/>
            <a:r>
              <a:rPr lang="en-US" sz="1600" dirty="0">
                <a:solidFill>
                  <a:schemeClr val="tx1">
                    <a:lumMod val="95000"/>
                  </a:schemeClr>
                </a:solidFill>
              </a:rPr>
              <a:t>Ernst </a:t>
            </a:r>
            <a:r>
              <a:rPr lang="en-US" sz="1600" dirty="0" err="1">
                <a:solidFill>
                  <a:schemeClr val="tx1">
                    <a:lumMod val="95000"/>
                  </a:schemeClr>
                </a:solidFill>
              </a:rPr>
              <a:t>Barlach</a:t>
            </a:r>
            <a:endParaRPr lang="en-US" sz="1600" dirty="0">
              <a:solidFill>
                <a:schemeClr val="tx1">
                  <a:lumMod val="95000"/>
                </a:schemeClr>
              </a:solidFill>
            </a:endParaRPr>
          </a:p>
          <a:p>
            <a:pPr algn="ctr"/>
            <a:r>
              <a:rPr lang="en-US" sz="1600" dirty="0">
                <a:solidFill>
                  <a:schemeClr val="tx1">
                    <a:lumMod val="95000"/>
                  </a:schemeClr>
                </a:solidFill>
              </a:rPr>
              <a:t>St. Gertrude’s Chapel</a:t>
            </a:r>
          </a:p>
          <a:p>
            <a:pPr algn="ctr"/>
            <a:r>
              <a:rPr lang="en-US" sz="1600" dirty="0" err="1">
                <a:solidFill>
                  <a:schemeClr val="tx1">
                    <a:lumMod val="95000"/>
                  </a:schemeClr>
                </a:solidFill>
              </a:rPr>
              <a:t>Gustrow</a:t>
            </a:r>
            <a:r>
              <a:rPr lang="en-US" sz="1600" dirty="0">
                <a:solidFill>
                  <a:schemeClr val="tx1">
                    <a:lumMod val="95000"/>
                  </a:schemeClr>
                </a:solidFill>
              </a:rPr>
              <a:t>, Germany</a:t>
            </a: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752600"/>
            <a:ext cx="7467600" cy="2308324"/>
          </a:xfrm>
          <a:prstGeom prst="rect">
            <a:avLst/>
          </a:prstGeom>
        </p:spPr>
        <p:txBody>
          <a:bodyPr wrap="square" lIns="91440" tIns="45720" rIns="91440" bIns="45720" anchor="t">
            <a:spAutoFit/>
          </a:bodyPr>
          <a:lstStyle/>
          <a:p>
            <a:r>
              <a:rPr lang="en-US" sz="3600" dirty="0"/>
              <a:t>But he said to them, "Unless I see the mark of the nails in his hands and put my finger in the mark of the nails and my hand in his side, I will not believe."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20:25b</a:t>
            </a:r>
            <a:endParaRPr lang="en-US" sz="2400" dirty="0">
              <a:solidFill>
                <a:schemeClr val="tx1">
                  <a:lumMod val="95000"/>
                </a:schemeClr>
              </a:solidFill>
            </a:endParaRP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Christ with Thomas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3" name="Picture 2"/>
          <p:cNvPicPr>
            <a:picLocks noChangeAspect="1"/>
          </p:cNvPicPr>
          <p:nvPr/>
        </p:nvPicPr>
        <p:blipFill>
          <a:blip r:embed="rId2"/>
          <a:stretch>
            <a:fillRect/>
          </a:stretch>
        </p:blipFill>
        <p:spPr>
          <a:xfrm>
            <a:off x="2057400" y="685801"/>
            <a:ext cx="8074924" cy="5410199"/>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633478"/>
            <a:ext cx="7467600" cy="2862322"/>
          </a:xfrm>
          <a:prstGeom prst="rect">
            <a:avLst/>
          </a:prstGeom>
        </p:spPr>
        <p:txBody>
          <a:bodyPr wrap="square" lIns="91440" tIns="45720" rIns="91440" bIns="45720" anchor="t">
            <a:spAutoFit/>
          </a:bodyPr>
          <a:lstStyle/>
          <a:p>
            <a:r>
              <a:rPr lang="en-US" sz="3600" dirty="0"/>
              <a:t>A week later his disciples were again in the house, and Thomas was with them. … Jesus came and stood among them and said, "Peace be with you."</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20:26ac</a:t>
            </a:r>
            <a:endParaRPr lang="en-US" sz="2400" dirty="0">
              <a:solidFill>
                <a:schemeClr val="tx1">
                  <a:lumMod val="95000"/>
                </a:schemeClr>
              </a:solidFill>
            </a:endParaRP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91001" y="34636"/>
            <a:ext cx="5797153" cy="6858000"/>
          </a:xfrm>
          <a:prstGeom prst="rect">
            <a:avLst/>
          </a:prstGeom>
        </p:spPr>
      </p:pic>
      <p:sp>
        <p:nvSpPr>
          <p:cNvPr id="4" name="TextBox 3"/>
          <p:cNvSpPr txBox="1"/>
          <p:nvPr/>
        </p:nvSpPr>
        <p:spPr>
          <a:xfrm>
            <a:off x="1752600" y="5791200"/>
            <a:ext cx="2057400" cy="861774"/>
          </a:xfrm>
          <a:prstGeom prst="rect">
            <a:avLst/>
          </a:prstGeom>
          <a:noFill/>
        </p:spPr>
        <p:txBody>
          <a:bodyPr wrap="square" rtlCol="0">
            <a:spAutoFit/>
          </a:bodyPr>
          <a:lstStyle/>
          <a:p>
            <a:pPr algn="ctr"/>
            <a:r>
              <a:rPr lang="en-US" sz="1600" dirty="0">
                <a:solidFill>
                  <a:schemeClr val="tx1">
                    <a:lumMod val="95000"/>
                  </a:schemeClr>
                </a:solidFill>
              </a:rPr>
              <a:t>Supper at Emmaus</a:t>
            </a:r>
          </a:p>
          <a:p>
            <a:pPr algn="ctr"/>
            <a:endParaRPr lang="en-US" sz="1600" dirty="0">
              <a:solidFill>
                <a:schemeClr val="tx1">
                  <a:lumMod val="95000"/>
                </a:schemeClr>
              </a:solidFill>
            </a:endParaRPr>
          </a:p>
          <a:p>
            <a:pPr algn="ctr"/>
            <a:r>
              <a:rPr lang="en-US" sz="1600" dirty="0">
                <a:solidFill>
                  <a:schemeClr val="tx1">
                    <a:lumMod val="95000"/>
                  </a:schemeClr>
                </a:solidFill>
              </a:rPr>
              <a:t>Rembrandt, etching</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Then he said to Thomas, "Put your finger here and see my hands. Reach out your hand and put it in my side."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John 20:27a</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The Incredulity of Thomas  --  Caravaggio, </a:t>
            </a:r>
            <a:r>
              <a:rPr lang="en-US" sz="1600" dirty="0" err="1">
                <a:solidFill>
                  <a:schemeClr val="tx1">
                    <a:lumMod val="95000"/>
                  </a:schemeClr>
                </a:solidFill>
              </a:rPr>
              <a:t>Sanssouci</a:t>
            </a:r>
            <a:r>
              <a:rPr lang="en-US" sz="1600" dirty="0">
                <a:solidFill>
                  <a:schemeClr val="tx1">
                    <a:lumMod val="95000"/>
                  </a:schemeClr>
                </a:solidFill>
              </a:rPr>
              <a:t>, Potsdam, Germany</a:t>
            </a:r>
          </a:p>
        </p:txBody>
      </p:sp>
      <p:pic>
        <p:nvPicPr>
          <p:cNvPr id="2" name="Picture 1"/>
          <p:cNvPicPr>
            <a:picLocks noChangeAspect="1"/>
          </p:cNvPicPr>
          <p:nvPr/>
        </p:nvPicPr>
        <p:blipFill>
          <a:blip r:embed="rId2"/>
          <a:stretch>
            <a:fillRect/>
          </a:stretch>
        </p:blipFill>
        <p:spPr>
          <a:xfrm>
            <a:off x="1794176" y="25148"/>
            <a:ext cx="8569024" cy="6223253"/>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981200"/>
            <a:ext cx="7467600" cy="2308324"/>
          </a:xfrm>
          <a:prstGeom prst="rect">
            <a:avLst/>
          </a:prstGeom>
        </p:spPr>
        <p:txBody>
          <a:bodyPr wrap="square" lIns="91440" tIns="45720" rIns="91440" bIns="45720" anchor="t">
            <a:spAutoFit/>
          </a:bodyPr>
          <a:lstStyle/>
          <a:p>
            <a:r>
              <a:rPr lang="en-US" sz="3600" dirty="0"/>
              <a:t>…God raised him up, having released him from the agony of death, because it was impossible for him to be held in its power.</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Acts 2:24</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304872"/>
            <a:ext cx="7086600" cy="1200329"/>
          </a:xfrm>
          <a:prstGeom prst="rect">
            <a:avLst/>
          </a:prstGeom>
        </p:spPr>
        <p:txBody>
          <a:bodyPr wrap="square">
            <a:spAutoFit/>
          </a:bodyPr>
          <a:lstStyle/>
          <a:p>
            <a:r>
              <a:rPr lang="en-US" sz="3600" dirty="0"/>
              <a:t>Thomas answered him, "My Lord and my God!"</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John 20:28</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743200" y="1828"/>
            <a:ext cx="7924800" cy="6779972"/>
          </a:xfrm>
          <a:prstGeom prst="rect">
            <a:avLst/>
          </a:prstGeom>
        </p:spPr>
      </p:pic>
      <p:sp>
        <p:nvSpPr>
          <p:cNvPr id="4" name="TextBox 3"/>
          <p:cNvSpPr txBox="1"/>
          <p:nvPr/>
        </p:nvSpPr>
        <p:spPr>
          <a:xfrm>
            <a:off x="1600200" y="4800601"/>
            <a:ext cx="1066800" cy="2031325"/>
          </a:xfrm>
          <a:prstGeom prst="rect">
            <a:avLst/>
          </a:prstGeom>
          <a:noFill/>
        </p:spPr>
        <p:txBody>
          <a:bodyPr wrap="square" rtlCol="0">
            <a:spAutoFit/>
          </a:bodyPr>
          <a:lstStyle/>
          <a:p>
            <a:pPr algn="ctr"/>
            <a:r>
              <a:rPr lang="fr-FR" sz="1400" dirty="0"/>
              <a:t>Christ </a:t>
            </a:r>
            <a:r>
              <a:rPr lang="fr-FR" sz="1400" dirty="0" err="1"/>
              <a:t>with</a:t>
            </a:r>
            <a:r>
              <a:rPr lang="fr-FR" sz="1400" dirty="0"/>
              <a:t> Thomas </a:t>
            </a:r>
          </a:p>
          <a:p>
            <a:pPr algn="ctr"/>
            <a:endParaRPr lang="fr-FR" sz="1400" dirty="0"/>
          </a:p>
          <a:p>
            <a:pPr algn="ctr"/>
            <a:r>
              <a:rPr lang="fr-FR" sz="1400" dirty="0"/>
              <a:t>  </a:t>
            </a:r>
            <a:r>
              <a:rPr lang="fr-FR" sz="1400" dirty="0" err="1"/>
              <a:t>Rowan</a:t>
            </a:r>
            <a:r>
              <a:rPr lang="fr-FR" sz="1400" dirty="0"/>
              <a:t> and </a:t>
            </a:r>
            <a:r>
              <a:rPr lang="fr-FR" sz="1400" dirty="0" err="1"/>
              <a:t>Irene</a:t>
            </a:r>
            <a:r>
              <a:rPr lang="fr-FR" sz="1400" dirty="0"/>
              <a:t> </a:t>
            </a:r>
            <a:r>
              <a:rPr lang="fr-FR" sz="1400" dirty="0" err="1"/>
              <a:t>LeCompte</a:t>
            </a:r>
            <a:r>
              <a:rPr lang="fr-FR" sz="1400" dirty="0"/>
              <a:t>, Washington </a:t>
            </a:r>
            <a:r>
              <a:rPr lang="fr-FR" sz="1400" dirty="0" err="1"/>
              <a:t>Cathedral</a:t>
            </a:r>
            <a:r>
              <a:rPr lang="fr-FR" sz="1400" dirty="0"/>
              <a:t>, DC</a:t>
            </a:r>
            <a:endParaRPr lang="en-US" sz="1400" dirty="0">
              <a:solidFill>
                <a:schemeClr val="tx1">
                  <a:lumMod val="95000"/>
                </a:schemeClr>
              </a:solidFill>
            </a:endParaRP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http://www.flickr.com/photos/joshuawillis/195548819/</a:t>
            </a:r>
          </a:p>
          <a:p>
            <a:pPr>
              <a:buNone/>
            </a:pPr>
            <a:r>
              <a:rPr lang="en-US" sz="1600" dirty="0"/>
              <a:t>Lauren Wright Pittman, http://www.lewpstudio.com/</a:t>
            </a:r>
          </a:p>
          <a:p>
            <a:pPr>
              <a:buNone/>
            </a:pPr>
            <a:r>
              <a:rPr lang="en-US" sz="1600" dirty="0"/>
              <a:t>http://diglib.library.vanderbilt.edu/act-imagelink.pl?RC=55303</a:t>
            </a:r>
          </a:p>
          <a:p>
            <a:pPr>
              <a:buNone/>
            </a:pPr>
            <a:r>
              <a:rPr lang="en-US" sz="1600" dirty="0"/>
              <a:t>http://commons.wikimedia.org/wiki/File:Elfenbein_Christus_erscheint_seinen_J%C3%BCngern_BNM.jpg</a:t>
            </a:r>
          </a:p>
          <a:p>
            <a:pPr>
              <a:buNone/>
            </a:pPr>
            <a:r>
              <a:rPr lang="en-US" sz="1600" dirty="0"/>
              <a:t>https://commons.wikimedia.org/wiki/File:Holy_Spirit_Seminary.JPG</a:t>
            </a:r>
          </a:p>
          <a:p>
            <a:pPr>
              <a:buNone/>
            </a:pPr>
            <a:r>
              <a:rPr lang="en-US" sz="1600" dirty="0"/>
              <a:t>https://commons.wikimedia.org/wiki/File:G%C3%BCstrow_Gertrudenkapelle_-_Barlachsammlung_Wiedersehen_1.jpg</a:t>
            </a:r>
          </a:p>
          <a:p>
            <a:pPr>
              <a:buNone/>
            </a:pPr>
            <a:r>
              <a:rPr lang="en-US" sz="1600" dirty="0"/>
              <a:t>https://www.flickr.com/photos/jimforest/4562776090/</a:t>
            </a:r>
          </a:p>
          <a:p>
            <a:pPr>
              <a:buNone/>
            </a:pPr>
            <a:r>
              <a:rPr lang="en-US" sz="1600" dirty="0"/>
              <a:t>http://commons.wikimedia.org/wiki/File:The_Incredulity_of_Saint_Thomas_by_Caravaggio.jpg</a:t>
            </a:r>
          </a:p>
          <a:p>
            <a:pPr>
              <a:buNone/>
            </a:pPr>
            <a:r>
              <a:rPr lang="en-US" sz="1600" dirty="0"/>
              <a:t>http://www.flickr.com/photos/maryannsolari/5119341372/</a:t>
            </a:r>
          </a:p>
          <a:p>
            <a:pPr>
              <a:buNone/>
            </a:pPr>
            <a:r>
              <a:rPr lang="en-US" sz="1600" dirty="0"/>
              <a:t>http://diglib.library.vanderbilt.edu/act-imagelink.pl?RC=48302</a:t>
            </a:r>
            <a:endParaRPr lang="en-US" sz="1600" dirty="0">
              <a:ea typeface="Calibri"/>
              <a:cs typeface="Calibri"/>
            </a:endParaRP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600" dirty="0"/>
          </a:p>
          <a:p>
            <a:endParaRPr lang="en-US" sz="1600" dirty="0"/>
          </a:p>
          <a:p>
            <a:endParaRPr lang="en-US" sz="16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49708" y="0"/>
            <a:ext cx="5141893" cy="6858000"/>
          </a:xfrm>
          <a:prstGeom prst="rect">
            <a:avLst/>
          </a:prstGeom>
        </p:spPr>
      </p:pic>
      <p:sp>
        <p:nvSpPr>
          <p:cNvPr id="3" name="TextBox 2"/>
          <p:cNvSpPr txBox="1"/>
          <p:nvPr/>
        </p:nvSpPr>
        <p:spPr>
          <a:xfrm>
            <a:off x="1828800" y="5505271"/>
            <a:ext cx="1600200" cy="1077218"/>
          </a:xfrm>
          <a:prstGeom prst="rect">
            <a:avLst/>
          </a:prstGeom>
          <a:noFill/>
        </p:spPr>
        <p:txBody>
          <a:bodyPr wrap="square" rtlCol="0">
            <a:spAutoFit/>
          </a:bodyPr>
          <a:lstStyle/>
          <a:p>
            <a:pPr algn="ctr"/>
            <a:r>
              <a:rPr lang="en-US" sz="1600" dirty="0">
                <a:solidFill>
                  <a:schemeClr val="tx1">
                    <a:lumMod val="95000"/>
                  </a:schemeClr>
                </a:solidFill>
              </a:rPr>
              <a:t>Jesus Arising</a:t>
            </a:r>
          </a:p>
          <a:p>
            <a:pPr algn="ctr"/>
            <a:endParaRPr lang="en-US" sz="1600" dirty="0">
              <a:solidFill>
                <a:schemeClr val="tx1">
                  <a:lumMod val="95000"/>
                </a:schemeClr>
              </a:solidFill>
            </a:endParaRPr>
          </a:p>
          <a:p>
            <a:pPr algn="ctr"/>
            <a:r>
              <a:rPr lang="en-US" sz="1600" dirty="0">
                <a:solidFill>
                  <a:schemeClr val="tx1">
                    <a:lumMod val="95000"/>
                  </a:schemeClr>
                </a:solidFill>
              </a:rPr>
              <a:t>Abbey of Bath Bath, England</a:t>
            </a:r>
          </a:p>
        </p:txBody>
      </p:sp>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152472"/>
            <a:ext cx="7467600" cy="1200329"/>
          </a:xfrm>
          <a:prstGeom prst="rect">
            <a:avLst/>
          </a:prstGeom>
        </p:spPr>
        <p:txBody>
          <a:bodyPr wrap="square">
            <a:spAutoFit/>
          </a:bodyPr>
          <a:lstStyle/>
          <a:p>
            <a:r>
              <a:rPr lang="en-US" sz="3600" dirty="0"/>
              <a:t>You show me the path of life. In your presence there is fullness of joy…</a:t>
            </a:r>
            <a:endParaRPr lang="en-US" sz="3600" dirty="0">
              <a:cs typeface="Arial" pitchFamily="34" charset="0"/>
            </a:endParaRPr>
          </a:p>
        </p:txBody>
      </p:sp>
      <p:sp>
        <p:nvSpPr>
          <p:cNvPr id="5" name="TextBox 4"/>
          <p:cNvSpPr txBox="1"/>
          <p:nvPr/>
        </p:nvSpPr>
        <p:spPr>
          <a:xfrm>
            <a:off x="5867400" y="4495801"/>
            <a:ext cx="3352800" cy="461665"/>
          </a:xfrm>
          <a:prstGeom prst="rect">
            <a:avLst/>
          </a:prstGeom>
          <a:noFill/>
        </p:spPr>
        <p:txBody>
          <a:bodyPr wrap="square" rtlCol="0">
            <a:spAutoFit/>
          </a:bodyPr>
          <a:lstStyle/>
          <a:p>
            <a:pPr algn="ctr"/>
            <a:r>
              <a:rPr lang="en-US" sz="2400" dirty="0">
                <a:solidFill>
                  <a:schemeClr val="tx1">
                    <a:lumMod val="95000"/>
                  </a:schemeClr>
                </a:solidFill>
              </a:rPr>
              <a:t>Psalm </a:t>
            </a:r>
            <a:r>
              <a:rPr lang="en-US" sz="2400" dirty="0" err="1">
                <a:solidFill>
                  <a:schemeClr val="tx1">
                    <a:lumMod val="95000"/>
                  </a:schemeClr>
                </a:solidFill>
              </a:rPr>
              <a:t>16:11a</a:t>
            </a:r>
            <a:endParaRPr lang="en-US" sz="2400" dirty="0">
              <a:solidFill>
                <a:schemeClr val="tx1">
                  <a:lumMod val="95000"/>
                </a:schemeClr>
              </a:solidFill>
            </a:endParaRP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791200"/>
            <a:ext cx="8763000" cy="307777"/>
          </a:xfrm>
          <a:prstGeom prst="rect">
            <a:avLst/>
          </a:prstGeom>
          <a:noFill/>
        </p:spPr>
        <p:txBody>
          <a:bodyPr wrap="square" rtlCol="0">
            <a:spAutoFit/>
          </a:bodyPr>
          <a:lstStyle/>
          <a:p>
            <a:pPr algn="ctr"/>
            <a:r>
              <a:rPr lang="en-US" sz="1400" dirty="0">
                <a:solidFill>
                  <a:schemeClr val="tx1">
                    <a:lumMod val="95000"/>
                  </a:schemeClr>
                </a:solidFill>
              </a:rPr>
              <a:t>Complete Joy  --   Lauren Wright Pittman</a:t>
            </a:r>
          </a:p>
        </p:txBody>
      </p:sp>
      <p:pic>
        <p:nvPicPr>
          <p:cNvPr id="7" name="Picture 6">
            <a:extLst>
              <a:ext uri="{FF2B5EF4-FFF2-40B4-BE49-F238E27FC236}">
                <a16:creationId xmlns:a16="http://schemas.microsoft.com/office/drawing/2014/main" id="{8BE99351-345B-B606-0D96-74E6D0397AB7}"/>
              </a:ext>
            </a:extLst>
          </p:cNvPr>
          <p:cNvPicPr>
            <a:picLocks noChangeAspect="1"/>
          </p:cNvPicPr>
          <p:nvPr/>
        </p:nvPicPr>
        <p:blipFill>
          <a:blip r:embed="rId2"/>
          <a:stretch>
            <a:fillRect/>
          </a:stretch>
        </p:blipFill>
        <p:spPr>
          <a:xfrm>
            <a:off x="3669248" y="1219200"/>
            <a:ext cx="4865152" cy="3819144"/>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133601"/>
            <a:ext cx="7010400" cy="1200329"/>
          </a:xfrm>
          <a:prstGeom prst="rect">
            <a:avLst/>
          </a:prstGeom>
        </p:spPr>
        <p:txBody>
          <a:bodyPr wrap="square">
            <a:spAutoFit/>
          </a:bodyPr>
          <a:lstStyle/>
          <a:p>
            <a:r>
              <a:rPr lang="en-US" sz="3600" dirty="0"/>
              <a:t>Although you have not seen him, you love him…</a:t>
            </a:r>
            <a:endParaRPr lang="en-US" sz="3600" dirty="0">
              <a:cs typeface="Arial" pitchFamily="34" charset="0"/>
            </a:endParaRPr>
          </a:p>
        </p:txBody>
      </p:sp>
      <p:sp>
        <p:nvSpPr>
          <p:cNvPr id="5" name="TextBox 4"/>
          <p:cNvSpPr txBox="1"/>
          <p:nvPr/>
        </p:nvSpPr>
        <p:spPr>
          <a:xfrm>
            <a:off x="5562600" y="41910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1 Peter 1:8a</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59308" y="0"/>
            <a:ext cx="5141893" cy="6858000"/>
          </a:xfrm>
          <a:prstGeom prst="rect">
            <a:avLst/>
          </a:prstGeom>
        </p:spPr>
      </p:pic>
      <p:sp>
        <p:nvSpPr>
          <p:cNvPr id="4" name="TextBox 3"/>
          <p:cNvSpPr txBox="1"/>
          <p:nvPr/>
        </p:nvSpPr>
        <p:spPr>
          <a:xfrm>
            <a:off x="1752600" y="5181600"/>
            <a:ext cx="2438400" cy="1169551"/>
          </a:xfrm>
          <a:prstGeom prst="rect">
            <a:avLst/>
          </a:prstGeom>
          <a:noFill/>
        </p:spPr>
        <p:txBody>
          <a:bodyPr wrap="square" rtlCol="0">
            <a:spAutoFit/>
          </a:bodyPr>
          <a:lstStyle/>
          <a:p>
            <a:pPr algn="ctr"/>
            <a:r>
              <a:rPr lang="en-US" sz="1400" dirty="0">
                <a:solidFill>
                  <a:schemeClr val="tx1">
                    <a:lumMod val="95000"/>
                  </a:schemeClr>
                </a:solidFill>
              </a:rPr>
              <a:t>Beloved</a:t>
            </a:r>
          </a:p>
          <a:p>
            <a:pPr algn="ctr"/>
            <a:endParaRPr lang="en-US" sz="1400" dirty="0">
              <a:solidFill>
                <a:schemeClr val="tx1">
                  <a:lumMod val="95000"/>
                </a:schemeClr>
              </a:solidFill>
            </a:endParaRPr>
          </a:p>
          <a:p>
            <a:pPr algn="ctr"/>
            <a:r>
              <a:rPr lang="en-US" sz="1400" dirty="0">
                <a:solidFill>
                  <a:schemeClr val="tx1">
                    <a:lumMod val="95000"/>
                  </a:schemeClr>
                </a:solidFill>
              </a:rPr>
              <a:t>Linda </a:t>
            </a:r>
            <a:r>
              <a:rPr lang="en-US" sz="1400" dirty="0" err="1">
                <a:solidFill>
                  <a:schemeClr val="tx1">
                    <a:lumMod val="95000"/>
                  </a:schemeClr>
                </a:solidFill>
              </a:rPr>
              <a:t>Crossan</a:t>
            </a:r>
            <a:endParaRPr lang="en-US" sz="1400" dirty="0">
              <a:solidFill>
                <a:schemeClr val="tx1">
                  <a:lumMod val="95000"/>
                </a:schemeClr>
              </a:solidFill>
            </a:endParaRPr>
          </a:p>
          <a:p>
            <a:pPr algn="ctr"/>
            <a:r>
              <a:rPr lang="en-US" sz="1400" dirty="0">
                <a:solidFill>
                  <a:schemeClr val="tx1">
                    <a:lumMod val="95000"/>
                  </a:schemeClr>
                </a:solidFill>
              </a:rPr>
              <a:t>Second Presbyterian Church</a:t>
            </a:r>
          </a:p>
          <a:p>
            <a:pPr algn="ctr"/>
            <a:r>
              <a:rPr lang="en-US" sz="1400" dirty="0">
                <a:solidFill>
                  <a:schemeClr val="tx1">
                    <a:lumMod val="95000"/>
                  </a:schemeClr>
                </a:solidFill>
              </a:rPr>
              <a:t>Nashville, TN</a:t>
            </a:r>
          </a:p>
        </p:txBody>
      </p:sp>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When it was evening on that day, the first day of the week, … Jesus came and stood among them and said, "Peace be with you."</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20:19ac</a:t>
            </a:r>
            <a:endParaRPr lang="en-US" sz="2400" dirty="0">
              <a:solidFill>
                <a:schemeClr val="tx1">
                  <a:lumMod val="95000"/>
                </a:schemeClr>
              </a:solidFill>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105400"/>
            <a:ext cx="2057400" cy="1569660"/>
          </a:xfrm>
          <a:prstGeom prst="rect">
            <a:avLst/>
          </a:prstGeom>
          <a:noFill/>
        </p:spPr>
        <p:txBody>
          <a:bodyPr wrap="square" rtlCol="0">
            <a:spAutoFit/>
          </a:bodyPr>
          <a:lstStyle/>
          <a:p>
            <a:pPr algn="ctr"/>
            <a:r>
              <a:rPr lang="en-US" sz="1600" dirty="0">
                <a:solidFill>
                  <a:schemeClr val="tx1">
                    <a:lumMod val="95000"/>
                  </a:schemeClr>
                </a:solidFill>
              </a:rPr>
              <a:t>Christ Appearing to His Disciples</a:t>
            </a:r>
          </a:p>
          <a:p>
            <a:pPr algn="ctr"/>
            <a:endParaRPr lang="en-US" sz="1600" dirty="0">
              <a:solidFill>
                <a:schemeClr val="tx1">
                  <a:lumMod val="95000"/>
                </a:schemeClr>
              </a:solidFill>
            </a:endParaRPr>
          </a:p>
          <a:p>
            <a:pPr algn="ctr"/>
            <a:r>
              <a:rPr lang="en-US" sz="1600" dirty="0">
                <a:solidFill>
                  <a:schemeClr val="tx1">
                    <a:lumMod val="95000"/>
                  </a:schemeClr>
                </a:solidFill>
              </a:rPr>
              <a:t>Bavarian National Museum</a:t>
            </a:r>
          </a:p>
          <a:p>
            <a:pPr algn="ctr"/>
            <a:r>
              <a:rPr lang="en-US" sz="1600" dirty="0">
                <a:solidFill>
                  <a:schemeClr val="tx1">
                    <a:lumMod val="95000"/>
                  </a:schemeClr>
                </a:solidFill>
              </a:rPr>
              <a:t>Munich, Germany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12" y="0"/>
            <a:ext cx="6875188" cy="6858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261</TotalTime>
  <Words>643</Words>
  <Application>Microsoft Office PowerPoint</Application>
  <PresentationFormat>Widescreen</PresentationFormat>
  <Paragraphs>66</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Second Sunday of Easter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108</cp:revision>
  <dcterms:created xsi:type="dcterms:W3CDTF">2016-08-31T16:46:43Z</dcterms:created>
  <dcterms:modified xsi:type="dcterms:W3CDTF">2025-10-15T16:32:29Z</dcterms:modified>
</cp:coreProperties>
</file>