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8"/>
  </p:notesMasterIdLst>
  <p:sldIdLst>
    <p:sldId id="256" r:id="rId2"/>
    <p:sldId id="437" r:id="rId3"/>
    <p:sldId id="422" r:id="rId4"/>
    <p:sldId id="424" r:id="rId5"/>
    <p:sldId id="396" r:id="rId6"/>
    <p:sldId id="428" r:id="rId7"/>
    <p:sldId id="398" r:id="rId8"/>
    <p:sldId id="444" r:id="rId9"/>
    <p:sldId id="443" r:id="rId10"/>
    <p:sldId id="432" r:id="rId11"/>
    <p:sldId id="434" r:id="rId12"/>
    <p:sldId id="442" r:id="rId13"/>
    <p:sldId id="436" r:id="rId14"/>
    <p:sldId id="426" r:id="rId15"/>
    <p:sldId id="445" r:id="rId16"/>
    <p:sldId id="29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1C0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65681-AE77-4B9C-800E-C64BABB2E43D}" v="7" dt="2025-08-22T16:37:00.4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99" autoAdjust="0"/>
    <p:restoredTop sz="94694"/>
  </p:normalViewPr>
  <p:slideViewPr>
    <p:cSldViewPr>
      <p:cViewPr varScale="1">
        <p:scale>
          <a:sx n="59" d="100"/>
          <a:sy n="59" d="100"/>
        </p:scale>
        <p:origin x="408" y="28"/>
      </p:cViewPr>
      <p:guideLst>
        <p:guide orient="horz" pos="2160"/>
        <p:guide pos="3840"/>
      </p:guideLst>
    </p:cSldViewPr>
  </p:slideViewPr>
  <p:notesTextViewPr>
    <p:cViewPr>
      <p:scale>
        <a:sx n="100" d="100"/>
        <a:sy n="100" d="100"/>
      </p:scale>
      <p:origin x="0" y="0"/>
    </p:cViewPr>
  </p:notesTextViewPr>
  <p:sorterViewPr>
    <p:cViewPr>
      <p:scale>
        <a:sx n="60" d="100"/>
        <a:sy n="60" d="100"/>
      </p:scale>
      <p:origin x="0" y="-7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8A65681-AE77-4B9C-800E-C64BABB2E43D}"/>
    <pc:docChg chg="modSld">
      <pc:chgData name="Allison Blackwell" userId="7Y4zoj1sqs5H+IG1uY71RyUTFRj8vI3Lj7CrwoODLF4=" providerId="None" clId="Web-{68A65681-AE77-4B9C-800E-C64BABB2E43D}" dt="2025-08-22T16:37:00.492" v="6" actId="20577"/>
      <pc:docMkLst>
        <pc:docMk/>
      </pc:docMkLst>
      <pc:sldChg chg="modSp">
        <pc:chgData name="Allison Blackwell" userId="7Y4zoj1sqs5H+IG1uY71RyUTFRj8vI3Lj7CrwoODLF4=" providerId="None" clId="Web-{68A65681-AE77-4B9C-800E-C64BABB2E43D}" dt="2025-08-22T16:37:00.492" v="6" actId="20577"/>
        <pc:sldMkLst>
          <pc:docMk/>
          <pc:sldMk cId="0" sldId="297"/>
        </pc:sldMkLst>
        <pc:spChg chg="mod">
          <ac:chgData name="Allison Blackwell" userId="7Y4zoj1sqs5H+IG1uY71RyUTFRj8vI3Lj7CrwoODLF4=" providerId="None" clId="Web-{68A65681-AE77-4B9C-800E-C64BABB2E43D}" dt="2025-08-22T16:37:00.492" v="6"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1"/>
            <a:ext cx="8458200" cy="1470025"/>
          </a:xfrm>
        </p:spPr>
        <p:txBody>
          <a:bodyPr>
            <a:noAutofit/>
          </a:bodyPr>
          <a:lstStyle/>
          <a:p>
            <a:r>
              <a:rPr lang="en-US" sz="9600" dirty="0"/>
              <a:t>Resurrection of the Lord</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473006"/>
            <a:ext cx="9144000" cy="1384995"/>
          </a:xfrm>
          <a:prstGeom prst="rect">
            <a:avLst/>
          </a:prstGeom>
          <a:solidFill>
            <a:schemeClr val="tx1">
              <a:alpha val="70000"/>
            </a:schemeClr>
          </a:solidFill>
        </p:spPr>
        <p:txBody>
          <a:bodyPr wrap="square">
            <a:spAutoFit/>
          </a:bodyPr>
          <a:lstStyle/>
          <a:p>
            <a:pPr algn="ctr"/>
            <a:r>
              <a:rPr lang="en-US" sz="2800" dirty="0">
                <a:solidFill>
                  <a:srgbClr val="4A1C0D"/>
                </a:solidFill>
              </a:rPr>
              <a:t>Acts 10:34-43 or Jeremiah 31:1-6  •  Psalm 118:1-2, 14-24  •  Colossians 3:1-4 or Acts 10:34-43  •  John 20:1-18 or Matthew 28:1-10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  Apse mosaic, Basilica of San Vitale, Ravenna, Italy</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00400" y="228600"/>
            <a:ext cx="5719762" cy="5754288"/>
          </a:xfrm>
          <a:prstGeom prst="rect">
            <a:avLst/>
          </a:prstGeom>
        </p:spPr>
      </p:pic>
    </p:spTree>
    <p:extLst>
      <p:ext uri="{BB962C8B-B14F-4D97-AF65-F5344CB8AC3E}">
        <p14:creationId xmlns:p14="http://schemas.microsoft.com/office/powerpoint/2010/main" val="396119376"/>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5330" y="0"/>
            <a:ext cx="5058271" cy="6858000"/>
          </a:xfrm>
          <a:prstGeom prst="rect">
            <a:avLst/>
          </a:prstGeom>
        </p:spPr>
      </p:pic>
      <p:sp>
        <p:nvSpPr>
          <p:cNvPr id="4" name="TextBox 3"/>
          <p:cNvSpPr txBox="1"/>
          <p:nvPr/>
        </p:nvSpPr>
        <p:spPr>
          <a:xfrm>
            <a:off x="1752600" y="5257801"/>
            <a:ext cx="2438400" cy="1354217"/>
          </a:xfrm>
          <a:prstGeom prst="rect">
            <a:avLst/>
          </a:prstGeom>
          <a:noFill/>
        </p:spPr>
        <p:txBody>
          <a:bodyPr wrap="square" rtlCol="0">
            <a:spAutoFit/>
          </a:bodyPr>
          <a:lstStyle/>
          <a:p>
            <a:pPr algn="ctr"/>
            <a:r>
              <a:rPr lang="en-US" sz="1600" dirty="0">
                <a:solidFill>
                  <a:schemeClr val="tx1">
                    <a:lumMod val="95000"/>
                  </a:schemeClr>
                </a:solidFill>
              </a:rPr>
              <a:t>Christ</a:t>
            </a:r>
          </a:p>
          <a:p>
            <a:pPr algn="ctr"/>
            <a:endParaRPr lang="en-US" sz="1600" dirty="0">
              <a:solidFill>
                <a:schemeClr val="tx1">
                  <a:lumMod val="95000"/>
                </a:schemeClr>
              </a:solidFill>
            </a:endParaRPr>
          </a:p>
          <a:p>
            <a:pPr algn="ctr"/>
            <a:r>
              <a:rPr lang="en-US" sz="1600" dirty="0">
                <a:solidFill>
                  <a:schemeClr val="tx1">
                    <a:lumMod val="95000"/>
                  </a:schemeClr>
                </a:solidFill>
              </a:rPr>
              <a:t>El Greco</a:t>
            </a:r>
          </a:p>
          <a:p>
            <a:pPr algn="ctr"/>
            <a:r>
              <a:rPr lang="en-US" sz="1600" dirty="0">
                <a:solidFill>
                  <a:schemeClr val="tx1">
                    <a:lumMod val="95000"/>
                  </a:schemeClr>
                </a:solidFill>
              </a:rPr>
              <a:t>National Gallery</a:t>
            </a:r>
          </a:p>
          <a:p>
            <a:pPr algn="ctr"/>
            <a:r>
              <a:rPr lang="en-US" sz="1600" dirty="0">
                <a:solidFill>
                  <a:schemeClr val="tx1">
                    <a:lumMod val="95000"/>
                  </a:schemeClr>
                </a:solidFill>
              </a:rPr>
              <a:t>Prague, Czech Republic</a:t>
            </a:r>
          </a:p>
        </p:txBody>
      </p:sp>
    </p:spTree>
    <p:extLst>
      <p:ext uri="{BB962C8B-B14F-4D97-AF65-F5344CB8AC3E}">
        <p14:creationId xmlns:p14="http://schemas.microsoft.com/office/powerpoint/2010/main" val="3917430544"/>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16666" y="0"/>
            <a:ext cx="4989335" cy="6858000"/>
          </a:xfrm>
          <a:prstGeom prst="rect">
            <a:avLst/>
          </a:prstGeom>
        </p:spPr>
      </p:pic>
      <p:sp>
        <p:nvSpPr>
          <p:cNvPr id="4" name="TextBox 3"/>
          <p:cNvSpPr txBox="1"/>
          <p:nvPr/>
        </p:nvSpPr>
        <p:spPr>
          <a:xfrm>
            <a:off x="1600200" y="5382162"/>
            <a:ext cx="3048000" cy="1323439"/>
          </a:xfrm>
          <a:prstGeom prst="rect">
            <a:avLst/>
          </a:prstGeom>
          <a:noFill/>
        </p:spPr>
        <p:txBody>
          <a:bodyPr wrap="square" rtlCol="0">
            <a:spAutoFit/>
          </a:bodyPr>
          <a:lstStyle/>
          <a:p>
            <a:pPr algn="ctr"/>
            <a:r>
              <a:rPr lang="en-US" sz="1600" dirty="0"/>
              <a:t>Christ </a:t>
            </a:r>
            <a:r>
              <a:rPr lang="en-US" sz="1600" dirty="0" err="1"/>
              <a:t>Salvator</a:t>
            </a:r>
            <a:r>
              <a:rPr lang="en-US" sz="1600" dirty="0"/>
              <a:t> Mundi</a:t>
            </a:r>
          </a:p>
          <a:p>
            <a:pPr algn="ctr"/>
            <a:endParaRPr lang="en-US" sz="1600" dirty="0">
              <a:solidFill>
                <a:schemeClr val="tx1">
                  <a:lumMod val="95000"/>
                </a:schemeClr>
              </a:solidFill>
            </a:endParaRPr>
          </a:p>
          <a:p>
            <a:pPr algn="ctr"/>
            <a:r>
              <a:rPr lang="en-US" sz="1600" dirty="0">
                <a:solidFill>
                  <a:schemeClr val="tx1">
                    <a:lumMod val="95000"/>
                  </a:schemeClr>
                </a:solidFill>
              </a:rPr>
              <a:t>Quentin </a:t>
            </a:r>
            <a:r>
              <a:rPr lang="en-US" sz="1600" dirty="0" err="1">
                <a:solidFill>
                  <a:schemeClr val="tx1">
                    <a:lumMod val="95000"/>
                  </a:schemeClr>
                </a:solidFill>
              </a:rPr>
              <a:t>Metsys</a:t>
            </a:r>
            <a:endParaRPr lang="en-US" sz="1600" dirty="0">
              <a:solidFill>
                <a:schemeClr val="tx1">
                  <a:lumMod val="95000"/>
                </a:schemeClr>
              </a:solidFill>
            </a:endParaRPr>
          </a:p>
          <a:p>
            <a:pPr algn="ctr"/>
            <a:r>
              <a:rPr lang="en-US" sz="1600" dirty="0" err="1"/>
              <a:t>Musée</a:t>
            </a:r>
            <a:r>
              <a:rPr lang="en-US" sz="1600" dirty="0"/>
              <a:t> des Beaux-Arts</a:t>
            </a:r>
          </a:p>
          <a:p>
            <a:pPr algn="ctr"/>
            <a:r>
              <a:rPr lang="en-US" sz="1600" dirty="0"/>
              <a:t>Antwerp, Belgium</a:t>
            </a:r>
            <a:endParaRPr lang="en-US" sz="1600" dirty="0">
              <a:solidFill>
                <a:schemeClr val="tx1">
                  <a:lumMod val="95000"/>
                </a:schemeClr>
              </a:solidFill>
            </a:endParaRPr>
          </a:p>
        </p:txBody>
      </p:sp>
    </p:spTree>
    <p:extLst>
      <p:ext uri="{BB962C8B-B14F-4D97-AF65-F5344CB8AC3E}">
        <p14:creationId xmlns:p14="http://schemas.microsoft.com/office/powerpoint/2010/main" val="4101733860"/>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876800" y="-19897"/>
            <a:ext cx="5470574" cy="6877897"/>
          </a:xfrm>
          <a:prstGeom prst="rect">
            <a:avLst/>
          </a:prstGeom>
        </p:spPr>
      </p:pic>
      <p:sp>
        <p:nvSpPr>
          <p:cNvPr id="4" name="TextBox 3"/>
          <p:cNvSpPr txBox="1"/>
          <p:nvPr/>
        </p:nvSpPr>
        <p:spPr>
          <a:xfrm>
            <a:off x="1676400" y="5505271"/>
            <a:ext cx="2438400" cy="1077218"/>
          </a:xfrm>
          <a:prstGeom prst="rect">
            <a:avLst/>
          </a:prstGeom>
          <a:noFill/>
        </p:spPr>
        <p:txBody>
          <a:bodyPr wrap="square" rtlCol="0">
            <a:spAutoFit/>
          </a:bodyPr>
          <a:lstStyle/>
          <a:p>
            <a:pPr algn="ctr"/>
            <a:r>
              <a:rPr lang="en-US" sz="1600" dirty="0">
                <a:solidFill>
                  <a:schemeClr val="tx1">
                    <a:lumMod val="95000"/>
                  </a:schemeClr>
                </a:solidFill>
              </a:rPr>
              <a:t>Head of Christ</a:t>
            </a:r>
          </a:p>
          <a:p>
            <a:pPr algn="ctr"/>
            <a:endParaRPr lang="en-US" sz="1600" dirty="0">
              <a:solidFill>
                <a:schemeClr val="tx1">
                  <a:lumMod val="95000"/>
                </a:schemeClr>
              </a:solidFill>
            </a:endParaRPr>
          </a:p>
          <a:p>
            <a:pPr algn="ctr"/>
            <a:r>
              <a:rPr lang="en-US" sz="1600" dirty="0">
                <a:solidFill>
                  <a:schemeClr val="tx1">
                    <a:lumMod val="95000"/>
                  </a:schemeClr>
                </a:solidFill>
              </a:rPr>
              <a:t>Rembrandt</a:t>
            </a:r>
          </a:p>
          <a:p>
            <a:pPr algn="ctr"/>
            <a:r>
              <a:rPr lang="en-US" sz="1600" dirty="0">
                <a:solidFill>
                  <a:schemeClr val="tx1">
                    <a:lumMod val="95000"/>
                  </a:schemeClr>
                </a:solidFill>
              </a:rPr>
              <a:t>Louvre, Paris</a:t>
            </a:r>
          </a:p>
        </p:txBody>
      </p:sp>
    </p:spTree>
    <p:extLst>
      <p:ext uri="{BB962C8B-B14F-4D97-AF65-F5344CB8AC3E}">
        <p14:creationId xmlns:p14="http://schemas.microsoft.com/office/powerpoint/2010/main" val="543583854"/>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248400"/>
            <a:ext cx="8915400" cy="338554"/>
          </a:xfrm>
          <a:prstGeom prst="rect">
            <a:avLst/>
          </a:prstGeom>
          <a:noFill/>
        </p:spPr>
        <p:txBody>
          <a:bodyPr wrap="square" rtlCol="0">
            <a:spAutoFit/>
          </a:bodyPr>
          <a:lstStyle/>
          <a:p>
            <a:pPr algn="ctr"/>
            <a:r>
              <a:rPr lang="en-US" sz="1600" dirty="0">
                <a:solidFill>
                  <a:schemeClr val="tx1">
                    <a:lumMod val="95000"/>
                  </a:schemeClr>
                </a:solidFill>
              </a:rPr>
              <a:t>Come Unto Me, Little Children  --  William H. Johnson, Smithsonian American Art Museum, DC</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52600" y="214088"/>
            <a:ext cx="8686800" cy="5653313"/>
          </a:xfrm>
          <a:prstGeom prst="rect">
            <a:avLst/>
          </a:prstGeom>
        </p:spPr>
      </p:pic>
    </p:spTree>
    <p:extLst>
      <p:ext uri="{BB962C8B-B14F-4D97-AF65-F5344CB8AC3E}">
        <p14:creationId xmlns:p14="http://schemas.microsoft.com/office/powerpoint/2010/main" val="2640629300"/>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630269"/>
            <a:ext cx="6096000" cy="923330"/>
          </a:xfrm>
          <a:prstGeom prst="rect">
            <a:avLst/>
          </a:prstGeom>
        </p:spPr>
        <p:txBody>
          <a:bodyPr wrap="square">
            <a:spAutoFit/>
          </a:bodyPr>
          <a:lstStyle/>
          <a:p>
            <a:r>
              <a:rPr lang="en-US" sz="5400" dirty="0"/>
              <a:t>He is Risen, indeed!</a:t>
            </a:r>
            <a:endParaRPr lang="en-US" sz="5400" dirty="0">
              <a:cs typeface="Arial" pitchFamily="34" charset="0"/>
            </a:endParaRPr>
          </a:p>
        </p:txBody>
      </p:sp>
    </p:spTree>
    <p:extLst>
      <p:ext uri="{BB962C8B-B14F-4D97-AF65-F5344CB8AC3E}">
        <p14:creationId xmlns:p14="http://schemas.microsoft.com/office/powerpoint/2010/main" val="4210526142"/>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http://www.flickr.com/photos/21804434@N02/5394865139</a:t>
            </a:r>
          </a:p>
          <a:p>
            <a:pPr>
              <a:buNone/>
            </a:pPr>
            <a:r>
              <a:rPr lang="en-US" sz="1600" dirty="0"/>
              <a:t>https://www.flickr.com/photos/mcolburn/394714737s</a:t>
            </a:r>
          </a:p>
          <a:p>
            <a:pPr>
              <a:buNone/>
            </a:pPr>
            <a:r>
              <a:rPr lang="en-US" sz="1600" dirty="0"/>
              <a:t>http://commons.wikimedia.org/wiki/File:Vasakyrkan,_close-up_external_art1.JPG</a:t>
            </a:r>
          </a:p>
          <a:p>
            <a:pPr>
              <a:buNone/>
            </a:pPr>
            <a:r>
              <a:rPr lang="en-US" sz="1600" dirty="0"/>
              <a:t>Estate of Frank Wesley, http://www.frankwesleyart.com/main_page.htm</a:t>
            </a:r>
          </a:p>
          <a:p>
            <a:pPr>
              <a:buNone/>
            </a:pPr>
            <a:r>
              <a:rPr lang="en-US" sz="1600" dirty="0"/>
              <a:t>http://americanart.si.edu/collections/search/artwork/?id=33953</a:t>
            </a:r>
          </a:p>
          <a:p>
            <a:pPr>
              <a:buNone/>
            </a:pPr>
            <a:r>
              <a:rPr lang="en-US" sz="1600" dirty="0"/>
              <a:t>https://www.flickr.com/photos/volvob12b/48740737607</a:t>
            </a:r>
          </a:p>
          <a:p>
            <a:pPr>
              <a:buNone/>
            </a:pPr>
            <a:r>
              <a:rPr lang="en-US" sz="1600" dirty="0"/>
              <a:t>http://diglib.library.vanderbilt.edu/act-imagelink.pl?RC=48298</a:t>
            </a:r>
          </a:p>
          <a:p>
            <a:pPr>
              <a:buNone/>
            </a:pPr>
            <a:r>
              <a:rPr lang="en-US" sz="1600" dirty="0"/>
              <a:t>https://commons.wikimedia.org/wiki/File:Antonello_da_Messina_-_Salvator_Mundi_-_WGA0757.jpg</a:t>
            </a:r>
          </a:p>
          <a:p>
            <a:pPr>
              <a:buNone/>
            </a:pPr>
            <a:r>
              <a:rPr lang="en-US" sz="1600" dirty="0"/>
              <a:t>https://www.flickr.com/photos/sacred_destinations/2880373399/</a:t>
            </a:r>
          </a:p>
          <a:p>
            <a:pPr>
              <a:buNone/>
            </a:pPr>
            <a:r>
              <a:rPr lang="en-US" sz="1600" dirty="0"/>
              <a:t>https://commons.wikimedia.org/wiki/File:El_Greco_-_Christ_-_WGA10501.jpg</a:t>
            </a:r>
          </a:p>
          <a:p>
            <a:pPr>
              <a:buNone/>
            </a:pPr>
            <a:r>
              <a:rPr lang="en-US" sz="1600" dirty="0"/>
              <a:t>https://commons.wikimedia.org/wiki/File:Quentin_Metsys_Christ_Antwerp.jpg</a:t>
            </a:r>
          </a:p>
          <a:p>
            <a:pPr>
              <a:buNone/>
            </a:pPr>
            <a:r>
              <a:rPr lang="en-US" sz="1600" dirty="0"/>
              <a:t>https://www.flickr.com/photos/waitingfortheword/6010350398/</a:t>
            </a:r>
          </a:p>
          <a:p>
            <a:pPr>
              <a:buNone/>
            </a:pPr>
            <a:r>
              <a:rPr lang="en-US" sz="1600" dirty="0"/>
              <a:t>http://americanart.si.edu/collections/search/artwork/?id=11621</a:t>
            </a:r>
            <a:endParaRPr lang="en-US" sz="1600" dirty="0">
              <a:ea typeface="Calibri"/>
              <a:cs typeface="Calibri"/>
            </a:endParaRPr>
          </a:p>
          <a:p>
            <a:pPr>
              <a:buNone/>
            </a:pPr>
            <a:endParaRPr lang="en-US" sz="1600" dirty="0">
              <a:ea typeface="Calibri"/>
              <a:cs typeface="Calibri"/>
            </a:endParaRPr>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err="1">
                <a:solidFill>
                  <a:schemeClr val="tx1">
                    <a:lumMod val="95000"/>
                  </a:schemeClr>
                </a:solidFill>
              </a:rPr>
              <a:t>Skyspace</a:t>
            </a:r>
            <a:r>
              <a:rPr lang="en-US" sz="1600" dirty="0">
                <a:solidFill>
                  <a:schemeClr val="tx1">
                    <a:lumMod val="95000"/>
                  </a:schemeClr>
                </a:solidFill>
              </a:rPr>
              <a:t>, Live Oak Meeting House, Society of Friends  --  James </a:t>
            </a:r>
            <a:r>
              <a:rPr lang="en-US" sz="1600" dirty="0" err="1">
                <a:solidFill>
                  <a:schemeClr val="tx1">
                    <a:lumMod val="95000"/>
                  </a:schemeClr>
                </a:solidFill>
              </a:rPr>
              <a:t>Turrell</a:t>
            </a:r>
            <a:r>
              <a:rPr lang="en-US" sz="1600" dirty="0">
                <a:solidFill>
                  <a:schemeClr val="tx1">
                    <a:lumMod val="95000"/>
                  </a:schemeClr>
                </a:solidFill>
              </a:rPr>
              <a:t>, Houston, TX</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38316" y="533401"/>
            <a:ext cx="8172485" cy="5424487"/>
          </a:xfrm>
          <a:prstGeom prst="rect">
            <a:avLst/>
          </a:prstGeom>
        </p:spPr>
      </p:pic>
    </p:spTree>
    <p:extLst>
      <p:ext uri="{BB962C8B-B14F-4D97-AF65-F5344CB8AC3E}">
        <p14:creationId xmlns:p14="http://schemas.microsoft.com/office/powerpoint/2010/main" val="2278122832"/>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Resurrection  --  Hildreth </a:t>
            </a:r>
            <a:r>
              <a:rPr lang="en-US" sz="1600" dirty="0" err="1">
                <a:solidFill>
                  <a:schemeClr val="tx1">
                    <a:lumMod val="95000"/>
                  </a:schemeClr>
                </a:solidFill>
              </a:rPr>
              <a:t>Meiere</a:t>
            </a:r>
            <a:r>
              <a:rPr lang="en-US" sz="1600" dirty="0">
                <a:solidFill>
                  <a:schemeClr val="tx1">
                    <a:lumMod val="95000"/>
                  </a:schemeClr>
                </a:solidFill>
              </a:rPr>
              <a:t>, National Cathedral, Washington, DC</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3600" y="151716"/>
            <a:ext cx="7848600" cy="5886450"/>
          </a:xfrm>
          <a:prstGeom prst="rect">
            <a:avLst/>
          </a:prstGeom>
        </p:spPr>
      </p:pic>
    </p:spTree>
    <p:extLst>
      <p:ext uri="{BB962C8B-B14F-4D97-AF65-F5344CB8AC3E}">
        <p14:creationId xmlns:p14="http://schemas.microsoft.com/office/powerpoint/2010/main" val="4004997517"/>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367046"/>
            <a:ext cx="8763000" cy="338554"/>
          </a:xfrm>
          <a:prstGeom prst="rect">
            <a:avLst/>
          </a:prstGeom>
          <a:noFill/>
        </p:spPr>
        <p:txBody>
          <a:bodyPr wrap="square" rtlCol="0">
            <a:spAutoFit/>
          </a:bodyPr>
          <a:lstStyle/>
          <a:p>
            <a:pPr algn="ctr"/>
            <a:r>
              <a:rPr lang="en-US" sz="1600" dirty="0">
                <a:solidFill>
                  <a:schemeClr val="tx1">
                    <a:lumMod val="95000"/>
                  </a:schemeClr>
                </a:solidFill>
              </a:rPr>
              <a:t>I Am the Way  --  </a:t>
            </a:r>
            <a:r>
              <a:rPr lang="en-US" sz="1600" dirty="0" err="1">
                <a:solidFill>
                  <a:schemeClr val="tx1">
                    <a:lumMod val="95000"/>
                  </a:schemeClr>
                </a:solidFill>
              </a:rPr>
              <a:t>Vasakyrkan</a:t>
            </a:r>
            <a:r>
              <a:rPr lang="en-US" sz="1600" dirty="0">
                <a:solidFill>
                  <a:schemeClr val="tx1">
                    <a:lumMod val="95000"/>
                  </a:schemeClr>
                </a:solidFill>
              </a:rPr>
              <a:t>, </a:t>
            </a:r>
            <a:r>
              <a:rPr lang="en-US" sz="1600" dirty="0" err="1">
                <a:solidFill>
                  <a:schemeClr val="tx1">
                    <a:lumMod val="95000"/>
                  </a:schemeClr>
                </a:solidFill>
              </a:rPr>
              <a:t>Goteburg</a:t>
            </a:r>
            <a:r>
              <a:rPr lang="en-US" sz="1600" dirty="0">
                <a:solidFill>
                  <a:schemeClr val="tx1">
                    <a:lumMod val="95000"/>
                  </a:schemeClr>
                </a:solidFill>
              </a:rPr>
              <a:t>, Sweden</a:t>
            </a:r>
          </a:p>
        </p:txBody>
      </p:sp>
      <p:pic>
        <p:nvPicPr>
          <p:cNvPr id="5" name="Picture 4">
            <a:extLst>
              <a:ext uri="{FF2B5EF4-FFF2-40B4-BE49-F238E27FC236}">
                <a16:creationId xmlns:a16="http://schemas.microsoft.com/office/drawing/2014/main" id="{B4CFF0E6-792D-58DA-F4FC-4D0AF21820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470634"/>
            <a:ext cx="11013440" cy="5506720"/>
          </a:xfrm>
          <a:prstGeom prst="rect">
            <a:avLst/>
          </a:prstGeom>
        </p:spPr>
      </p:pic>
    </p:spTree>
    <p:extLst>
      <p:ext uri="{BB962C8B-B14F-4D97-AF65-F5344CB8AC3E}">
        <p14:creationId xmlns:p14="http://schemas.microsoft.com/office/powerpoint/2010/main" val="3641035295"/>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86400"/>
            <a:ext cx="1295400" cy="954107"/>
          </a:xfrm>
          <a:prstGeom prst="rect">
            <a:avLst/>
          </a:prstGeom>
          <a:noFill/>
        </p:spPr>
        <p:txBody>
          <a:bodyPr wrap="square" rtlCol="0">
            <a:spAutoFit/>
          </a:bodyPr>
          <a:lstStyle/>
          <a:p>
            <a:pPr algn="ctr"/>
            <a:r>
              <a:rPr lang="en-US" sz="1400" dirty="0">
                <a:solidFill>
                  <a:schemeClr val="tx1">
                    <a:lumMod val="95000"/>
                  </a:schemeClr>
                </a:solidFill>
              </a:rPr>
              <a:t>Seed Resurrection</a:t>
            </a:r>
          </a:p>
          <a:p>
            <a:pPr algn="ctr"/>
            <a:endParaRPr lang="en-US" sz="1400" dirty="0">
              <a:solidFill>
                <a:schemeClr val="tx1">
                  <a:lumMod val="95000"/>
                </a:schemeClr>
              </a:solidFill>
            </a:endParaRPr>
          </a:p>
          <a:p>
            <a:pPr algn="ctr"/>
            <a:r>
              <a:rPr lang="en-US" sz="1400" dirty="0">
                <a:solidFill>
                  <a:schemeClr val="tx1">
                    <a:lumMod val="95000"/>
                  </a:schemeClr>
                </a:solidFill>
              </a:rPr>
              <a:t>Frank Wesley</a:t>
            </a:r>
          </a:p>
        </p:txBody>
      </p:sp>
      <p:pic>
        <p:nvPicPr>
          <p:cNvPr id="5" name="Picture 4">
            <a:extLst>
              <a:ext uri="{FF2B5EF4-FFF2-40B4-BE49-F238E27FC236}">
                <a16:creationId xmlns:a16="http://schemas.microsoft.com/office/drawing/2014/main" id="{4CB19419-88F6-B93E-98E3-3FB4B48537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05200" y="282146"/>
            <a:ext cx="6106690" cy="612277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Baptism of Jesus, detail of God  --  Lorenzo Scott, Smithsonian American Art Museum, DC</a:t>
            </a:r>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984004" y="351472"/>
            <a:ext cx="6159997" cy="5439729"/>
          </a:xfrm>
          <a:prstGeom prst="rect">
            <a:avLst/>
          </a:prstGeom>
        </p:spPr>
      </p:pic>
    </p:spTree>
    <p:extLst>
      <p:ext uri="{BB962C8B-B14F-4D97-AF65-F5344CB8AC3E}">
        <p14:creationId xmlns:p14="http://schemas.microsoft.com/office/powerpoint/2010/main" val="3374044560"/>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290846"/>
            <a:ext cx="9544050" cy="338554"/>
          </a:xfrm>
          <a:prstGeom prst="rect">
            <a:avLst/>
          </a:prstGeom>
          <a:noFill/>
        </p:spPr>
        <p:txBody>
          <a:bodyPr wrap="square" rtlCol="0">
            <a:spAutoFit/>
          </a:bodyPr>
          <a:lstStyle/>
          <a:p>
            <a:pPr algn="ctr"/>
            <a:r>
              <a:rPr lang="en-US" sz="1600" dirty="0">
                <a:solidFill>
                  <a:schemeClr val="tx1">
                    <a:lumMod val="95000"/>
                  </a:schemeClr>
                </a:solidFill>
              </a:rPr>
              <a:t>Jesus – The Mural  --  The Way Christian Church, New Orleans, LA</a:t>
            </a:r>
          </a:p>
        </p:txBody>
      </p:sp>
      <p:pic>
        <p:nvPicPr>
          <p:cNvPr id="5" name="Picture 4">
            <a:extLst>
              <a:ext uri="{FF2B5EF4-FFF2-40B4-BE49-F238E27FC236}">
                <a16:creationId xmlns:a16="http://schemas.microsoft.com/office/drawing/2014/main" id="{BF20C4EE-03B5-CF2A-E6D5-EC9D484A88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95953" y="25659"/>
            <a:ext cx="9106402" cy="6070341"/>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67000" y="37444"/>
            <a:ext cx="4495800" cy="6782457"/>
          </a:xfrm>
          <a:prstGeom prst="rect">
            <a:avLst/>
          </a:prstGeom>
        </p:spPr>
      </p:pic>
      <p:sp>
        <p:nvSpPr>
          <p:cNvPr id="4" name="TextBox 3"/>
          <p:cNvSpPr txBox="1"/>
          <p:nvPr/>
        </p:nvSpPr>
        <p:spPr>
          <a:xfrm>
            <a:off x="7467600" y="5782270"/>
            <a:ext cx="2971800" cy="861774"/>
          </a:xfrm>
          <a:prstGeom prst="rect">
            <a:avLst/>
          </a:prstGeom>
          <a:noFill/>
        </p:spPr>
        <p:txBody>
          <a:bodyPr wrap="square" rtlCol="0">
            <a:spAutoFit/>
          </a:bodyPr>
          <a:lstStyle/>
          <a:p>
            <a:pPr algn="ctr"/>
            <a:r>
              <a:rPr lang="en-US" sz="1600" dirty="0">
                <a:solidFill>
                  <a:schemeClr val="tx1">
                    <a:lumMod val="95000"/>
                  </a:schemeClr>
                </a:solidFill>
              </a:rPr>
              <a:t>Christ</a:t>
            </a:r>
          </a:p>
          <a:p>
            <a:pPr algn="ctr"/>
            <a:endParaRPr lang="en-US" sz="1600" dirty="0">
              <a:solidFill>
                <a:schemeClr val="tx1">
                  <a:lumMod val="95000"/>
                </a:schemeClr>
              </a:solidFill>
            </a:endParaRPr>
          </a:p>
          <a:p>
            <a:pPr algn="ctr"/>
            <a:r>
              <a:rPr lang="en-US" sz="1600" dirty="0">
                <a:solidFill>
                  <a:schemeClr val="tx1">
                    <a:lumMod val="95000"/>
                  </a:schemeClr>
                </a:solidFill>
              </a:rPr>
              <a:t>JESUS </a:t>
            </a:r>
            <a:r>
              <a:rPr lang="en-US" sz="1600" dirty="0" err="1">
                <a:solidFill>
                  <a:schemeClr val="tx1">
                    <a:lumMod val="95000"/>
                  </a:schemeClr>
                </a:solidFill>
              </a:rPr>
              <a:t>MAFA</a:t>
            </a:r>
            <a:r>
              <a:rPr lang="en-US" sz="1600" dirty="0">
                <a:solidFill>
                  <a:schemeClr val="tx1">
                    <a:lumMod val="95000"/>
                  </a:schemeClr>
                </a:solidFill>
              </a:rPr>
              <a:t>, Cameroon</a:t>
            </a:r>
          </a:p>
        </p:txBody>
      </p:sp>
    </p:spTree>
    <p:extLst>
      <p:ext uri="{BB962C8B-B14F-4D97-AF65-F5344CB8AC3E}">
        <p14:creationId xmlns:p14="http://schemas.microsoft.com/office/powerpoint/2010/main" val="2063124220"/>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305962"/>
            <a:ext cx="2057400" cy="1323439"/>
          </a:xfrm>
          <a:prstGeom prst="rect">
            <a:avLst/>
          </a:prstGeom>
          <a:noFill/>
        </p:spPr>
        <p:txBody>
          <a:bodyPr wrap="square" rtlCol="0">
            <a:spAutoFit/>
          </a:bodyPr>
          <a:lstStyle/>
          <a:p>
            <a:pPr algn="ctr"/>
            <a:r>
              <a:rPr lang="en-US" sz="1600" dirty="0" err="1">
                <a:solidFill>
                  <a:schemeClr val="tx1">
                    <a:lumMod val="95000"/>
                  </a:schemeClr>
                </a:solidFill>
              </a:rPr>
              <a:t>Salvator</a:t>
            </a:r>
            <a:r>
              <a:rPr lang="en-US" sz="1600" dirty="0">
                <a:solidFill>
                  <a:schemeClr val="tx1">
                    <a:lumMod val="95000"/>
                  </a:schemeClr>
                </a:solidFill>
              </a:rPr>
              <a:t> Mundi</a:t>
            </a:r>
          </a:p>
          <a:p>
            <a:pPr algn="ctr"/>
            <a:endParaRPr lang="en-US" sz="1600" dirty="0">
              <a:solidFill>
                <a:schemeClr val="tx1">
                  <a:lumMod val="95000"/>
                </a:schemeClr>
              </a:solidFill>
            </a:endParaRPr>
          </a:p>
          <a:p>
            <a:pPr algn="ctr"/>
            <a:r>
              <a:rPr lang="en-US" sz="1600" dirty="0">
                <a:solidFill>
                  <a:schemeClr val="tx1">
                    <a:lumMod val="95000"/>
                  </a:schemeClr>
                </a:solidFill>
              </a:rPr>
              <a:t>Antonello da Messina</a:t>
            </a:r>
          </a:p>
          <a:p>
            <a:pPr algn="ctr"/>
            <a:r>
              <a:rPr lang="en-US" sz="1600" dirty="0">
                <a:solidFill>
                  <a:schemeClr val="tx1">
                    <a:lumMod val="95000"/>
                  </a:schemeClr>
                </a:solidFill>
              </a:rPr>
              <a:t>National Gallery London</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267201" y="57456"/>
            <a:ext cx="6047072" cy="6800545"/>
          </a:xfrm>
          <a:prstGeom prst="rect">
            <a:avLst/>
          </a:prstGeom>
        </p:spPr>
      </p:pic>
    </p:spTree>
    <p:extLst>
      <p:ext uri="{BB962C8B-B14F-4D97-AF65-F5344CB8AC3E}">
        <p14:creationId xmlns:p14="http://schemas.microsoft.com/office/powerpoint/2010/main" val="1953060272"/>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3348</TotalTime>
  <Words>484</Words>
  <Application>Microsoft Office PowerPoint</Application>
  <PresentationFormat>Widescreen</PresentationFormat>
  <Paragraphs>51</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First Sunday after Christmas Day Year A</vt:lpstr>
      <vt:lpstr>Resurrection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123</cp:revision>
  <dcterms:created xsi:type="dcterms:W3CDTF">2016-08-31T16:46:43Z</dcterms:created>
  <dcterms:modified xsi:type="dcterms:W3CDTF">2025-08-22T16:37:02Z</dcterms:modified>
</cp:coreProperties>
</file>