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6"/>
  </p:notesMasterIdLst>
  <p:sldIdLst>
    <p:sldId id="256" r:id="rId2"/>
    <p:sldId id="282" r:id="rId3"/>
    <p:sldId id="382" r:id="rId4"/>
    <p:sldId id="410" r:id="rId5"/>
    <p:sldId id="411" r:id="rId6"/>
    <p:sldId id="412" r:id="rId7"/>
    <p:sldId id="413" r:id="rId8"/>
    <p:sldId id="414" r:id="rId9"/>
    <p:sldId id="415" r:id="rId10"/>
    <p:sldId id="416" r:id="rId11"/>
    <p:sldId id="417" r:id="rId12"/>
    <p:sldId id="418" r:id="rId13"/>
    <p:sldId id="419" r:id="rId14"/>
    <p:sldId id="436" r:id="rId15"/>
    <p:sldId id="420" r:id="rId16"/>
    <p:sldId id="421" r:id="rId17"/>
    <p:sldId id="422" r:id="rId18"/>
    <p:sldId id="423" r:id="rId19"/>
    <p:sldId id="424" r:id="rId20"/>
    <p:sldId id="429" r:id="rId21"/>
    <p:sldId id="426" r:id="rId22"/>
    <p:sldId id="428" r:id="rId23"/>
    <p:sldId id="425" r:id="rId24"/>
    <p:sldId id="29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C0D47AB-2FC1-403B-94F1-B05A5EB63F40}" v="100" dt="2025-09-17T14:15:30.1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187" autoAdjust="0"/>
    <p:restoredTop sz="94694"/>
  </p:normalViewPr>
  <p:slideViewPr>
    <p:cSldViewPr>
      <p:cViewPr varScale="1">
        <p:scale>
          <a:sx n="59" d="100"/>
          <a:sy n="59" d="100"/>
        </p:scale>
        <p:origin x="304" y="52"/>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3BB34D87-A294-4365-A553-0B4CF028B9F2}"/>
    <pc:docChg chg="modSld">
      <pc:chgData name="Allison Blackwell" userId="7Y4zoj1sqs5H+IG1uY71RyUTFRj8vI3Lj7CrwoODLF4=" providerId="None" clId="Web-{3BB34D87-A294-4365-A553-0B4CF028B9F2}" dt="2025-08-22T16:19:53.924" v="2" actId="20577"/>
      <pc:docMkLst>
        <pc:docMk/>
      </pc:docMkLst>
      <pc:sldChg chg="modSp">
        <pc:chgData name="Allison Blackwell" userId="7Y4zoj1sqs5H+IG1uY71RyUTFRj8vI3Lj7CrwoODLF4=" providerId="None" clId="Web-{3BB34D87-A294-4365-A553-0B4CF028B9F2}" dt="2025-08-22T16:19:53.924" v="2" actId="20577"/>
        <pc:sldMkLst>
          <pc:docMk/>
          <pc:sldMk cId="0" sldId="297"/>
        </pc:sldMkLst>
        <pc:spChg chg="mod">
          <ac:chgData name="Allison Blackwell" userId="7Y4zoj1sqs5H+IG1uY71RyUTFRj8vI3Lj7CrwoODLF4=" providerId="None" clId="Web-{3BB34D87-A294-4365-A553-0B4CF028B9F2}" dt="2025-08-22T16:19:53.924" v="2" actId="20577"/>
          <ac:spMkLst>
            <pc:docMk/>
            <pc:sldMk cId="0" sldId="297"/>
            <ac:spMk id="3" creationId="{00000000-0000-0000-0000-000000000000}"/>
          </ac:spMkLst>
        </pc:spChg>
      </pc:sldChg>
    </pc:docChg>
  </pc:docChgLst>
  <pc:docChgLst>
    <pc:chgData name="Allison Blackwell" userId="7Y4zoj1sqs5H+IG1uY71RyUTFRj8vI3Lj7CrwoODLF4=" providerId="None" clId="Web-{EC0D47AB-2FC1-403B-94F1-B05A5EB63F40}"/>
    <pc:docChg chg="modSld">
      <pc:chgData name="Allison Blackwell" userId="7Y4zoj1sqs5H+IG1uY71RyUTFRj8vI3Lj7CrwoODLF4=" providerId="None" clId="Web-{EC0D47AB-2FC1-403B-94F1-B05A5EB63F40}" dt="2025-09-17T14:15:30.162" v="45" actId="20577"/>
      <pc:docMkLst>
        <pc:docMk/>
      </pc:docMkLst>
      <pc:sldChg chg="modSp">
        <pc:chgData name="Allison Blackwell" userId="7Y4zoj1sqs5H+IG1uY71RyUTFRj8vI3Lj7CrwoODLF4=" providerId="None" clId="Web-{EC0D47AB-2FC1-403B-94F1-B05A5EB63F40}" dt="2025-09-17T14:06:06.133" v="1" actId="20577"/>
        <pc:sldMkLst>
          <pc:docMk/>
          <pc:sldMk cId="0" sldId="282"/>
        </pc:sldMkLst>
        <pc:spChg chg="mod">
          <ac:chgData name="Allison Blackwell" userId="7Y4zoj1sqs5H+IG1uY71RyUTFRj8vI3Lj7CrwoODLF4=" providerId="None" clId="Web-{EC0D47AB-2FC1-403B-94F1-B05A5EB63F40}" dt="2025-09-17T14:06:06.133" v="1" actId="20577"/>
          <ac:spMkLst>
            <pc:docMk/>
            <pc:sldMk cId="0" sldId="282"/>
            <ac:spMk id="2" creationId="{00000000-0000-0000-0000-000000000000}"/>
          </ac:spMkLst>
        </pc:spChg>
      </pc:sldChg>
      <pc:sldChg chg="modSp">
        <pc:chgData name="Allison Blackwell" userId="7Y4zoj1sqs5H+IG1uY71RyUTFRj8vI3Lj7CrwoODLF4=" providerId="None" clId="Web-{EC0D47AB-2FC1-403B-94F1-B05A5EB63F40}" dt="2025-09-17T14:06:46.883" v="5" actId="20577"/>
        <pc:sldMkLst>
          <pc:docMk/>
          <pc:sldMk cId="627101682" sldId="410"/>
        </pc:sldMkLst>
        <pc:spChg chg="mod">
          <ac:chgData name="Allison Blackwell" userId="7Y4zoj1sqs5H+IG1uY71RyUTFRj8vI3Lj7CrwoODLF4=" providerId="None" clId="Web-{EC0D47AB-2FC1-403B-94F1-B05A5EB63F40}" dt="2025-09-17T14:06:46.883" v="5" actId="20577"/>
          <ac:spMkLst>
            <pc:docMk/>
            <pc:sldMk cId="627101682" sldId="410"/>
            <ac:spMk id="2" creationId="{00000000-0000-0000-0000-000000000000}"/>
          </ac:spMkLst>
        </pc:spChg>
      </pc:sldChg>
      <pc:sldChg chg="modSp">
        <pc:chgData name="Allison Blackwell" userId="7Y4zoj1sqs5H+IG1uY71RyUTFRj8vI3Lj7CrwoODLF4=" providerId="None" clId="Web-{EC0D47AB-2FC1-403B-94F1-B05A5EB63F40}" dt="2025-09-17T14:08:26.008" v="16" actId="20577"/>
        <pc:sldMkLst>
          <pc:docMk/>
          <pc:sldMk cId="189708869" sldId="412"/>
        </pc:sldMkLst>
        <pc:spChg chg="mod">
          <ac:chgData name="Allison Blackwell" userId="7Y4zoj1sqs5H+IG1uY71RyUTFRj8vI3Lj7CrwoODLF4=" providerId="None" clId="Web-{EC0D47AB-2FC1-403B-94F1-B05A5EB63F40}" dt="2025-09-17T14:08:23.148" v="14" actId="20577"/>
          <ac:spMkLst>
            <pc:docMk/>
            <pc:sldMk cId="189708869" sldId="412"/>
            <ac:spMk id="2" creationId="{00000000-0000-0000-0000-000000000000}"/>
          </ac:spMkLst>
        </pc:spChg>
        <pc:spChg chg="mod">
          <ac:chgData name="Allison Blackwell" userId="7Y4zoj1sqs5H+IG1uY71RyUTFRj8vI3Lj7CrwoODLF4=" providerId="None" clId="Web-{EC0D47AB-2FC1-403B-94F1-B05A5EB63F40}" dt="2025-09-17T14:08:26.008" v="16" actId="20577"/>
          <ac:spMkLst>
            <pc:docMk/>
            <pc:sldMk cId="189708869" sldId="412"/>
            <ac:spMk id="4" creationId="{00000000-0000-0000-0000-000000000000}"/>
          </ac:spMkLst>
        </pc:spChg>
      </pc:sldChg>
      <pc:sldChg chg="modSp">
        <pc:chgData name="Allison Blackwell" userId="7Y4zoj1sqs5H+IG1uY71RyUTFRj8vI3Lj7CrwoODLF4=" providerId="None" clId="Web-{EC0D47AB-2FC1-403B-94F1-B05A5EB63F40}" dt="2025-09-17T14:09:47.023" v="20" actId="20577"/>
        <pc:sldMkLst>
          <pc:docMk/>
          <pc:sldMk cId="1444868564" sldId="414"/>
        </pc:sldMkLst>
        <pc:spChg chg="mod">
          <ac:chgData name="Allison Blackwell" userId="7Y4zoj1sqs5H+IG1uY71RyUTFRj8vI3Lj7CrwoODLF4=" providerId="None" clId="Web-{EC0D47AB-2FC1-403B-94F1-B05A5EB63F40}" dt="2025-09-17T14:09:44.070" v="19" actId="20577"/>
          <ac:spMkLst>
            <pc:docMk/>
            <pc:sldMk cId="1444868564" sldId="414"/>
            <ac:spMk id="2" creationId="{00000000-0000-0000-0000-000000000000}"/>
          </ac:spMkLst>
        </pc:spChg>
        <pc:spChg chg="mod">
          <ac:chgData name="Allison Blackwell" userId="7Y4zoj1sqs5H+IG1uY71RyUTFRj8vI3Lj7CrwoODLF4=" providerId="None" clId="Web-{EC0D47AB-2FC1-403B-94F1-B05A5EB63F40}" dt="2025-09-17T14:09:47.023" v="20" actId="20577"/>
          <ac:spMkLst>
            <pc:docMk/>
            <pc:sldMk cId="1444868564" sldId="414"/>
            <ac:spMk id="4" creationId="{00000000-0000-0000-0000-000000000000}"/>
          </ac:spMkLst>
        </pc:spChg>
      </pc:sldChg>
      <pc:sldChg chg="modSp">
        <pc:chgData name="Allison Blackwell" userId="7Y4zoj1sqs5H+IG1uY71RyUTFRj8vI3Lj7CrwoODLF4=" providerId="None" clId="Web-{EC0D47AB-2FC1-403B-94F1-B05A5EB63F40}" dt="2025-09-17T14:11:46.929" v="23" actId="20577"/>
        <pc:sldMkLst>
          <pc:docMk/>
          <pc:sldMk cId="133453742" sldId="418"/>
        </pc:sldMkLst>
        <pc:spChg chg="mod">
          <ac:chgData name="Allison Blackwell" userId="7Y4zoj1sqs5H+IG1uY71RyUTFRj8vI3Lj7CrwoODLF4=" providerId="None" clId="Web-{EC0D47AB-2FC1-403B-94F1-B05A5EB63F40}" dt="2025-09-17T14:11:46.929" v="23" actId="20577"/>
          <ac:spMkLst>
            <pc:docMk/>
            <pc:sldMk cId="133453742" sldId="418"/>
            <ac:spMk id="2" creationId="{00000000-0000-0000-0000-000000000000}"/>
          </ac:spMkLst>
        </pc:spChg>
      </pc:sldChg>
      <pc:sldChg chg="modSp">
        <pc:chgData name="Allison Blackwell" userId="7Y4zoj1sqs5H+IG1uY71RyUTFRj8vI3Lj7CrwoODLF4=" providerId="None" clId="Web-{EC0D47AB-2FC1-403B-94F1-B05A5EB63F40}" dt="2025-09-17T14:13:11.803" v="36" actId="20577"/>
        <pc:sldMkLst>
          <pc:docMk/>
          <pc:sldMk cId="2166463057" sldId="420"/>
        </pc:sldMkLst>
        <pc:spChg chg="mod">
          <ac:chgData name="Allison Blackwell" userId="7Y4zoj1sqs5H+IG1uY71RyUTFRj8vI3Lj7CrwoODLF4=" providerId="None" clId="Web-{EC0D47AB-2FC1-403B-94F1-B05A5EB63F40}" dt="2025-09-17T14:13:11.803" v="36" actId="20577"/>
          <ac:spMkLst>
            <pc:docMk/>
            <pc:sldMk cId="2166463057" sldId="420"/>
            <ac:spMk id="2" creationId="{00000000-0000-0000-0000-000000000000}"/>
          </ac:spMkLst>
        </pc:spChg>
      </pc:sldChg>
      <pc:sldChg chg="modSp">
        <pc:chgData name="Allison Blackwell" userId="7Y4zoj1sqs5H+IG1uY71RyUTFRj8vI3Lj7CrwoODLF4=" providerId="None" clId="Web-{EC0D47AB-2FC1-403B-94F1-B05A5EB63F40}" dt="2025-09-17T14:13:50.116" v="39" actId="20577"/>
        <pc:sldMkLst>
          <pc:docMk/>
          <pc:sldMk cId="952145090" sldId="422"/>
        </pc:sldMkLst>
        <pc:spChg chg="mod">
          <ac:chgData name="Allison Blackwell" userId="7Y4zoj1sqs5H+IG1uY71RyUTFRj8vI3Lj7CrwoODLF4=" providerId="None" clId="Web-{EC0D47AB-2FC1-403B-94F1-B05A5EB63F40}" dt="2025-09-17T14:13:50.116" v="39" actId="20577"/>
          <ac:spMkLst>
            <pc:docMk/>
            <pc:sldMk cId="952145090" sldId="422"/>
            <ac:spMk id="2" creationId="{00000000-0000-0000-0000-000000000000}"/>
          </ac:spMkLst>
        </pc:spChg>
      </pc:sldChg>
      <pc:sldChg chg="modSp">
        <pc:chgData name="Allison Blackwell" userId="7Y4zoj1sqs5H+IG1uY71RyUTFRj8vI3Lj7CrwoODLF4=" providerId="None" clId="Web-{EC0D47AB-2FC1-403B-94F1-B05A5EB63F40}" dt="2025-09-17T14:14:44.803" v="42" actId="1076"/>
        <pc:sldMkLst>
          <pc:docMk/>
          <pc:sldMk cId="1457462196" sldId="424"/>
        </pc:sldMkLst>
        <pc:spChg chg="mod">
          <ac:chgData name="Allison Blackwell" userId="7Y4zoj1sqs5H+IG1uY71RyUTFRj8vI3Lj7CrwoODLF4=" providerId="None" clId="Web-{EC0D47AB-2FC1-403B-94F1-B05A5EB63F40}" dt="2025-09-17T14:14:44.803" v="42" actId="1076"/>
          <ac:spMkLst>
            <pc:docMk/>
            <pc:sldMk cId="1457462196" sldId="424"/>
            <ac:spMk id="2" creationId="{00000000-0000-0000-0000-000000000000}"/>
          </ac:spMkLst>
        </pc:spChg>
      </pc:sldChg>
      <pc:sldChg chg="modSp">
        <pc:chgData name="Allison Blackwell" userId="7Y4zoj1sqs5H+IG1uY71RyUTFRj8vI3Lj7CrwoODLF4=" providerId="None" clId="Web-{EC0D47AB-2FC1-403B-94F1-B05A5EB63F40}" dt="2025-09-17T14:15:30.162" v="45" actId="20577"/>
        <pc:sldMkLst>
          <pc:docMk/>
          <pc:sldMk cId="163024563" sldId="426"/>
        </pc:sldMkLst>
        <pc:spChg chg="mod">
          <ac:chgData name="Allison Blackwell" userId="7Y4zoj1sqs5H+IG1uY71RyUTFRj8vI3Lj7CrwoODLF4=" providerId="None" clId="Web-{EC0D47AB-2FC1-403B-94F1-B05A5EB63F40}" dt="2025-09-17T14:15:30.162" v="45" actId="20577"/>
          <ac:spMkLst>
            <pc:docMk/>
            <pc:sldMk cId="163024563" sldId="426"/>
            <ac:spMk id="2" creationId="{00000000-0000-0000-0000-000000000000}"/>
          </ac:spMkLst>
        </pc:spChg>
      </pc:sldChg>
      <pc:sldChg chg="modSp">
        <pc:chgData name="Allison Blackwell" userId="7Y4zoj1sqs5H+IG1uY71RyUTFRj8vI3Lj7CrwoODLF4=" providerId="None" clId="Web-{EC0D47AB-2FC1-403B-94F1-B05A5EB63F40}" dt="2025-09-17T14:12:28.944" v="27" actId="20577"/>
        <pc:sldMkLst>
          <pc:docMk/>
          <pc:sldMk cId="653617973" sldId="436"/>
        </pc:sldMkLst>
        <pc:spChg chg="mod">
          <ac:chgData name="Allison Blackwell" userId="7Y4zoj1sqs5H+IG1uY71RyUTFRj8vI3Lj7CrwoODLF4=" providerId="None" clId="Web-{EC0D47AB-2FC1-403B-94F1-B05A5EB63F40}" dt="2025-09-17T14:12:28.944" v="27" actId="20577"/>
          <ac:spMkLst>
            <pc:docMk/>
            <pc:sldMk cId="653617973" sldId="436"/>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9/17/2025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9/17/2025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9/17/2025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9/17/2025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9/17/2025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143001"/>
            <a:ext cx="8458200" cy="1698625"/>
          </a:xfrm>
        </p:spPr>
        <p:txBody>
          <a:bodyPr>
            <a:noAutofit/>
          </a:bodyPr>
          <a:lstStyle/>
          <a:p>
            <a:r>
              <a:rPr lang="en-US" sz="8000" dirty="0"/>
              <a:t>Second Sunday after Pentecost</a:t>
            </a:r>
          </a:p>
        </p:txBody>
      </p:sp>
      <p:sp>
        <p:nvSpPr>
          <p:cNvPr id="3" name="Subtitle 2"/>
          <p:cNvSpPr>
            <a:spLocks noGrp="1"/>
          </p:cNvSpPr>
          <p:nvPr>
            <p:ph type="subTitle" idx="1"/>
          </p:nvPr>
        </p:nvSpPr>
        <p:spPr>
          <a:xfrm>
            <a:off x="2819400" y="34290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0" y="5867400"/>
            <a:ext cx="12115800" cy="954107"/>
          </a:xfrm>
          <a:prstGeom prst="rect">
            <a:avLst/>
          </a:prstGeom>
        </p:spPr>
        <p:txBody>
          <a:bodyPr wrap="square">
            <a:spAutoFit/>
          </a:bodyPr>
          <a:lstStyle/>
          <a:p>
            <a:pPr algn="ctr"/>
            <a:r>
              <a:rPr lang="en-US" sz="2800" dirty="0"/>
              <a:t>Genesis 12:1-9 and Psalm 33:1-12  •  Hosea 5:15-6:6 and Psalm 50:7-15</a:t>
            </a:r>
          </a:p>
          <a:p>
            <a:pPr algn="ctr"/>
            <a:r>
              <a:rPr lang="en-US" sz="2800" dirty="0"/>
              <a:t>Romans 4:13-25  •  Matthew 9:9-13, 18-26</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33600" y="1371600"/>
            <a:ext cx="8458200" cy="2862322"/>
          </a:xfrm>
          <a:prstGeom prst="rect">
            <a:avLst/>
          </a:prstGeom>
        </p:spPr>
        <p:txBody>
          <a:bodyPr wrap="square">
            <a:spAutoFit/>
          </a:bodyPr>
          <a:lstStyle/>
          <a:p>
            <a:r>
              <a:rPr lang="en-US" sz="3600" dirty="0"/>
              <a:t>He did not weaken in faith when he considered his own body, which was already as good as dead (for he was about a hundred years old), and the barrenness of Sarah's womb.</a:t>
            </a:r>
            <a:endParaRPr lang="en-US" sz="3600" dirty="0">
              <a:cs typeface="Arial" pitchFamily="34" charset="0"/>
            </a:endParaRPr>
          </a:p>
        </p:txBody>
      </p:sp>
      <p:sp>
        <p:nvSpPr>
          <p:cNvPr id="4" name="TextBox 3"/>
          <p:cNvSpPr txBox="1"/>
          <p:nvPr/>
        </p:nvSpPr>
        <p:spPr>
          <a:xfrm>
            <a:off x="6096000" y="5105400"/>
            <a:ext cx="3352800" cy="461665"/>
          </a:xfrm>
          <a:prstGeom prst="rect">
            <a:avLst/>
          </a:prstGeom>
          <a:noFill/>
        </p:spPr>
        <p:txBody>
          <a:bodyPr wrap="square" rtlCol="0">
            <a:spAutoFit/>
          </a:bodyPr>
          <a:lstStyle/>
          <a:p>
            <a:pPr algn="ctr"/>
            <a:r>
              <a:rPr lang="en-US" sz="2400" dirty="0">
                <a:solidFill>
                  <a:schemeClr val="tx1">
                    <a:lumMod val="95000"/>
                  </a:schemeClr>
                </a:solidFill>
              </a:rPr>
              <a:t>Romans 4:19</a:t>
            </a:r>
          </a:p>
        </p:txBody>
      </p:sp>
    </p:spTree>
    <p:extLst>
      <p:ext uri="{BB962C8B-B14F-4D97-AF65-F5344CB8AC3E}">
        <p14:creationId xmlns:p14="http://schemas.microsoft.com/office/powerpoint/2010/main" val="417720463"/>
      </p:ext>
    </p:extLst>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Sarah and Abraham Offer Hospitality to God's Messengers  --  San Vitale, Ravenna, Italy</a:t>
            </a:r>
          </a:p>
        </p:txBody>
      </p:sp>
      <p:pic>
        <p:nvPicPr>
          <p:cNvPr id="2" name="Picture 1">
            <a:extLst>
              <a:ext uri="{FF2B5EF4-FFF2-40B4-BE49-F238E27FC236}">
                <a16:creationId xmlns:a16="http://schemas.microsoft.com/office/drawing/2014/main" id="{DA5E9690-7CB5-4B7C-A12A-56A08673D53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295400" y="304800"/>
            <a:ext cx="9809052" cy="5791200"/>
          </a:xfrm>
          <a:prstGeom prst="rect">
            <a:avLst/>
          </a:prstGeom>
        </p:spPr>
      </p:pic>
    </p:spTree>
    <p:extLst>
      <p:ext uri="{BB962C8B-B14F-4D97-AF65-F5344CB8AC3E}">
        <p14:creationId xmlns:p14="http://schemas.microsoft.com/office/powerpoint/2010/main" val="696422820"/>
      </p:ext>
    </p:extLst>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676401"/>
            <a:ext cx="7315200" cy="2862322"/>
          </a:xfrm>
          <a:prstGeom prst="rect">
            <a:avLst/>
          </a:prstGeom>
        </p:spPr>
        <p:txBody>
          <a:bodyPr wrap="square" lIns="91440" tIns="45720" rIns="91440" bIns="45720" anchor="t">
            <a:spAutoFit/>
          </a:bodyPr>
          <a:lstStyle/>
          <a:p>
            <a:r>
              <a:rPr lang="en-US" sz="3600" dirty="0"/>
              <a:t>As Jesus was walking along, he saw a man called Matthew sitting at the tax-collection station, and he said to him, "Follow me." And he got up and followed him.</a:t>
            </a:r>
            <a:endParaRPr lang="en-US" sz="3600" dirty="0">
              <a:cs typeface="Arial" pitchFamily="34" charset="0"/>
            </a:endParaRPr>
          </a:p>
        </p:txBody>
      </p:sp>
      <p:sp>
        <p:nvSpPr>
          <p:cNvPr id="4" name="TextBox 3"/>
          <p:cNvSpPr txBox="1"/>
          <p:nvPr/>
        </p:nvSpPr>
        <p:spPr>
          <a:xfrm>
            <a:off x="5867400" y="4572001"/>
            <a:ext cx="3352800" cy="461665"/>
          </a:xfrm>
          <a:prstGeom prst="rect">
            <a:avLst/>
          </a:prstGeom>
          <a:noFill/>
        </p:spPr>
        <p:txBody>
          <a:bodyPr wrap="square" rtlCol="0">
            <a:spAutoFit/>
          </a:bodyPr>
          <a:lstStyle/>
          <a:p>
            <a:pPr algn="ctr"/>
            <a:r>
              <a:rPr lang="en-US" sz="2400" dirty="0">
                <a:solidFill>
                  <a:schemeClr val="tx1">
                    <a:lumMod val="95000"/>
                  </a:schemeClr>
                </a:solidFill>
              </a:rPr>
              <a:t>Matthew 9:9</a:t>
            </a:r>
          </a:p>
        </p:txBody>
      </p:sp>
    </p:spTree>
    <p:extLst>
      <p:ext uri="{BB962C8B-B14F-4D97-AF65-F5344CB8AC3E}">
        <p14:creationId xmlns:p14="http://schemas.microsoft.com/office/powerpoint/2010/main" val="133453742"/>
      </p:ext>
    </p:extLst>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28800" y="5334000"/>
            <a:ext cx="2133600" cy="1077218"/>
          </a:xfrm>
          <a:prstGeom prst="rect">
            <a:avLst/>
          </a:prstGeom>
          <a:noFill/>
        </p:spPr>
        <p:txBody>
          <a:bodyPr wrap="square" rtlCol="0">
            <a:spAutoFit/>
          </a:bodyPr>
          <a:lstStyle/>
          <a:p>
            <a:pPr algn="ctr"/>
            <a:r>
              <a:rPr lang="en-US" sz="1600" dirty="0">
                <a:solidFill>
                  <a:schemeClr val="tx1">
                    <a:lumMod val="95000"/>
                  </a:schemeClr>
                </a:solidFill>
              </a:rPr>
              <a:t>The Apostle Matthew</a:t>
            </a:r>
          </a:p>
          <a:p>
            <a:pPr algn="ctr"/>
            <a:endParaRPr lang="en-US" sz="1600" dirty="0">
              <a:solidFill>
                <a:schemeClr val="tx1">
                  <a:lumMod val="95000"/>
                </a:schemeClr>
              </a:solidFill>
            </a:endParaRPr>
          </a:p>
          <a:p>
            <a:pPr algn="ctr"/>
            <a:r>
              <a:rPr lang="en-US" sz="1600" dirty="0">
                <a:solidFill>
                  <a:schemeClr val="tx1">
                    <a:lumMod val="95000"/>
                  </a:schemeClr>
                </a:solidFill>
              </a:rPr>
              <a:t>Christ the King</a:t>
            </a:r>
          </a:p>
          <a:p>
            <a:pPr algn="ctr"/>
            <a:r>
              <a:rPr lang="en-US" sz="1600" dirty="0">
                <a:solidFill>
                  <a:schemeClr val="tx1">
                    <a:lumMod val="95000"/>
                  </a:schemeClr>
                </a:solidFill>
              </a:rPr>
              <a:t>Ann Arbor, MI</a:t>
            </a:r>
          </a:p>
        </p:txBody>
      </p:sp>
      <p:pic>
        <p:nvPicPr>
          <p:cNvPr id="2" name="Picture 1">
            <a:extLst>
              <a:ext uri="{FF2B5EF4-FFF2-40B4-BE49-F238E27FC236}">
                <a16:creationId xmlns:a16="http://schemas.microsoft.com/office/drawing/2014/main" id="{67ADF2FB-C0CC-4FFA-9736-C5B18D842A8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098758" y="0"/>
            <a:ext cx="6416842" cy="6858000"/>
          </a:xfrm>
          <a:prstGeom prst="rect">
            <a:avLst/>
          </a:prstGeom>
        </p:spPr>
      </p:pic>
    </p:spTree>
    <p:extLst>
      <p:ext uri="{BB962C8B-B14F-4D97-AF65-F5344CB8AC3E}">
        <p14:creationId xmlns:p14="http://schemas.microsoft.com/office/powerpoint/2010/main" val="4220332380"/>
      </p:ext>
    </p:extLst>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676401"/>
            <a:ext cx="7162800" cy="2308324"/>
          </a:xfrm>
          <a:prstGeom prst="rect">
            <a:avLst/>
          </a:prstGeom>
        </p:spPr>
        <p:txBody>
          <a:bodyPr wrap="square" lIns="91440" tIns="45720" rIns="91440" bIns="45720" anchor="t">
            <a:spAutoFit/>
          </a:bodyPr>
          <a:lstStyle/>
          <a:p>
            <a:r>
              <a:rPr lang="en-US" sz="3600" dirty="0"/>
              <a:t>Then suddenly a woman who had been suffering from </a:t>
            </a:r>
            <a:r>
              <a:rPr lang="en-US" sz="3600" b="0" i="0" dirty="0">
                <a:effectLst/>
                <a:latin typeface="Calibri"/>
                <a:ea typeface="Calibri"/>
                <a:cs typeface="Calibri"/>
              </a:rPr>
              <a:t>a flow of blood</a:t>
            </a:r>
            <a:r>
              <a:rPr lang="en-US" sz="3600" dirty="0"/>
              <a:t> for twelve years came up behind him and touched the fringe of his cloak...</a:t>
            </a:r>
            <a:endParaRPr lang="en-US" sz="3600" dirty="0">
              <a:cs typeface="Arial" pitchFamily="34" charset="0"/>
            </a:endParaRPr>
          </a:p>
        </p:txBody>
      </p:sp>
      <p:sp>
        <p:nvSpPr>
          <p:cNvPr id="4" name="TextBox 3"/>
          <p:cNvSpPr txBox="1"/>
          <p:nvPr/>
        </p:nvSpPr>
        <p:spPr>
          <a:xfrm>
            <a:off x="5867400" y="4572001"/>
            <a:ext cx="3352800" cy="461665"/>
          </a:xfrm>
          <a:prstGeom prst="rect">
            <a:avLst/>
          </a:prstGeom>
          <a:noFill/>
        </p:spPr>
        <p:txBody>
          <a:bodyPr wrap="square" rtlCol="0">
            <a:spAutoFit/>
          </a:bodyPr>
          <a:lstStyle/>
          <a:p>
            <a:pPr algn="ctr"/>
            <a:r>
              <a:rPr lang="en-US" sz="2400" dirty="0">
                <a:solidFill>
                  <a:schemeClr val="tx1">
                    <a:lumMod val="95000"/>
                  </a:schemeClr>
                </a:solidFill>
              </a:rPr>
              <a:t>Matthew 9:20</a:t>
            </a:r>
          </a:p>
        </p:txBody>
      </p:sp>
    </p:spTree>
    <p:extLst>
      <p:ext uri="{BB962C8B-B14F-4D97-AF65-F5344CB8AC3E}">
        <p14:creationId xmlns:p14="http://schemas.microsoft.com/office/powerpoint/2010/main" val="653617973"/>
      </p:ext>
    </p:extLst>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981200"/>
            <a:ext cx="7086600" cy="1754326"/>
          </a:xfrm>
          <a:prstGeom prst="rect">
            <a:avLst/>
          </a:prstGeom>
        </p:spPr>
        <p:txBody>
          <a:bodyPr wrap="square" lIns="91440" tIns="45720" rIns="91440" bIns="45720" anchor="t">
            <a:spAutoFit/>
          </a:bodyPr>
          <a:lstStyle/>
          <a:p>
            <a:r>
              <a:rPr lang="en-US" sz="3600" dirty="0"/>
              <a:t>...for she was saying to herself, "If I only touch his cloak, I will be made well."</a:t>
            </a:r>
            <a:endParaRPr lang="en-US" sz="3600" dirty="0">
              <a:cs typeface="Arial" pitchFamily="34" charset="0"/>
            </a:endParaRPr>
          </a:p>
        </p:txBody>
      </p:sp>
      <p:sp>
        <p:nvSpPr>
          <p:cNvPr id="4" name="TextBox 3"/>
          <p:cNvSpPr txBox="1"/>
          <p:nvPr/>
        </p:nvSpPr>
        <p:spPr>
          <a:xfrm>
            <a:off x="5943600" y="4191000"/>
            <a:ext cx="3352800" cy="461665"/>
          </a:xfrm>
          <a:prstGeom prst="rect">
            <a:avLst/>
          </a:prstGeom>
          <a:noFill/>
        </p:spPr>
        <p:txBody>
          <a:bodyPr wrap="square" rtlCol="0">
            <a:spAutoFit/>
          </a:bodyPr>
          <a:lstStyle/>
          <a:p>
            <a:pPr algn="ctr"/>
            <a:r>
              <a:rPr lang="en-US" sz="2400" dirty="0">
                <a:solidFill>
                  <a:schemeClr val="tx1">
                    <a:lumMod val="95000"/>
                  </a:schemeClr>
                </a:solidFill>
              </a:rPr>
              <a:t>Matthew 9:21</a:t>
            </a:r>
          </a:p>
        </p:txBody>
      </p:sp>
    </p:spTree>
    <p:extLst>
      <p:ext uri="{BB962C8B-B14F-4D97-AF65-F5344CB8AC3E}">
        <p14:creationId xmlns:p14="http://schemas.microsoft.com/office/powerpoint/2010/main" val="2166463057"/>
      </p:ext>
    </p:extLst>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She Touches the Cloak of Jesus  --  Stained glass window, </a:t>
            </a:r>
            <a:r>
              <a:rPr lang="en-US" sz="1600" dirty="0" err="1">
                <a:solidFill>
                  <a:schemeClr val="tx1">
                    <a:lumMod val="95000"/>
                  </a:schemeClr>
                </a:solidFill>
              </a:rPr>
              <a:t>Mulungwishi</a:t>
            </a:r>
            <a:r>
              <a:rPr lang="en-US" sz="1600" dirty="0">
                <a:solidFill>
                  <a:schemeClr val="tx1">
                    <a:lumMod val="95000"/>
                  </a:schemeClr>
                </a:solidFill>
              </a:rPr>
              <a:t> Methodist Church,  DR Congo</a:t>
            </a:r>
          </a:p>
        </p:txBody>
      </p:sp>
      <p:pic>
        <p:nvPicPr>
          <p:cNvPr id="2" name="Picture 1">
            <a:extLst>
              <a:ext uri="{FF2B5EF4-FFF2-40B4-BE49-F238E27FC236}">
                <a16:creationId xmlns:a16="http://schemas.microsoft.com/office/drawing/2014/main" id="{FC51C1A0-55FA-40E8-B83F-F45141B7094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86200" y="198857"/>
            <a:ext cx="4581292" cy="5869781"/>
          </a:xfrm>
          <a:prstGeom prst="rect">
            <a:avLst/>
          </a:prstGeom>
        </p:spPr>
      </p:pic>
    </p:spTree>
    <p:extLst>
      <p:ext uri="{BB962C8B-B14F-4D97-AF65-F5344CB8AC3E}">
        <p14:creationId xmlns:p14="http://schemas.microsoft.com/office/powerpoint/2010/main" val="1269590367"/>
      </p:ext>
    </p:extLst>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676401"/>
            <a:ext cx="7162800" cy="2308324"/>
          </a:xfrm>
          <a:prstGeom prst="rect">
            <a:avLst/>
          </a:prstGeom>
        </p:spPr>
        <p:txBody>
          <a:bodyPr wrap="square" lIns="91440" tIns="45720" rIns="91440" bIns="45720" anchor="t">
            <a:spAutoFit/>
          </a:bodyPr>
          <a:lstStyle/>
          <a:p>
            <a:r>
              <a:rPr lang="en-US" sz="3600" dirty="0"/>
              <a:t>Jesus turned, and seeing her he said, "Take heart, daughter; your faith has made you well." And the woman was made well from that moment.</a:t>
            </a:r>
            <a:endParaRPr lang="en-US" sz="3600" dirty="0">
              <a:cs typeface="Arial" pitchFamily="34" charset="0"/>
            </a:endParaRPr>
          </a:p>
        </p:txBody>
      </p:sp>
      <p:sp>
        <p:nvSpPr>
          <p:cNvPr id="4" name="TextBox 3"/>
          <p:cNvSpPr txBox="1"/>
          <p:nvPr/>
        </p:nvSpPr>
        <p:spPr>
          <a:xfrm>
            <a:off x="5867400" y="4572001"/>
            <a:ext cx="3352800" cy="461665"/>
          </a:xfrm>
          <a:prstGeom prst="rect">
            <a:avLst/>
          </a:prstGeom>
          <a:noFill/>
        </p:spPr>
        <p:txBody>
          <a:bodyPr wrap="square" rtlCol="0">
            <a:spAutoFit/>
          </a:bodyPr>
          <a:lstStyle/>
          <a:p>
            <a:pPr algn="ctr"/>
            <a:r>
              <a:rPr lang="en-US" sz="2400" dirty="0">
                <a:solidFill>
                  <a:schemeClr val="tx1">
                    <a:lumMod val="95000"/>
                  </a:schemeClr>
                </a:solidFill>
              </a:rPr>
              <a:t>Matthew 9:22</a:t>
            </a:r>
          </a:p>
        </p:txBody>
      </p:sp>
    </p:spTree>
    <p:extLst>
      <p:ext uri="{BB962C8B-B14F-4D97-AF65-F5344CB8AC3E}">
        <p14:creationId xmlns:p14="http://schemas.microsoft.com/office/powerpoint/2010/main" val="952145090"/>
      </p:ext>
    </p:extLst>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14500" y="6324600"/>
            <a:ext cx="8763000" cy="338554"/>
          </a:xfrm>
          <a:prstGeom prst="rect">
            <a:avLst/>
          </a:prstGeom>
          <a:noFill/>
        </p:spPr>
        <p:txBody>
          <a:bodyPr wrap="square" rtlCol="0">
            <a:spAutoFit/>
          </a:bodyPr>
          <a:lstStyle/>
          <a:p>
            <a:pPr algn="ctr"/>
            <a:r>
              <a:rPr lang="en-US" sz="1600" dirty="0">
                <a:solidFill>
                  <a:schemeClr val="tx1">
                    <a:lumMod val="95000"/>
                  </a:schemeClr>
                </a:solidFill>
              </a:rPr>
              <a:t>Christ Heals the Woman Who Touched His Cloak  --  </a:t>
            </a:r>
            <a:r>
              <a:rPr lang="en-US" sz="1600" dirty="0" err="1">
                <a:solidFill>
                  <a:schemeClr val="tx1">
                    <a:lumMod val="95000"/>
                  </a:schemeClr>
                </a:solidFill>
              </a:rPr>
              <a:t>Sant'Apollinaire</a:t>
            </a:r>
            <a:r>
              <a:rPr lang="en-US" sz="1600" dirty="0">
                <a:solidFill>
                  <a:schemeClr val="tx1">
                    <a:lumMod val="95000"/>
                  </a:schemeClr>
                </a:solidFill>
              </a:rPr>
              <a:t> Nuovo,  Ravenna, Italy </a:t>
            </a:r>
          </a:p>
        </p:txBody>
      </p:sp>
      <p:pic>
        <p:nvPicPr>
          <p:cNvPr id="2" name="Picture 1">
            <a:extLst>
              <a:ext uri="{FF2B5EF4-FFF2-40B4-BE49-F238E27FC236}">
                <a16:creationId xmlns:a16="http://schemas.microsoft.com/office/drawing/2014/main" id="{7542B427-4332-4969-BA9C-5112AB02B629}"/>
              </a:ext>
            </a:extLst>
          </p:cNvPr>
          <p:cNvPicPr>
            <a:picLocks noChangeAspect="1"/>
          </p:cNvPicPr>
          <p:nvPr/>
        </p:nvPicPr>
        <p:blipFill>
          <a:blip r:embed="rId2"/>
          <a:stretch>
            <a:fillRect/>
          </a:stretch>
        </p:blipFill>
        <p:spPr>
          <a:xfrm>
            <a:off x="2057400" y="457201"/>
            <a:ext cx="8270487" cy="5510212"/>
          </a:xfrm>
          <a:prstGeom prst="rect">
            <a:avLst/>
          </a:prstGeom>
        </p:spPr>
      </p:pic>
    </p:spTree>
    <p:extLst>
      <p:ext uri="{BB962C8B-B14F-4D97-AF65-F5344CB8AC3E}">
        <p14:creationId xmlns:p14="http://schemas.microsoft.com/office/powerpoint/2010/main" val="629568968"/>
      </p:ext>
    </p:extLst>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52725" y="1504950"/>
            <a:ext cx="7162800" cy="2862322"/>
          </a:xfrm>
          <a:prstGeom prst="rect">
            <a:avLst/>
          </a:prstGeom>
        </p:spPr>
        <p:txBody>
          <a:bodyPr wrap="square" lIns="91440" tIns="45720" rIns="91440" bIns="45720" anchor="t">
            <a:spAutoFit/>
          </a:bodyPr>
          <a:lstStyle/>
          <a:p>
            <a:r>
              <a:rPr lang="en-US" sz="3600" dirty="0"/>
              <a:t>…suddenly a leader came in and knelt before him, saying, "My daughter has just died, but come and lay your hand on her, and she will live."</a:t>
            </a:r>
            <a:endParaRPr lang="en-US" sz="3600" dirty="0">
              <a:cs typeface="Arial" pitchFamily="34" charset="0"/>
            </a:endParaRPr>
          </a:p>
        </p:txBody>
      </p:sp>
      <p:sp>
        <p:nvSpPr>
          <p:cNvPr id="4" name="TextBox 3"/>
          <p:cNvSpPr txBox="1"/>
          <p:nvPr/>
        </p:nvSpPr>
        <p:spPr>
          <a:xfrm>
            <a:off x="5867400" y="4572001"/>
            <a:ext cx="3352800" cy="461665"/>
          </a:xfrm>
          <a:prstGeom prst="rect">
            <a:avLst/>
          </a:prstGeom>
          <a:noFill/>
        </p:spPr>
        <p:txBody>
          <a:bodyPr wrap="square" rtlCol="0">
            <a:spAutoFit/>
          </a:bodyPr>
          <a:lstStyle/>
          <a:p>
            <a:pPr algn="ctr"/>
            <a:r>
              <a:rPr lang="en-US" sz="2400" dirty="0">
                <a:solidFill>
                  <a:schemeClr val="tx1">
                    <a:lumMod val="95000"/>
                  </a:schemeClr>
                </a:solidFill>
              </a:rPr>
              <a:t>Matthew 9:18b</a:t>
            </a:r>
          </a:p>
        </p:txBody>
      </p:sp>
    </p:spTree>
    <p:extLst>
      <p:ext uri="{BB962C8B-B14F-4D97-AF65-F5344CB8AC3E}">
        <p14:creationId xmlns:p14="http://schemas.microsoft.com/office/powerpoint/2010/main" val="1457462196"/>
      </p:ext>
    </p:extLst>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1905000"/>
            <a:ext cx="7162800" cy="1754326"/>
          </a:xfrm>
          <a:prstGeom prst="rect">
            <a:avLst/>
          </a:prstGeom>
        </p:spPr>
        <p:txBody>
          <a:bodyPr wrap="square" lIns="91440" tIns="45720" rIns="91440" bIns="45720" anchor="t">
            <a:spAutoFit/>
          </a:bodyPr>
          <a:lstStyle/>
          <a:p>
            <a:r>
              <a:rPr lang="en-US" sz="3600" dirty="0"/>
              <a:t>I will make of you a great nation, and I will bless you and make your name great, so that you will be a blessing.</a:t>
            </a:r>
            <a:endParaRPr lang="en-US" sz="3600" dirty="0">
              <a:cs typeface="Arial" pitchFamily="34" charset="0"/>
            </a:endParaRPr>
          </a:p>
        </p:txBody>
      </p:sp>
      <p:sp>
        <p:nvSpPr>
          <p:cNvPr id="4" name="TextBox 3"/>
          <p:cNvSpPr txBox="1"/>
          <p:nvPr/>
        </p:nvSpPr>
        <p:spPr>
          <a:xfrm>
            <a:off x="5867400" y="4572001"/>
            <a:ext cx="3352800" cy="461665"/>
          </a:xfrm>
          <a:prstGeom prst="rect">
            <a:avLst/>
          </a:prstGeom>
          <a:noFill/>
        </p:spPr>
        <p:txBody>
          <a:bodyPr wrap="square" rtlCol="0">
            <a:spAutoFit/>
          </a:bodyPr>
          <a:lstStyle/>
          <a:p>
            <a:pPr algn="ctr"/>
            <a:r>
              <a:rPr lang="en-US" sz="2400" dirty="0">
                <a:solidFill>
                  <a:schemeClr val="tx1">
                    <a:lumMod val="95000"/>
                  </a:schemeClr>
                </a:solidFill>
              </a:rPr>
              <a:t>Genesis 12:2</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Jesus Raises the Child  --  JESUS MAFA, Cameroon</a:t>
            </a:r>
          </a:p>
        </p:txBody>
      </p:sp>
      <p:pic>
        <p:nvPicPr>
          <p:cNvPr id="2" name="Picture 1">
            <a:extLst>
              <a:ext uri="{FF2B5EF4-FFF2-40B4-BE49-F238E27FC236}">
                <a16:creationId xmlns:a16="http://schemas.microsoft.com/office/drawing/2014/main" id="{C0BEDB0D-6C79-4C46-B6B8-2953E0F45309}"/>
              </a:ext>
            </a:extLst>
          </p:cNvPr>
          <p:cNvPicPr>
            <a:picLocks noChangeAspect="1"/>
          </p:cNvPicPr>
          <p:nvPr/>
        </p:nvPicPr>
        <p:blipFill>
          <a:blip r:embed="rId2"/>
          <a:stretch>
            <a:fillRect/>
          </a:stretch>
        </p:blipFill>
        <p:spPr>
          <a:xfrm>
            <a:off x="2362200" y="457200"/>
            <a:ext cx="7620000" cy="5076825"/>
          </a:xfrm>
          <a:prstGeom prst="rect">
            <a:avLst/>
          </a:prstGeom>
        </p:spPr>
      </p:pic>
    </p:spTree>
    <p:extLst>
      <p:ext uri="{BB962C8B-B14F-4D97-AF65-F5344CB8AC3E}">
        <p14:creationId xmlns:p14="http://schemas.microsoft.com/office/powerpoint/2010/main" val="3617348735"/>
      </p:ext>
    </p:extLst>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209675"/>
            <a:ext cx="7162800" cy="3416320"/>
          </a:xfrm>
          <a:prstGeom prst="rect">
            <a:avLst/>
          </a:prstGeom>
        </p:spPr>
        <p:txBody>
          <a:bodyPr wrap="square" lIns="91440" tIns="45720" rIns="91440" bIns="45720" anchor="t">
            <a:spAutoFit/>
          </a:bodyPr>
          <a:lstStyle/>
          <a:p>
            <a:r>
              <a:rPr lang="en-US" sz="3600" dirty="0"/>
              <a:t>When Jesus came to the leader's house and saw the flute players and the crowd making a commotion,</a:t>
            </a:r>
          </a:p>
          <a:p>
            <a:r>
              <a:rPr lang="en-US" sz="3600" dirty="0"/>
              <a:t>he said, "Go away, for the girl is not dead but sleeping." And they laughed at him.</a:t>
            </a:r>
            <a:endParaRPr lang="en-US" sz="3600" dirty="0">
              <a:cs typeface="Arial" pitchFamily="34" charset="0"/>
            </a:endParaRPr>
          </a:p>
        </p:txBody>
      </p:sp>
      <p:sp>
        <p:nvSpPr>
          <p:cNvPr id="4" name="TextBox 3"/>
          <p:cNvSpPr txBox="1"/>
          <p:nvPr/>
        </p:nvSpPr>
        <p:spPr>
          <a:xfrm>
            <a:off x="5943600" y="5090172"/>
            <a:ext cx="3352800" cy="461665"/>
          </a:xfrm>
          <a:prstGeom prst="rect">
            <a:avLst/>
          </a:prstGeom>
          <a:noFill/>
        </p:spPr>
        <p:txBody>
          <a:bodyPr wrap="square" rtlCol="0">
            <a:spAutoFit/>
          </a:bodyPr>
          <a:lstStyle/>
          <a:p>
            <a:pPr algn="ctr"/>
            <a:r>
              <a:rPr lang="en-US" sz="2400" dirty="0">
                <a:solidFill>
                  <a:schemeClr val="tx1">
                    <a:lumMod val="95000"/>
                  </a:schemeClr>
                </a:solidFill>
              </a:rPr>
              <a:t>Matthew 9:23-24</a:t>
            </a:r>
          </a:p>
        </p:txBody>
      </p:sp>
    </p:spTree>
    <p:extLst>
      <p:ext uri="{BB962C8B-B14F-4D97-AF65-F5344CB8AC3E}">
        <p14:creationId xmlns:p14="http://schemas.microsoft.com/office/powerpoint/2010/main" val="163024563"/>
      </p:ext>
    </p:extLst>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447800"/>
            <a:ext cx="6705600" cy="2862322"/>
          </a:xfrm>
          <a:prstGeom prst="rect">
            <a:avLst/>
          </a:prstGeom>
        </p:spPr>
        <p:txBody>
          <a:bodyPr wrap="square">
            <a:spAutoFit/>
          </a:bodyPr>
          <a:lstStyle/>
          <a:p>
            <a:r>
              <a:rPr lang="en-US" sz="3600" dirty="0"/>
              <a:t>But when the crowd had been put outside, he went in and took her by the hand, and the girl got up.</a:t>
            </a:r>
          </a:p>
          <a:p>
            <a:r>
              <a:rPr lang="en-US" sz="3600" dirty="0"/>
              <a:t>And the report of this spread through all of that district.</a:t>
            </a:r>
            <a:endParaRPr lang="en-US" sz="3600" dirty="0">
              <a:cs typeface="Arial" pitchFamily="34" charset="0"/>
            </a:endParaRPr>
          </a:p>
        </p:txBody>
      </p:sp>
      <p:sp>
        <p:nvSpPr>
          <p:cNvPr id="4" name="TextBox 3"/>
          <p:cNvSpPr txBox="1"/>
          <p:nvPr/>
        </p:nvSpPr>
        <p:spPr>
          <a:xfrm>
            <a:off x="5867400" y="4572001"/>
            <a:ext cx="3352800" cy="461665"/>
          </a:xfrm>
          <a:prstGeom prst="rect">
            <a:avLst/>
          </a:prstGeom>
          <a:noFill/>
        </p:spPr>
        <p:txBody>
          <a:bodyPr wrap="square" rtlCol="0">
            <a:spAutoFit/>
          </a:bodyPr>
          <a:lstStyle/>
          <a:p>
            <a:pPr algn="ctr"/>
            <a:r>
              <a:rPr lang="en-US" sz="2400" dirty="0">
                <a:solidFill>
                  <a:schemeClr val="tx1">
                    <a:lumMod val="95000"/>
                  </a:schemeClr>
                </a:solidFill>
              </a:rPr>
              <a:t>Matthew 9:25-26</a:t>
            </a:r>
          </a:p>
        </p:txBody>
      </p:sp>
    </p:spTree>
    <p:extLst>
      <p:ext uri="{BB962C8B-B14F-4D97-AF65-F5344CB8AC3E}">
        <p14:creationId xmlns:p14="http://schemas.microsoft.com/office/powerpoint/2010/main" val="2884052669"/>
      </p:ext>
    </p:extLst>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6443246"/>
            <a:ext cx="8763000" cy="338554"/>
          </a:xfrm>
          <a:prstGeom prst="rect">
            <a:avLst/>
          </a:prstGeom>
          <a:noFill/>
        </p:spPr>
        <p:txBody>
          <a:bodyPr wrap="square" rtlCol="0">
            <a:spAutoFit/>
          </a:bodyPr>
          <a:lstStyle/>
          <a:p>
            <a:pPr algn="ctr"/>
            <a:r>
              <a:rPr lang="en-US" sz="1600" dirty="0">
                <a:solidFill>
                  <a:schemeClr val="tx1">
                    <a:lumMod val="95000"/>
                  </a:schemeClr>
                </a:solidFill>
              </a:rPr>
              <a:t>Jesus Raises the Daughter to Life  --  National Children's Hospital, </a:t>
            </a:r>
            <a:r>
              <a:rPr lang="en-US" sz="1600" dirty="0" err="1">
                <a:solidFill>
                  <a:schemeClr val="tx1">
                    <a:lumMod val="95000"/>
                  </a:schemeClr>
                </a:solidFill>
              </a:rPr>
              <a:t>Tallaght</a:t>
            </a:r>
            <a:r>
              <a:rPr lang="en-US" sz="1600" dirty="0">
                <a:solidFill>
                  <a:schemeClr val="tx1">
                    <a:lumMod val="95000"/>
                  </a:schemeClr>
                </a:solidFill>
              </a:rPr>
              <a:t>, Dublin, Ireland</a:t>
            </a:r>
          </a:p>
        </p:txBody>
      </p:sp>
      <p:pic>
        <p:nvPicPr>
          <p:cNvPr id="4" name="Picture 3">
            <a:extLst>
              <a:ext uri="{FF2B5EF4-FFF2-40B4-BE49-F238E27FC236}">
                <a16:creationId xmlns:a16="http://schemas.microsoft.com/office/drawing/2014/main" id="{410700F4-8401-4E3E-8F29-0AD2A22B181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46632" y="30480"/>
            <a:ext cx="9802368" cy="6294120"/>
          </a:xfrm>
          <a:prstGeom prst="rect">
            <a:avLst/>
          </a:prstGeom>
        </p:spPr>
      </p:pic>
    </p:spTree>
    <p:extLst>
      <p:ext uri="{BB962C8B-B14F-4D97-AF65-F5344CB8AC3E}">
        <p14:creationId xmlns:p14="http://schemas.microsoft.com/office/powerpoint/2010/main" val="4290329160"/>
      </p:ext>
    </p:extLst>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r>
              <a:rPr lang="en-US" sz="1600" dirty="0"/>
              <a:t>Creative Commons Attribution </a:t>
            </a:r>
            <a:r>
              <a:rPr lang="en-US" sz="1600" dirty="0" err="1"/>
              <a:t>ShareAlike</a:t>
            </a:r>
            <a:r>
              <a:rPr lang="en-US" sz="1600" dirty="0"/>
              <a:t> - CC-BY-SA-3.0</a:t>
            </a:r>
          </a:p>
          <a:p>
            <a:pPr>
              <a:buNone/>
            </a:pPr>
            <a:endParaRPr lang="en-US" sz="1600" dirty="0"/>
          </a:p>
          <a:p>
            <a:pPr>
              <a:buNone/>
            </a:pPr>
            <a:r>
              <a:rPr lang="en-US" sz="1600" dirty="0"/>
              <a:t>http://www.flickr.com/photos/lorenabuena/343060350/</a:t>
            </a:r>
          </a:p>
          <a:p>
            <a:pPr>
              <a:buNone/>
            </a:pPr>
            <a:r>
              <a:rPr lang="en-US" sz="1600" dirty="0"/>
              <a:t>https://commons.wikimedia.org/wiki/File:Martin_Johnson_Heade_-_April_Showers_-_47.1173_-_Museum_of_Fine_Arts.jpg</a:t>
            </a:r>
          </a:p>
          <a:p>
            <a:pPr>
              <a:buNone/>
            </a:pPr>
            <a:r>
              <a:rPr lang="en-US" sz="1600" dirty="0"/>
              <a:t>https://commons.wikimedia.org/wiki/File:Harriet_Powers_-_Pictorial_quilt_-_Google_Art_Project.jpg</a:t>
            </a:r>
          </a:p>
          <a:p>
            <a:pPr>
              <a:buNone/>
            </a:pPr>
            <a:r>
              <a:rPr lang="en-US" sz="1600" dirty="0"/>
              <a:t>https://commons.wikimedia.org/wiki/File:Ravenna_Basilica_of_San_Vitale_mosaic2.jpg</a:t>
            </a:r>
          </a:p>
          <a:p>
            <a:pPr>
              <a:buNone/>
            </a:pPr>
            <a:r>
              <a:rPr lang="en-US" sz="1600" dirty="0"/>
              <a:t>https://commons.wikimedia.org/wiki/File:Christ_the_King_Catholic_Church_(Ann_Arbor,_Michigan)_-_interior,_Gospel_mural,_Saint_Matthew.jpg</a:t>
            </a:r>
          </a:p>
          <a:p>
            <a:pPr>
              <a:buNone/>
            </a:pPr>
            <a:r>
              <a:rPr lang="en-US" sz="1600" dirty="0"/>
              <a:t>https://www.flickr.com/photos/umccongo/2188556416</a:t>
            </a:r>
          </a:p>
          <a:p>
            <a:pPr>
              <a:buNone/>
            </a:pPr>
            <a:r>
              <a:rPr lang="en-US" sz="1600" dirty="0"/>
              <a:t>https://www.flickr.com/photos/damiavos/14125575880</a:t>
            </a:r>
          </a:p>
          <a:p>
            <a:pPr>
              <a:buNone/>
            </a:pPr>
            <a:r>
              <a:rPr lang="en-US" sz="1600" dirty="0"/>
              <a:t>http://www.librairie-emmanuel.fr</a:t>
            </a:r>
          </a:p>
          <a:p>
            <a:pPr>
              <a:buNone/>
            </a:pPr>
            <a:r>
              <a:rPr lang="en-US" sz="1600" dirty="0"/>
              <a:t>http://www.flickr.com/photos/feargal/6410830967/</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2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5334000"/>
            <a:ext cx="2819400" cy="1077218"/>
          </a:xfrm>
          <a:prstGeom prst="rect">
            <a:avLst/>
          </a:prstGeom>
          <a:noFill/>
        </p:spPr>
        <p:txBody>
          <a:bodyPr wrap="square" rtlCol="0">
            <a:spAutoFit/>
          </a:bodyPr>
          <a:lstStyle/>
          <a:p>
            <a:pPr algn="ctr"/>
            <a:r>
              <a:rPr lang="en-US" sz="1600" dirty="0">
                <a:solidFill>
                  <a:schemeClr val="tx1">
                    <a:lumMod val="95000"/>
                  </a:schemeClr>
                </a:solidFill>
              </a:rPr>
              <a:t>The Calling of Abraham</a:t>
            </a:r>
          </a:p>
          <a:p>
            <a:pPr algn="ctr"/>
            <a:endParaRPr lang="en-US" sz="1600" dirty="0">
              <a:solidFill>
                <a:schemeClr val="tx1">
                  <a:lumMod val="95000"/>
                </a:schemeClr>
              </a:solidFill>
            </a:endParaRPr>
          </a:p>
          <a:p>
            <a:pPr algn="ctr"/>
            <a:r>
              <a:rPr lang="en-US" sz="1600" dirty="0">
                <a:solidFill>
                  <a:schemeClr val="tx1">
                    <a:lumMod val="95000"/>
                  </a:schemeClr>
                </a:solidFill>
              </a:rPr>
              <a:t>Abbey of At. </a:t>
            </a:r>
            <a:r>
              <a:rPr lang="en-US" sz="1600" dirty="0" err="1">
                <a:solidFill>
                  <a:schemeClr val="tx1">
                    <a:lumMod val="95000"/>
                  </a:schemeClr>
                </a:solidFill>
              </a:rPr>
              <a:t>Savin</a:t>
            </a:r>
            <a:endParaRPr lang="en-US" sz="1600" dirty="0">
              <a:solidFill>
                <a:schemeClr val="tx1">
                  <a:lumMod val="95000"/>
                </a:schemeClr>
              </a:solidFill>
            </a:endParaRPr>
          </a:p>
          <a:p>
            <a:pPr algn="ctr"/>
            <a:r>
              <a:rPr lang="en-US" sz="1600" dirty="0">
                <a:solidFill>
                  <a:schemeClr val="tx1">
                    <a:lumMod val="95000"/>
                  </a:schemeClr>
                </a:solidFill>
              </a:rPr>
              <a:t>Vienne, France</a:t>
            </a:r>
          </a:p>
        </p:txBody>
      </p:sp>
      <p:pic>
        <p:nvPicPr>
          <p:cNvPr id="2" name="Picture 1">
            <a:extLst>
              <a:ext uri="{FF2B5EF4-FFF2-40B4-BE49-F238E27FC236}">
                <a16:creationId xmlns:a16="http://schemas.microsoft.com/office/drawing/2014/main" id="{2CE0C482-0BC7-409C-A105-E6E8DD432CB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581400" y="0"/>
            <a:ext cx="6400800" cy="6858000"/>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828800"/>
            <a:ext cx="7162800" cy="1754326"/>
          </a:xfrm>
          <a:prstGeom prst="rect">
            <a:avLst/>
          </a:prstGeom>
        </p:spPr>
        <p:txBody>
          <a:bodyPr wrap="square" lIns="91440" tIns="45720" rIns="91440" bIns="45720" anchor="t">
            <a:spAutoFit/>
          </a:bodyPr>
          <a:lstStyle/>
          <a:p>
            <a:r>
              <a:rPr lang="en-US" sz="3600" dirty="0"/>
              <a:t>He loves righteousness and justice; the earth is full of the steadfast love of the L</a:t>
            </a:r>
            <a:r>
              <a:rPr lang="en-US" sz="2800" dirty="0"/>
              <a:t>ORD</a:t>
            </a:r>
            <a:r>
              <a:rPr lang="en-US" sz="3600" dirty="0"/>
              <a:t>.</a:t>
            </a:r>
            <a:endParaRPr lang="en-US" sz="3600" dirty="0">
              <a:cs typeface="Arial" pitchFamily="34" charset="0"/>
            </a:endParaRPr>
          </a:p>
        </p:txBody>
      </p:sp>
      <p:sp>
        <p:nvSpPr>
          <p:cNvPr id="4" name="TextBox 3"/>
          <p:cNvSpPr txBox="1"/>
          <p:nvPr/>
        </p:nvSpPr>
        <p:spPr>
          <a:xfrm>
            <a:off x="5867400" y="4572001"/>
            <a:ext cx="3352800" cy="461665"/>
          </a:xfrm>
          <a:prstGeom prst="rect">
            <a:avLst/>
          </a:prstGeom>
          <a:noFill/>
        </p:spPr>
        <p:txBody>
          <a:bodyPr wrap="square" rtlCol="0">
            <a:spAutoFit/>
          </a:bodyPr>
          <a:lstStyle/>
          <a:p>
            <a:pPr algn="ctr"/>
            <a:r>
              <a:rPr lang="en-US" sz="2400" dirty="0">
                <a:solidFill>
                  <a:schemeClr val="tx1">
                    <a:lumMod val="95000"/>
                  </a:schemeClr>
                </a:solidFill>
              </a:rPr>
              <a:t>Psalm 33:5</a:t>
            </a:r>
          </a:p>
        </p:txBody>
      </p:sp>
    </p:spTree>
    <p:extLst>
      <p:ext uri="{BB962C8B-B14F-4D97-AF65-F5344CB8AC3E}">
        <p14:creationId xmlns:p14="http://schemas.microsoft.com/office/powerpoint/2010/main" val="627101682"/>
      </p:ext>
    </p:extLst>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5943600"/>
            <a:ext cx="8763000" cy="338554"/>
          </a:xfrm>
          <a:prstGeom prst="rect">
            <a:avLst/>
          </a:prstGeom>
          <a:noFill/>
        </p:spPr>
        <p:txBody>
          <a:bodyPr wrap="square" rtlCol="0">
            <a:spAutoFit/>
          </a:bodyPr>
          <a:lstStyle/>
          <a:p>
            <a:pPr algn="ctr"/>
            <a:r>
              <a:rPr lang="en-US" sz="1600" dirty="0">
                <a:solidFill>
                  <a:schemeClr val="tx1">
                    <a:lumMod val="95000"/>
                  </a:schemeClr>
                </a:solidFill>
              </a:rPr>
              <a:t>"Do Justice"  --  T-Shirt slogan from Youth Mission trip to Honduras</a:t>
            </a:r>
          </a:p>
        </p:txBody>
      </p:sp>
      <p:pic>
        <p:nvPicPr>
          <p:cNvPr id="2" name="Picture 1">
            <a:extLst>
              <a:ext uri="{FF2B5EF4-FFF2-40B4-BE49-F238E27FC236}">
                <a16:creationId xmlns:a16="http://schemas.microsoft.com/office/drawing/2014/main" id="{043E42AA-AC51-494A-B198-A3C4874BB8D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76500" y="685800"/>
            <a:ext cx="7048500" cy="5286375"/>
          </a:xfrm>
          <a:prstGeom prst="rect">
            <a:avLst/>
          </a:prstGeom>
        </p:spPr>
      </p:pic>
    </p:spTree>
    <p:extLst>
      <p:ext uri="{BB962C8B-B14F-4D97-AF65-F5344CB8AC3E}">
        <p14:creationId xmlns:p14="http://schemas.microsoft.com/office/powerpoint/2010/main" val="2081961824"/>
      </p:ext>
    </p:extLst>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676401"/>
            <a:ext cx="7162800" cy="2308324"/>
          </a:xfrm>
          <a:prstGeom prst="rect">
            <a:avLst/>
          </a:prstGeom>
        </p:spPr>
        <p:txBody>
          <a:bodyPr wrap="square" lIns="91440" tIns="45720" rIns="91440" bIns="45720" anchor="t">
            <a:spAutoFit/>
          </a:bodyPr>
          <a:lstStyle/>
          <a:p>
            <a:r>
              <a:rPr lang="en-US" sz="3600" dirty="0"/>
              <a:t>"Let us know, let us press on to know the L</a:t>
            </a:r>
            <a:r>
              <a:rPr lang="en-US" sz="2800" dirty="0"/>
              <a:t>ORD;</a:t>
            </a:r>
            <a:r>
              <a:rPr lang="en-US" sz="3600" dirty="0"/>
              <a:t> …he will come to us like the showers, like the spring rains that water the earth."</a:t>
            </a:r>
            <a:endParaRPr lang="en-US" sz="3600" dirty="0">
              <a:cs typeface="Arial" pitchFamily="34" charset="0"/>
            </a:endParaRPr>
          </a:p>
        </p:txBody>
      </p:sp>
      <p:sp>
        <p:nvSpPr>
          <p:cNvPr id="4" name="TextBox 3"/>
          <p:cNvSpPr txBox="1"/>
          <p:nvPr/>
        </p:nvSpPr>
        <p:spPr>
          <a:xfrm>
            <a:off x="5867400" y="45720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Hosea 6:3ac</a:t>
            </a:r>
          </a:p>
        </p:txBody>
      </p:sp>
    </p:spTree>
    <p:extLst>
      <p:ext uri="{BB962C8B-B14F-4D97-AF65-F5344CB8AC3E}">
        <p14:creationId xmlns:p14="http://schemas.microsoft.com/office/powerpoint/2010/main" val="189708869"/>
      </p:ext>
    </p:extLst>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28800" y="6324600"/>
            <a:ext cx="8763000" cy="338554"/>
          </a:xfrm>
          <a:prstGeom prst="rect">
            <a:avLst/>
          </a:prstGeom>
          <a:noFill/>
        </p:spPr>
        <p:txBody>
          <a:bodyPr wrap="square" rtlCol="0">
            <a:spAutoFit/>
          </a:bodyPr>
          <a:lstStyle/>
          <a:p>
            <a:pPr algn="ctr"/>
            <a:r>
              <a:rPr lang="en-US" sz="1600" dirty="0">
                <a:solidFill>
                  <a:schemeClr val="tx1">
                    <a:lumMod val="95000"/>
                  </a:schemeClr>
                </a:solidFill>
              </a:rPr>
              <a:t>April Showers  --  Martin Johnson </a:t>
            </a:r>
            <a:r>
              <a:rPr lang="en-US" sz="1600" dirty="0" err="1">
                <a:solidFill>
                  <a:schemeClr val="tx1">
                    <a:lumMod val="95000"/>
                  </a:schemeClr>
                </a:solidFill>
              </a:rPr>
              <a:t>Heade</a:t>
            </a:r>
            <a:r>
              <a:rPr lang="en-US" sz="1600" dirty="0">
                <a:solidFill>
                  <a:schemeClr val="tx1">
                    <a:lumMod val="95000"/>
                  </a:schemeClr>
                </a:solidFill>
              </a:rPr>
              <a:t>, Museum of Fine Arts, Boston, MA</a:t>
            </a:r>
          </a:p>
        </p:txBody>
      </p:sp>
      <p:pic>
        <p:nvPicPr>
          <p:cNvPr id="2" name="Picture 1">
            <a:extLst>
              <a:ext uri="{FF2B5EF4-FFF2-40B4-BE49-F238E27FC236}">
                <a16:creationId xmlns:a16="http://schemas.microsoft.com/office/drawing/2014/main" id="{8668BD87-FF54-4194-AB45-3FF26EE167B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23119" cy="6130835"/>
          </a:xfrm>
          <a:prstGeom prst="rect">
            <a:avLst/>
          </a:prstGeom>
        </p:spPr>
      </p:pic>
    </p:spTree>
    <p:extLst>
      <p:ext uri="{BB962C8B-B14F-4D97-AF65-F5344CB8AC3E}">
        <p14:creationId xmlns:p14="http://schemas.microsoft.com/office/powerpoint/2010/main" val="2276287584"/>
      </p:ext>
    </p:extLst>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676401"/>
            <a:ext cx="7162800" cy="1754326"/>
          </a:xfrm>
          <a:prstGeom prst="rect">
            <a:avLst/>
          </a:prstGeom>
        </p:spPr>
        <p:txBody>
          <a:bodyPr wrap="square" lIns="91440" tIns="45720" rIns="91440" bIns="45720" anchor="t">
            <a:spAutoFit/>
          </a:bodyPr>
          <a:lstStyle/>
          <a:p>
            <a:r>
              <a:rPr lang="en-US" sz="3600" dirty="0">
                <a:cs typeface="Arial"/>
              </a:rPr>
              <a:t>"For every wild animal of the forest is mine… I know all the birds of the air, and all that moves in the field…"</a:t>
            </a:r>
          </a:p>
        </p:txBody>
      </p:sp>
      <p:sp>
        <p:nvSpPr>
          <p:cNvPr id="4" name="TextBox 3"/>
          <p:cNvSpPr txBox="1"/>
          <p:nvPr/>
        </p:nvSpPr>
        <p:spPr>
          <a:xfrm>
            <a:off x="5867400" y="45720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Psalm 50:10a, 11a</a:t>
            </a:r>
          </a:p>
        </p:txBody>
      </p:sp>
    </p:spTree>
    <p:extLst>
      <p:ext uri="{BB962C8B-B14F-4D97-AF65-F5344CB8AC3E}">
        <p14:creationId xmlns:p14="http://schemas.microsoft.com/office/powerpoint/2010/main" val="1444868564"/>
      </p:ext>
    </p:extLst>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Animals Square from The Bible Quilt  -- Harriet Powers,  Museum of Fine Arts, Boston , MA</a:t>
            </a:r>
          </a:p>
        </p:txBody>
      </p:sp>
      <p:pic>
        <p:nvPicPr>
          <p:cNvPr id="2" name="Picture 1">
            <a:extLst>
              <a:ext uri="{FF2B5EF4-FFF2-40B4-BE49-F238E27FC236}">
                <a16:creationId xmlns:a16="http://schemas.microsoft.com/office/drawing/2014/main" id="{81AC1AC9-D7F7-46E1-B8B5-A4A0EA6A3D4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200400" y="228600"/>
            <a:ext cx="6248400" cy="5943600"/>
          </a:xfrm>
          <a:prstGeom prst="rect">
            <a:avLst/>
          </a:prstGeom>
        </p:spPr>
      </p:pic>
    </p:spTree>
    <p:extLst>
      <p:ext uri="{BB962C8B-B14F-4D97-AF65-F5344CB8AC3E}">
        <p14:creationId xmlns:p14="http://schemas.microsoft.com/office/powerpoint/2010/main" val="3552847611"/>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362</TotalTime>
  <Words>831</Words>
  <Application>Microsoft Office PowerPoint</Application>
  <PresentationFormat>Widescreen</PresentationFormat>
  <Paragraphs>62</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First Sunday after Christmas Day Year A</vt:lpstr>
      <vt:lpstr>Second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Anne</dc:creator>
  <cp:lastModifiedBy>Lew, Charlotte Yuh</cp:lastModifiedBy>
  <cp:revision>157</cp:revision>
  <dcterms:created xsi:type="dcterms:W3CDTF">2016-08-31T16:46:43Z</dcterms:created>
  <dcterms:modified xsi:type="dcterms:W3CDTF">2025-09-17T14:15:32Z</dcterms:modified>
</cp:coreProperties>
</file>