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9"/>
  </p:notesMasterIdLst>
  <p:sldIdLst>
    <p:sldId id="256" r:id="rId2"/>
    <p:sldId id="385" r:id="rId3"/>
    <p:sldId id="386" r:id="rId4"/>
    <p:sldId id="387" r:id="rId5"/>
    <p:sldId id="388" r:id="rId6"/>
    <p:sldId id="389" r:id="rId7"/>
    <p:sldId id="390" r:id="rId8"/>
    <p:sldId id="409" r:id="rId9"/>
    <p:sldId id="396" r:id="rId10"/>
    <p:sldId id="391" r:id="rId11"/>
    <p:sldId id="394" r:id="rId12"/>
    <p:sldId id="395" r:id="rId13"/>
    <p:sldId id="410" r:id="rId14"/>
    <p:sldId id="397" r:id="rId15"/>
    <p:sldId id="398" r:id="rId16"/>
    <p:sldId id="399" r:id="rId17"/>
    <p:sldId id="400" r:id="rId18"/>
    <p:sldId id="401" r:id="rId19"/>
    <p:sldId id="402" r:id="rId20"/>
    <p:sldId id="403" r:id="rId21"/>
    <p:sldId id="404" r:id="rId22"/>
    <p:sldId id="405" r:id="rId23"/>
    <p:sldId id="407" r:id="rId24"/>
    <p:sldId id="406" r:id="rId25"/>
    <p:sldId id="408" r:id="rId26"/>
    <p:sldId id="411" r:id="rId27"/>
    <p:sldId id="29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3F6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5BF784-59DE-4188-B983-8B649F4D34A5}" v="88" dt="2025-09-12T17:04:07.6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1" autoAdjust="0"/>
    <p:restoredTop sz="93946" autoAdjust="0"/>
  </p:normalViewPr>
  <p:slideViewPr>
    <p:cSldViewPr>
      <p:cViewPr varScale="1">
        <p:scale>
          <a:sx n="59" d="100"/>
          <a:sy n="59" d="100"/>
        </p:scale>
        <p:origin x="936" y="52"/>
      </p:cViewPr>
      <p:guideLst>
        <p:guide orient="horz" pos="2160"/>
        <p:guide pos="3840"/>
      </p:guideLst>
    </p:cSldViewPr>
  </p:slideViewPr>
  <p:outlineViewPr>
    <p:cViewPr>
      <p:scale>
        <a:sx n="33" d="100"/>
        <a:sy n="33" d="100"/>
      </p:scale>
      <p:origin x="0" y="-264"/>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95BF784-59DE-4188-B983-8B649F4D34A5}"/>
    <pc:docChg chg="modSld">
      <pc:chgData name="Allison Blackwell" userId="7Y4zoj1sqs5H+IG1uY71RyUTFRj8vI3Lj7CrwoODLF4=" providerId="None" clId="Web-{B95BF784-59DE-4188-B983-8B649F4D34A5}" dt="2025-09-12T17:04:07.502" v="37" actId="20577"/>
      <pc:docMkLst>
        <pc:docMk/>
      </pc:docMkLst>
      <pc:sldChg chg="modSp">
        <pc:chgData name="Allison Blackwell" userId="7Y4zoj1sqs5H+IG1uY71RyUTFRj8vI3Lj7CrwoODLF4=" providerId="None" clId="Web-{B95BF784-59DE-4188-B983-8B649F4D34A5}" dt="2025-09-12T16:54:54.903" v="4" actId="20577"/>
        <pc:sldMkLst>
          <pc:docMk/>
          <pc:sldMk cId="0" sldId="385"/>
        </pc:sldMkLst>
        <pc:spChg chg="mod">
          <ac:chgData name="Allison Blackwell" userId="7Y4zoj1sqs5H+IG1uY71RyUTFRj8vI3Lj7CrwoODLF4=" providerId="None" clId="Web-{B95BF784-59DE-4188-B983-8B649F4D34A5}" dt="2025-09-12T16:54:54.903" v="4" actId="20577"/>
          <ac:spMkLst>
            <pc:docMk/>
            <pc:sldMk cId="0" sldId="385"/>
            <ac:spMk id="2" creationId="{00000000-0000-0000-0000-000000000000}"/>
          </ac:spMkLst>
        </pc:spChg>
      </pc:sldChg>
      <pc:sldChg chg="modSp">
        <pc:chgData name="Allison Blackwell" userId="7Y4zoj1sqs5H+IG1uY71RyUTFRj8vI3Lj7CrwoODLF4=" providerId="None" clId="Web-{B95BF784-59DE-4188-B983-8B649F4D34A5}" dt="2025-09-12T16:55:49.688" v="7" actId="20577"/>
        <pc:sldMkLst>
          <pc:docMk/>
          <pc:sldMk cId="0" sldId="389"/>
        </pc:sldMkLst>
        <pc:spChg chg="mod">
          <ac:chgData name="Allison Blackwell" userId="7Y4zoj1sqs5H+IG1uY71RyUTFRj8vI3Lj7CrwoODLF4=" providerId="None" clId="Web-{B95BF784-59DE-4188-B983-8B649F4D34A5}" dt="2025-09-12T16:55:49.688" v="7" actId="20577"/>
          <ac:spMkLst>
            <pc:docMk/>
            <pc:sldMk cId="0" sldId="389"/>
            <ac:spMk id="2" creationId="{00000000-0000-0000-0000-000000000000}"/>
          </ac:spMkLst>
        </pc:spChg>
      </pc:sldChg>
      <pc:sldChg chg="modSp">
        <pc:chgData name="Allison Blackwell" userId="7Y4zoj1sqs5H+IG1uY71RyUTFRj8vI3Lj7CrwoODLF4=" providerId="None" clId="Web-{B95BF784-59DE-4188-B983-8B649F4D34A5}" dt="2025-09-12T16:57:14.083" v="12" actId="20577"/>
        <pc:sldMkLst>
          <pc:docMk/>
          <pc:sldMk cId="0" sldId="391"/>
        </pc:sldMkLst>
        <pc:spChg chg="mod">
          <ac:chgData name="Allison Blackwell" userId="7Y4zoj1sqs5H+IG1uY71RyUTFRj8vI3Lj7CrwoODLF4=" providerId="None" clId="Web-{B95BF784-59DE-4188-B983-8B649F4D34A5}" dt="2025-09-12T16:57:14.083" v="12" actId="20577"/>
          <ac:spMkLst>
            <pc:docMk/>
            <pc:sldMk cId="0" sldId="391"/>
            <ac:spMk id="3" creationId="{00000000-0000-0000-0000-000000000000}"/>
          </ac:spMkLst>
        </pc:spChg>
      </pc:sldChg>
      <pc:sldChg chg="modSp">
        <pc:chgData name="Allison Blackwell" userId="7Y4zoj1sqs5H+IG1uY71RyUTFRj8vI3Lj7CrwoODLF4=" providerId="None" clId="Web-{B95BF784-59DE-4188-B983-8B649F4D34A5}" dt="2025-09-12T16:58:23.572" v="16" actId="20577"/>
        <pc:sldMkLst>
          <pc:docMk/>
          <pc:sldMk cId="0" sldId="395"/>
        </pc:sldMkLst>
        <pc:spChg chg="mod">
          <ac:chgData name="Allison Blackwell" userId="7Y4zoj1sqs5H+IG1uY71RyUTFRj8vI3Lj7CrwoODLF4=" providerId="None" clId="Web-{B95BF784-59DE-4188-B983-8B649F4D34A5}" dt="2025-09-12T16:58:23.572" v="16" actId="20577"/>
          <ac:spMkLst>
            <pc:docMk/>
            <pc:sldMk cId="0" sldId="395"/>
            <ac:spMk id="2" creationId="{00000000-0000-0000-0000-000000000000}"/>
          </ac:spMkLst>
        </pc:spChg>
      </pc:sldChg>
      <pc:sldChg chg="modSp">
        <pc:chgData name="Allison Blackwell" userId="7Y4zoj1sqs5H+IG1uY71RyUTFRj8vI3Lj7CrwoODLF4=" providerId="None" clId="Web-{B95BF784-59DE-4188-B983-8B649F4D34A5}" dt="2025-09-12T16:58:47.103" v="18" actId="20577"/>
        <pc:sldMkLst>
          <pc:docMk/>
          <pc:sldMk cId="0" sldId="397"/>
        </pc:sldMkLst>
        <pc:spChg chg="mod">
          <ac:chgData name="Allison Blackwell" userId="7Y4zoj1sqs5H+IG1uY71RyUTFRj8vI3Lj7CrwoODLF4=" providerId="None" clId="Web-{B95BF784-59DE-4188-B983-8B649F4D34A5}" dt="2025-09-12T16:58:47.103" v="18" actId="20577"/>
          <ac:spMkLst>
            <pc:docMk/>
            <pc:sldMk cId="0" sldId="397"/>
            <ac:spMk id="2" creationId="{00000000-0000-0000-0000-000000000000}"/>
          </ac:spMkLst>
        </pc:spChg>
      </pc:sldChg>
      <pc:sldChg chg="modSp">
        <pc:chgData name="Allison Blackwell" userId="7Y4zoj1sqs5H+IG1uY71RyUTFRj8vI3Lj7CrwoODLF4=" providerId="None" clId="Web-{B95BF784-59DE-4188-B983-8B649F4D34A5}" dt="2025-09-12T17:00:11.090" v="19" actId="20577"/>
        <pc:sldMkLst>
          <pc:docMk/>
          <pc:sldMk cId="0" sldId="399"/>
        </pc:sldMkLst>
        <pc:spChg chg="mod">
          <ac:chgData name="Allison Blackwell" userId="7Y4zoj1sqs5H+IG1uY71RyUTFRj8vI3Lj7CrwoODLF4=" providerId="None" clId="Web-{B95BF784-59DE-4188-B983-8B649F4D34A5}" dt="2025-09-12T17:00:11.090" v="19" actId="20577"/>
          <ac:spMkLst>
            <pc:docMk/>
            <pc:sldMk cId="0" sldId="399"/>
            <ac:spMk id="5" creationId="{00000000-0000-0000-0000-000000000000}"/>
          </ac:spMkLst>
        </pc:spChg>
      </pc:sldChg>
      <pc:sldChg chg="modSp">
        <pc:chgData name="Allison Blackwell" userId="7Y4zoj1sqs5H+IG1uY71RyUTFRj8vI3Lj7CrwoODLF4=" providerId="None" clId="Web-{B95BF784-59DE-4188-B983-8B649F4D34A5}" dt="2025-09-12T17:00:57.576" v="21" actId="20577"/>
        <pc:sldMkLst>
          <pc:docMk/>
          <pc:sldMk cId="0" sldId="401"/>
        </pc:sldMkLst>
        <pc:spChg chg="mod">
          <ac:chgData name="Allison Blackwell" userId="7Y4zoj1sqs5H+IG1uY71RyUTFRj8vI3Lj7CrwoODLF4=" providerId="None" clId="Web-{B95BF784-59DE-4188-B983-8B649F4D34A5}" dt="2025-09-12T17:00:57.576" v="21" actId="20577"/>
          <ac:spMkLst>
            <pc:docMk/>
            <pc:sldMk cId="0" sldId="401"/>
            <ac:spMk id="2" creationId="{00000000-0000-0000-0000-000000000000}"/>
          </ac:spMkLst>
        </pc:spChg>
      </pc:sldChg>
      <pc:sldChg chg="modSp">
        <pc:chgData name="Allison Blackwell" userId="7Y4zoj1sqs5H+IG1uY71RyUTFRj8vI3Lj7CrwoODLF4=" providerId="None" clId="Web-{B95BF784-59DE-4188-B983-8B649F4D34A5}" dt="2025-09-12T17:01:12.170" v="22" actId="20577"/>
        <pc:sldMkLst>
          <pc:docMk/>
          <pc:sldMk cId="0" sldId="403"/>
        </pc:sldMkLst>
        <pc:spChg chg="mod">
          <ac:chgData name="Allison Blackwell" userId="7Y4zoj1sqs5H+IG1uY71RyUTFRj8vI3Lj7CrwoODLF4=" providerId="None" clId="Web-{B95BF784-59DE-4188-B983-8B649F4D34A5}" dt="2025-09-12T17:01:12.170" v="22" actId="20577"/>
          <ac:spMkLst>
            <pc:docMk/>
            <pc:sldMk cId="0" sldId="403"/>
            <ac:spMk id="2" creationId="{00000000-0000-0000-0000-000000000000}"/>
          </ac:spMkLst>
        </pc:spChg>
      </pc:sldChg>
      <pc:sldChg chg="modSp">
        <pc:chgData name="Allison Blackwell" userId="7Y4zoj1sqs5H+IG1uY71RyUTFRj8vI3Lj7CrwoODLF4=" providerId="None" clId="Web-{B95BF784-59DE-4188-B983-8B649F4D34A5}" dt="2025-09-12T17:01:48.327" v="25" actId="20577"/>
        <pc:sldMkLst>
          <pc:docMk/>
          <pc:sldMk cId="1844325615" sldId="405"/>
        </pc:sldMkLst>
        <pc:spChg chg="mod">
          <ac:chgData name="Allison Blackwell" userId="7Y4zoj1sqs5H+IG1uY71RyUTFRj8vI3Lj7CrwoODLF4=" providerId="None" clId="Web-{B95BF784-59DE-4188-B983-8B649F4D34A5}" dt="2025-09-12T17:01:48.327" v="25" actId="20577"/>
          <ac:spMkLst>
            <pc:docMk/>
            <pc:sldMk cId="1844325615" sldId="405"/>
            <ac:spMk id="2" creationId="{00000000-0000-0000-0000-000000000000}"/>
          </ac:spMkLst>
        </pc:spChg>
      </pc:sldChg>
      <pc:sldChg chg="modSp">
        <pc:chgData name="Allison Blackwell" userId="7Y4zoj1sqs5H+IG1uY71RyUTFRj8vI3Lj7CrwoODLF4=" providerId="None" clId="Web-{B95BF784-59DE-4188-B983-8B649F4D34A5}" dt="2025-09-12T17:02:39.578" v="29" actId="20577"/>
        <pc:sldMkLst>
          <pc:docMk/>
          <pc:sldMk cId="3934289951" sldId="406"/>
        </pc:sldMkLst>
        <pc:spChg chg="mod">
          <ac:chgData name="Allison Blackwell" userId="7Y4zoj1sqs5H+IG1uY71RyUTFRj8vI3Lj7CrwoODLF4=" providerId="None" clId="Web-{B95BF784-59DE-4188-B983-8B649F4D34A5}" dt="2025-09-12T17:02:39.578" v="29" actId="20577"/>
          <ac:spMkLst>
            <pc:docMk/>
            <pc:sldMk cId="3934289951" sldId="406"/>
            <ac:spMk id="2" creationId="{00000000-0000-0000-0000-000000000000}"/>
          </ac:spMkLst>
        </pc:spChg>
      </pc:sldChg>
      <pc:sldChg chg="modSp">
        <pc:chgData name="Allison Blackwell" userId="7Y4zoj1sqs5H+IG1uY71RyUTFRj8vI3Lj7CrwoODLF4=" providerId="None" clId="Web-{B95BF784-59DE-4188-B983-8B649F4D34A5}" dt="2025-09-12T16:56:31.378" v="9" actId="20577"/>
        <pc:sldMkLst>
          <pc:docMk/>
          <pc:sldMk cId="1628127367" sldId="409"/>
        </pc:sldMkLst>
        <pc:spChg chg="mod">
          <ac:chgData name="Allison Blackwell" userId="7Y4zoj1sqs5H+IG1uY71RyUTFRj8vI3Lj7CrwoODLF4=" providerId="None" clId="Web-{B95BF784-59DE-4188-B983-8B649F4D34A5}" dt="2025-09-12T16:56:31.378" v="9" actId="20577"/>
          <ac:spMkLst>
            <pc:docMk/>
            <pc:sldMk cId="1628127367" sldId="409"/>
            <ac:spMk id="2" creationId="{00000000-0000-0000-0000-000000000000}"/>
          </ac:spMkLst>
        </pc:spChg>
      </pc:sldChg>
      <pc:sldChg chg="modSp">
        <pc:chgData name="Allison Blackwell" userId="7Y4zoj1sqs5H+IG1uY71RyUTFRj8vI3Lj7CrwoODLF4=" providerId="None" clId="Web-{B95BF784-59DE-4188-B983-8B649F4D34A5}" dt="2025-09-12T17:04:07.502" v="37" actId="20577"/>
        <pc:sldMkLst>
          <pc:docMk/>
          <pc:sldMk cId="2774917137" sldId="411"/>
        </pc:sldMkLst>
        <pc:spChg chg="mod">
          <ac:chgData name="Allison Blackwell" userId="7Y4zoj1sqs5H+IG1uY71RyUTFRj8vI3Lj7CrwoODLF4=" providerId="None" clId="Web-{B95BF784-59DE-4188-B983-8B649F4D34A5}" dt="2025-09-12T17:04:07.502" v="37" actId="20577"/>
          <ac:spMkLst>
            <pc:docMk/>
            <pc:sldMk cId="2774917137" sldId="411"/>
            <ac:spMk id="3" creationId="{00000000-0000-0000-0000-000000000000}"/>
          </ac:spMkLst>
        </pc:spChg>
      </pc:sldChg>
    </pc:docChg>
  </pc:docChgLst>
  <pc:docChgLst>
    <pc:chgData name="Allison Blackwell" userId="7Y4zoj1sqs5H+IG1uY71RyUTFRj8vI3Lj7CrwoODLF4=" providerId="None" clId="Web-{B8C5318A-943C-44C2-B43E-49420B96D0AB}"/>
    <pc:docChg chg="modSld">
      <pc:chgData name="Allison Blackwell" userId="7Y4zoj1sqs5H+IG1uY71RyUTFRj8vI3Lj7CrwoODLF4=" providerId="None" clId="Web-{B8C5318A-943C-44C2-B43E-49420B96D0AB}" dt="2025-08-22T16:27:00.937" v="1" actId="20577"/>
      <pc:docMkLst>
        <pc:docMk/>
      </pc:docMkLst>
      <pc:sldChg chg="modSp">
        <pc:chgData name="Allison Blackwell" userId="7Y4zoj1sqs5H+IG1uY71RyUTFRj8vI3Lj7CrwoODLF4=" providerId="None" clId="Web-{B8C5318A-943C-44C2-B43E-49420B96D0AB}" dt="2025-08-22T16:27:00.937" v="1" actId="20577"/>
        <pc:sldMkLst>
          <pc:docMk/>
          <pc:sldMk cId="0" sldId="297"/>
        </pc:sldMkLst>
        <pc:spChg chg="mod">
          <ac:chgData name="Allison Blackwell" userId="7Y4zoj1sqs5H+IG1uY71RyUTFRj8vI3Lj7CrwoODLF4=" providerId="None" clId="Web-{B8C5318A-943C-44C2-B43E-49420B96D0AB}" dt="2025-08-22T16:27:00.937"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8800"/>
              <a:t>Sixteenth </a:t>
            </a:r>
            <a:r>
              <a:rPr lang="en-US" sz="8800" dirty="0"/>
              <a:t>Sunday after Pentecost</a:t>
            </a:r>
          </a:p>
        </p:txBody>
      </p:sp>
      <p:sp>
        <p:nvSpPr>
          <p:cNvPr id="3" name="Subtitle 2"/>
          <p:cNvSpPr>
            <a:spLocks noGrp="1"/>
          </p:cNvSpPr>
          <p:nvPr>
            <p:ph type="subTitle" idx="1"/>
          </p:nvPr>
        </p:nvSpPr>
        <p:spPr>
          <a:xfrm>
            <a:off x="29337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603F61">
              <a:alpha val="70000"/>
            </a:srgbClr>
          </a:solidFill>
        </p:spPr>
        <p:txBody>
          <a:bodyPr wrap="square">
            <a:spAutoFit/>
          </a:bodyPr>
          <a:lstStyle/>
          <a:p>
            <a:pPr algn="ctr"/>
            <a:r>
              <a:rPr lang="en-US" sz="2800" dirty="0"/>
              <a:t>Exodus 14:19-31 and Psalm 114 or Exodus 15:1b-11, 20-21  •  Genesis 50:15-21 and Psalm 103:(1-7), 8-13</a:t>
            </a:r>
          </a:p>
          <a:p>
            <a:pPr algn="ctr"/>
            <a:r>
              <a:rPr lang="en-US" sz="2800" dirty="0"/>
              <a:t>Romans 14:1-12  •  Matthew 18:21-35</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Psalm 114:5a, 6</a:t>
            </a:r>
          </a:p>
        </p:txBody>
      </p:sp>
      <p:sp>
        <p:nvSpPr>
          <p:cNvPr id="3" name="Rectangle 2"/>
          <p:cNvSpPr/>
          <p:nvPr/>
        </p:nvSpPr>
        <p:spPr>
          <a:xfrm>
            <a:off x="2667000" y="1905000"/>
            <a:ext cx="8534400" cy="2554545"/>
          </a:xfrm>
          <a:prstGeom prst="rect">
            <a:avLst/>
          </a:prstGeom>
        </p:spPr>
        <p:txBody>
          <a:bodyPr wrap="square" lIns="91440" tIns="45720" rIns="91440" bIns="45720" anchor="t">
            <a:spAutoFit/>
          </a:bodyPr>
          <a:lstStyle/>
          <a:p>
            <a:r>
              <a:rPr lang="en-US" sz="4000" dirty="0"/>
              <a:t>Why is it, O sea, that you flee?  </a:t>
            </a:r>
          </a:p>
          <a:p>
            <a:r>
              <a:rPr lang="en-US" sz="4000" dirty="0">
                <a:ea typeface="Calibri"/>
                <a:cs typeface="Calibri"/>
              </a:rPr>
              <a:t>...</a:t>
            </a:r>
            <a:endParaRPr lang="en-US" sz="4000" dirty="0"/>
          </a:p>
          <a:p>
            <a:r>
              <a:rPr lang="en-US" sz="4000" dirty="0"/>
              <a:t>O mountains, that you skip like rams? </a:t>
            </a:r>
          </a:p>
          <a:p>
            <a:r>
              <a:rPr lang="en-US" sz="4000" dirty="0"/>
              <a:t>O hills, like lambs?</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 Rocky Mountain Sheep, </a:t>
            </a:r>
            <a:r>
              <a:rPr lang="en-US" sz="1600" dirty="0" err="1">
                <a:solidFill>
                  <a:schemeClr val="tx1">
                    <a:lumMod val="95000"/>
                  </a:schemeClr>
                </a:solidFill>
              </a:rPr>
              <a:t>Ovis</a:t>
            </a:r>
            <a:r>
              <a:rPr lang="en-US" sz="1600" dirty="0">
                <a:solidFill>
                  <a:schemeClr val="tx1">
                    <a:lumMod val="95000"/>
                  </a:schemeClr>
                </a:solidFill>
              </a:rPr>
              <a:t>, Montana  --  Albert Bierstadt, lithograph</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62986" y="381000"/>
            <a:ext cx="8324015" cy="556471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 L</a:t>
            </a:r>
            <a:r>
              <a:rPr lang="en-US" sz="2800" dirty="0"/>
              <a:t>ORD</a:t>
            </a:r>
            <a:r>
              <a:rPr lang="en-US" sz="3600" dirty="0"/>
              <a:t> is merciful and gracious… He does not deal with us according to our sins nor repay us according to our iniquities.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103:8a, 10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638800"/>
            <a:ext cx="1767840" cy="861774"/>
          </a:xfrm>
          <a:prstGeom prst="rect">
            <a:avLst/>
          </a:prstGeom>
          <a:noFill/>
        </p:spPr>
        <p:txBody>
          <a:bodyPr wrap="square" rtlCol="0">
            <a:spAutoFit/>
          </a:bodyPr>
          <a:lstStyle/>
          <a:p>
            <a:pPr algn="ctr"/>
            <a:r>
              <a:rPr lang="en-US" sz="1600" dirty="0">
                <a:solidFill>
                  <a:schemeClr val="tx1">
                    <a:lumMod val="95000"/>
                  </a:schemeClr>
                </a:solidFill>
              </a:rPr>
              <a:t>Merciful Mother </a:t>
            </a:r>
          </a:p>
          <a:p>
            <a:pPr algn="ctr"/>
            <a:endParaRPr lang="en-US" sz="1600" dirty="0">
              <a:solidFill>
                <a:schemeClr val="tx1">
                  <a:lumMod val="95000"/>
                </a:schemeClr>
              </a:solidFill>
            </a:endParaRPr>
          </a:p>
          <a:p>
            <a:pPr algn="ctr"/>
            <a:r>
              <a:rPr lang="en-US" sz="1600" dirty="0">
                <a:solidFill>
                  <a:schemeClr val="tx1">
                    <a:lumMod val="95000"/>
                  </a:schemeClr>
                </a:solidFill>
              </a:rPr>
              <a:t>Multi-media</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77640" y="102412"/>
            <a:ext cx="6614160" cy="6679389"/>
          </a:xfrm>
          <a:prstGeom prst="rect">
            <a:avLst/>
          </a:prstGeom>
        </p:spPr>
      </p:pic>
    </p:spTree>
    <p:extLst>
      <p:ext uri="{BB962C8B-B14F-4D97-AF65-F5344CB8AC3E}">
        <p14:creationId xmlns:p14="http://schemas.microsoft.com/office/powerpoint/2010/main" val="4231916508"/>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As a father has compassion for his children, so the L</a:t>
            </a:r>
            <a:r>
              <a:rPr lang="en-US" sz="2800" dirty="0"/>
              <a:t>ORD</a:t>
            </a:r>
            <a:r>
              <a:rPr lang="en-US" sz="3600" dirty="0"/>
              <a:t> has compassion for those who fear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103:13</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6367046"/>
            <a:ext cx="8686800" cy="338554"/>
          </a:xfrm>
          <a:prstGeom prst="rect">
            <a:avLst/>
          </a:prstGeom>
          <a:noFill/>
        </p:spPr>
        <p:txBody>
          <a:bodyPr wrap="square" rtlCol="0">
            <a:spAutoFit/>
          </a:bodyPr>
          <a:lstStyle/>
          <a:p>
            <a:pPr algn="ctr"/>
            <a:r>
              <a:rPr lang="en-US" sz="1600" dirty="0">
                <a:solidFill>
                  <a:schemeClr val="tx1">
                    <a:lumMod val="95000"/>
                  </a:schemeClr>
                </a:solidFill>
              </a:rPr>
              <a:t>Depending on God  --  Liz Valente</a:t>
            </a:r>
          </a:p>
        </p:txBody>
      </p:sp>
      <p:pic>
        <p:nvPicPr>
          <p:cNvPr id="3" name="Picture 2">
            <a:extLst>
              <a:ext uri="{FF2B5EF4-FFF2-40B4-BE49-F238E27FC236}">
                <a16:creationId xmlns:a16="http://schemas.microsoft.com/office/drawing/2014/main" id="{9026F93F-26AA-20EE-BF95-53817080A82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52800" y="381000"/>
            <a:ext cx="6081113" cy="57912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057400"/>
            <a:ext cx="7467600" cy="1754326"/>
          </a:xfrm>
          <a:prstGeom prst="rect">
            <a:avLst/>
          </a:prstGeom>
        </p:spPr>
        <p:txBody>
          <a:bodyPr wrap="square">
            <a:spAutoFit/>
          </a:bodyPr>
          <a:lstStyle/>
          <a:p>
            <a:r>
              <a:rPr lang="en-US" sz="3600" dirty="0"/>
              <a:t>Why do you pass judgment on your brother or sister? Or you, why do you despise your brother or sister?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Romans 14:10a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867400"/>
            <a:ext cx="8763000" cy="338554"/>
          </a:xfrm>
          <a:prstGeom prst="rect">
            <a:avLst/>
          </a:prstGeom>
          <a:noFill/>
        </p:spPr>
        <p:txBody>
          <a:bodyPr wrap="square" rtlCol="0">
            <a:spAutoFit/>
          </a:bodyPr>
          <a:lstStyle/>
          <a:p>
            <a:pPr algn="ctr"/>
            <a:r>
              <a:rPr lang="en-US" sz="1600" dirty="0">
                <a:solidFill>
                  <a:schemeClr val="tx1">
                    <a:lumMod val="95000"/>
                  </a:schemeClr>
                </a:solidFill>
              </a:rPr>
              <a:t>Tangled Blessing - Jacob and Esau  --   Lauren Wright Pittman </a:t>
            </a:r>
          </a:p>
        </p:txBody>
      </p:sp>
      <p:pic>
        <p:nvPicPr>
          <p:cNvPr id="5" name="Picture 4">
            <a:extLst>
              <a:ext uri="{FF2B5EF4-FFF2-40B4-BE49-F238E27FC236}">
                <a16:creationId xmlns:a16="http://schemas.microsoft.com/office/drawing/2014/main" id="{05EEF469-D68B-DAE2-C143-02A045CE49B3}"/>
              </a:ext>
            </a:extLst>
          </p:cNvPr>
          <p:cNvPicPr>
            <a:picLocks noChangeAspect="1"/>
          </p:cNvPicPr>
          <p:nvPr/>
        </p:nvPicPr>
        <p:blipFill>
          <a:blip r:embed="rId2"/>
          <a:stretch>
            <a:fillRect/>
          </a:stretch>
        </p:blipFill>
        <p:spPr>
          <a:xfrm>
            <a:off x="4140200" y="1156434"/>
            <a:ext cx="3860800" cy="38608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81200"/>
            <a:ext cx="7696200" cy="2308324"/>
          </a:xfrm>
          <a:prstGeom prst="rect">
            <a:avLst/>
          </a:prstGeom>
        </p:spPr>
        <p:txBody>
          <a:bodyPr wrap="square" lIns="91440" tIns="45720" rIns="91440" bIns="45720" anchor="t">
            <a:spAutoFit/>
          </a:bodyPr>
          <a:lstStyle/>
          <a:p>
            <a:r>
              <a:rPr lang="en-US" sz="3600" dirty="0"/>
              <a:t>Then Peter came and said to him, "Lord, if my brother or sister sins against me, how often should I forgive? As many as seven times?"</a:t>
            </a:r>
            <a:endParaRPr lang="en-US" sz="3600" dirty="0">
              <a:cs typeface="Arial" pitchFamily="34" charset="0"/>
            </a:endParaRPr>
          </a:p>
        </p:txBody>
      </p:sp>
      <p:sp>
        <p:nvSpPr>
          <p:cNvPr id="5" name="TextBox 4"/>
          <p:cNvSpPr txBox="1"/>
          <p:nvPr/>
        </p:nvSpPr>
        <p:spPr>
          <a:xfrm>
            <a:off x="6096000" y="5029201"/>
            <a:ext cx="3352800" cy="461665"/>
          </a:xfrm>
          <a:prstGeom prst="rect">
            <a:avLst/>
          </a:prstGeom>
          <a:noFill/>
        </p:spPr>
        <p:txBody>
          <a:bodyPr wrap="square" rtlCol="0">
            <a:spAutoFit/>
          </a:bodyPr>
          <a:lstStyle/>
          <a:p>
            <a:pPr algn="ctr"/>
            <a:r>
              <a:rPr lang="en-US" sz="2400" dirty="0">
                <a:solidFill>
                  <a:schemeClr val="tx1">
                    <a:lumMod val="95000"/>
                  </a:schemeClr>
                </a:solidFill>
              </a:rPr>
              <a:t>Matthew 18:21</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4904364"/>
            <a:ext cx="2971800" cy="1877437"/>
          </a:xfrm>
          <a:prstGeom prst="rect">
            <a:avLst/>
          </a:prstGeom>
          <a:noFill/>
        </p:spPr>
        <p:txBody>
          <a:bodyPr wrap="square" rtlCol="0">
            <a:spAutoFit/>
          </a:bodyPr>
          <a:lstStyle/>
          <a:p>
            <a:pPr algn="ctr"/>
            <a:r>
              <a:rPr lang="en-US" sz="1600" dirty="0">
                <a:solidFill>
                  <a:schemeClr val="tx1">
                    <a:lumMod val="95000"/>
                  </a:schemeClr>
                </a:solidFill>
              </a:rPr>
              <a:t>"It is easier to forgive an enemy than to forgive a friend…"</a:t>
            </a:r>
          </a:p>
          <a:p>
            <a:pPr algn="ctr"/>
            <a:r>
              <a:rPr lang="en-US" sz="1600" dirty="0">
                <a:solidFill>
                  <a:schemeClr val="tx1">
                    <a:lumMod val="95000"/>
                  </a:schemeClr>
                </a:solidFill>
              </a:rPr>
              <a:t>from </a:t>
            </a:r>
            <a:r>
              <a:rPr lang="en-US" sz="1600" i="1" dirty="0">
                <a:solidFill>
                  <a:schemeClr val="tx1">
                    <a:lumMod val="95000"/>
                  </a:schemeClr>
                </a:solidFill>
              </a:rPr>
              <a:t>Jerusalem</a:t>
            </a:r>
          </a:p>
          <a:p>
            <a:pPr algn="ctr"/>
            <a:endParaRPr lang="en-US" sz="1600" i="1" dirty="0">
              <a:solidFill>
                <a:schemeClr val="tx1">
                  <a:lumMod val="95000"/>
                </a:schemeClr>
              </a:solidFill>
            </a:endParaRPr>
          </a:p>
          <a:p>
            <a:pPr algn="ctr"/>
            <a:r>
              <a:rPr lang="en-US" sz="1600" dirty="0">
                <a:solidFill>
                  <a:schemeClr val="tx1">
                    <a:lumMod val="95000"/>
                  </a:schemeClr>
                </a:solidFill>
              </a:rPr>
              <a:t>William Blake</a:t>
            </a:r>
          </a:p>
          <a:p>
            <a:pPr algn="ctr"/>
            <a:r>
              <a:rPr lang="en-US" sz="1600" dirty="0">
                <a:solidFill>
                  <a:schemeClr val="tx1">
                    <a:lumMod val="95000"/>
                  </a:schemeClr>
                </a:solidFill>
              </a:rPr>
              <a:t>Yale Center for British Art</a:t>
            </a:r>
          </a:p>
          <a:p>
            <a:pPr algn="ctr"/>
            <a:r>
              <a:rPr lang="en-US" sz="1600" dirty="0">
                <a:solidFill>
                  <a:schemeClr val="tx1">
                    <a:lumMod val="95000"/>
                  </a:schemeClr>
                </a:solidFill>
              </a:rPr>
              <a:t>New Haven, CT</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05400" y="0"/>
            <a:ext cx="5139682"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Moses stretched out his hand over the sea. The L</a:t>
            </a:r>
            <a:r>
              <a:rPr lang="en-US" sz="2800" dirty="0"/>
              <a:t>ORD </a:t>
            </a:r>
            <a:r>
              <a:rPr lang="en-US" sz="3600" dirty="0"/>
              <a:t>drove the sea back…, and the waters were divided.</a:t>
            </a:r>
          </a:p>
          <a:p>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Exodus 14:21ac</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1"/>
            <a:ext cx="7467600" cy="1200329"/>
          </a:xfrm>
          <a:prstGeom prst="rect">
            <a:avLst/>
          </a:prstGeom>
        </p:spPr>
        <p:txBody>
          <a:bodyPr wrap="square" lIns="91440" tIns="45720" rIns="91440" bIns="45720" anchor="t">
            <a:spAutoFit/>
          </a:bodyPr>
          <a:lstStyle/>
          <a:p>
            <a:r>
              <a:rPr lang="en-US" sz="3600" dirty="0"/>
              <a:t>Jesus said to him, "Not seven times, but, I tell you, seventy-seven times."</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18:22</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5486400"/>
            <a:ext cx="3276600" cy="1169551"/>
          </a:xfrm>
          <a:prstGeom prst="rect">
            <a:avLst/>
          </a:prstGeom>
          <a:noFill/>
        </p:spPr>
        <p:txBody>
          <a:bodyPr wrap="square" rtlCol="0">
            <a:spAutoFit/>
          </a:bodyPr>
          <a:lstStyle/>
          <a:p>
            <a:pPr algn="ctr"/>
            <a:r>
              <a:rPr lang="en-US" sz="1400" dirty="0">
                <a:solidFill>
                  <a:schemeClr val="tx1">
                    <a:lumMod val="95000"/>
                  </a:schemeClr>
                </a:solidFill>
              </a:rPr>
              <a:t>Reconciliation of Jacob and Esau</a:t>
            </a:r>
          </a:p>
          <a:p>
            <a:pPr algn="ctr"/>
            <a:endParaRPr lang="en-US" sz="1400" dirty="0">
              <a:solidFill>
                <a:schemeClr val="tx1">
                  <a:lumMod val="95000"/>
                </a:schemeClr>
              </a:solidFill>
            </a:endParaRPr>
          </a:p>
          <a:p>
            <a:pPr algn="ctr"/>
            <a:r>
              <a:rPr lang="en-US" sz="1400" dirty="0">
                <a:solidFill>
                  <a:schemeClr val="tx1">
                    <a:lumMod val="95000"/>
                  </a:schemeClr>
                </a:solidFill>
              </a:rPr>
              <a:t>Peter Paul Rubens</a:t>
            </a:r>
          </a:p>
          <a:p>
            <a:pPr algn="ctr"/>
            <a:r>
              <a:rPr lang="en-US" sz="1400" dirty="0">
                <a:solidFill>
                  <a:schemeClr val="tx1">
                    <a:lumMod val="95000"/>
                  </a:schemeClr>
                </a:solidFill>
              </a:rPr>
              <a:t>National Gallery</a:t>
            </a:r>
          </a:p>
          <a:p>
            <a:pPr algn="ctr"/>
            <a:r>
              <a:rPr lang="en-US" sz="1400" dirty="0">
                <a:solidFill>
                  <a:schemeClr val="tx1">
                    <a:lumMod val="95000"/>
                  </a:schemeClr>
                </a:solidFill>
              </a:rPr>
              <a:t>Edinburgh, Scotland</a:t>
            </a:r>
          </a:p>
        </p:txBody>
      </p:sp>
      <p:pic>
        <p:nvPicPr>
          <p:cNvPr id="5" name="Picture 4">
            <a:extLst>
              <a:ext uri="{FF2B5EF4-FFF2-40B4-BE49-F238E27FC236}">
                <a16:creationId xmlns:a16="http://schemas.microsoft.com/office/drawing/2014/main" id="{DCEE408D-717A-E361-540D-87A10E003224}"/>
              </a:ext>
            </a:extLst>
          </p:cNvPr>
          <p:cNvPicPr>
            <a:picLocks noChangeAspect="1"/>
          </p:cNvPicPr>
          <p:nvPr/>
        </p:nvPicPr>
        <p:blipFill>
          <a:blip r:embed="rId2"/>
          <a:stretch>
            <a:fillRect/>
          </a:stretch>
        </p:blipFill>
        <p:spPr>
          <a:xfrm>
            <a:off x="3825707" y="0"/>
            <a:ext cx="6308893" cy="6858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86000"/>
            <a:ext cx="7467600" cy="1754326"/>
          </a:xfrm>
          <a:prstGeom prst="rect">
            <a:avLst/>
          </a:prstGeom>
        </p:spPr>
        <p:txBody>
          <a:bodyPr wrap="square" lIns="91440" tIns="45720" rIns="91440" bIns="45720" anchor="t">
            <a:spAutoFit/>
          </a:bodyPr>
          <a:lstStyle/>
          <a:p>
            <a:r>
              <a:rPr lang="en-US" sz="3600" dirty="0"/>
              <a:t>"And out of pity for him, the lord of that slave released him and forgave him the debt."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18:27</a:t>
            </a:r>
          </a:p>
        </p:txBody>
      </p:sp>
    </p:spTree>
    <p:extLst>
      <p:ext uri="{BB962C8B-B14F-4D97-AF65-F5344CB8AC3E}">
        <p14:creationId xmlns:p14="http://schemas.microsoft.com/office/powerpoint/2010/main" val="184432561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19382" y="6242448"/>
            <a:ext cx="8991600" cy="584775"/>
          </a:xfrm>
          <a:prstGeom prst="rect">
            <a:avLst/>
          </a:prstGeom>
          <a:noFill/>
        </p:spPr>
        <p:txBody>
          <a:bodyPr wrap="square" rtlCol="0">
            <a:spAutoFit/>
          </a:bodyPr>
          <a:lstStyle/>
          <a:p>
            <a:pPr algn="ctr"/>
            <a:r>
              <a:rPr lang="en-US" sz="1600" dirty="0">
                <a:solidFill>
                  <a:schemeClr val="tx1">
                    <a:lumMod val="95000"/>
                  </a:schemeClr>
                </a:solidFill>
              </a:rPr>
              <a:t>St. Lawrence Distributing the Riches of the Church  --  Master of the </a:t>
            </a:r>
            <a:r>
              <a:rPr lang="en-US" sz="1600" dirty="0" err="1">
                <a:solidFill>
                  <a:schemeClr val="tx1">
                    <a:lumMod val="95000"/>
                  </a:schemeClr>
                </a:solidFill>
              </a:rPr>
              <a:t>Osservanza</a:t>
            </a:r>
            <a:r>
              <a:rPr lang="en-US" sz="1600" dirty="0">
                <a:solidFill>
                  <a:schemeClr val="tx1">
                    <a:lumMod val="95000"/>
                  </a:schemeClr>
                </a:solidFill>
              </a:rPr>
              <a:t>, National Gallery, Washington, DC</a:t>
            </a:r>
          </a:p>
        </p:txBody>
      </p:sp>
      <p:pic>
        <p:nvPicPr>
          <p:cNvPr id="3" name="Picture 2"/>
          <p:cNvPicPr>
            <a:picLocks noChangeAspect="1"/>
          </p:cNvPicPr>
          <p:nvPr/>
        </p:nvPicPr>
        <p:blipFill>
          <a:blip r:embed="rId2"/>
          <a:stretch>
            <a:fillRect/>
          </a:stretch>
        </p:blipFill>
        <p:spPr>
          <a:xfrm>
            <a:off x="1524000" y="76200"/>
            <a:ext cx="9144000" cy="6125378"/>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"But that same slave, as he went out, came upon one of his fellow slaves…, and seizing him by the throat, he said, 'Pay what you owe.'"</a:t>
            </a:r>
            <a:endParaRPr lang="en-US" sz="3600" dirty="0">
              <a:cs typeface="Arial" pitchFamily="34" charset="0"/>
            </a:endParaRPr>
          </a:p>
        </p:txBody>
      </p:sp>
      <p:sp>
        <p:nvSpPr>
          <p:cNvPr id="5" name="TextBox 4"/>
          <p:cNvSpPr txBox="1"/>
          <p:nvPr/>
        </p:nvSpPr>
        <p:spPr>
          <a:xfrm>
            <a:off x="6096000" y="5105401"/>
            <a:ext cx="3352800" cy="461665"/>
          </a:xfrm>
          <a:prstGeom prst="rect">
            <a:avLst/>
          </a:prstGeom>
          <a:noFill/>
        </p:spPr>
        <p:txBody>
          <a:bodyPr wrap="square" rtlCol="0">
            <a:spAutoFit/>
          </a:bodyPr>
          <a:lstStyle/>
          <a:p>
            <a:pPr algn="ctr"/>
            <a:r>
              <a:rPr lang="en-US" sz="2400" dirty="0">
                <a:solidFill>
                  <a:schemeClr val="tx1">
                    <a:lumMod val="95000"/>
                  </a:schemeClr>
                </a:solidFill>
              </a:rPr>
              <a:t>Matthew 18:28ac</a:t>
            </a:r>
          </a:p>
        </p:txBody>
      </p:sp>
    </p:spTree>
    <p:extLst>
      <p:ext uri="{BB962C8B-B14F-4D97-AF65-F5344CB8AC3E}">
        <p14:creationId xmlns:p14="http://schemas.microsoft.com/office/powerpoint/2010/main" val="3934289951"/>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68691" y="6214646"/>
            <a:ext cx="7924800" cy="338554"/>
          </a:xfrm>
          <a:prstGeom prst="rect">
            <a:avLst/>
          </a:prstGeom>
          <a:noFill/>
        </p:spPr>
        <p:txBody>
          <a:bodyPr wrap="square" rtlCol="0">
            <a:spAutoFit/>
          </a:bodyPr>
          <a:lstStyle/>
          <a:p>
            <a:pPr algn="ctr"/>
            <a:r>
              <a:rPr lang="en-US" sz="1600" dirty="0">
                <a:solidFill>
                  <a:schemeClr val="tx1">
                    <a:lumMod val="95000"/>
                  </a:schemeClr>
                </a:solidFill>
              </a:rPr>
              <a:t>The Unforgiving Servant  --  JESUS MAFA, Cameroon</a:t>
            </a:r>
          </a:p>
        </p:txBody>
      </p:sp>
      <p:pic>
        <p:nvPicPr>
          <p:cNvPr id="5" name="Picture 4">
            <a:extLst>
              <a:ext uri="{FF2B5EF4-FFF2-40B4-BE49-F238E27FC236}">
                <a16:creationId xmlns:a16="http://schemas.microsoft.com/office/drawing/2014/main" id="{2259C804-CDE7-F388-9D40-0B79C71DFBD9}"/>
              </a:ext>
            </a:extLst>
          </p:cNvPr>
          <p:cNvPicPr>
            <a:picLocks noChangeAspect="1"/>
          </p:cNvPicPr>
          <p:nvPr/>
        </p:nvPicPr>
        <p:blipFill>
          <a:blip r:embed="rId2"/>
          <a:stretch>
            <a:fillRect/>
          </a:stretch>
        </p:blipFill>
        <p:spPr>
          <a:xfrm>
            <a:off x="2209800" y="304800"/>
            <a:ext cx="8090182" cy="5443537"/>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0" y="5105401"/>
            <a:ext cx="3352800" cy="461665"/>
          </a:xfrm>
          <a:prstGeom prst="rect">
            <a:avLst/>
          </a:prstGeom>
          <a:noFill/>
        </p:spPr>
        <p:txBody>
          <a:bodyPr wrap="square" rtlCol="0">
            <a:spAutoFit/>
          </a:bodyPr>
          <a:lstStyle/>
          <a:p>
            <a:pPr algn="ctr"/>
            <a:r>
              <a:rPr lang="en-US" sz="2400" dirty="0">
                <a:solidFill>
                  <a:schemeClr val="tx1">
                    <a:lumMod val="95000"/>
                  </a:schemeClr>
                </a:solidFill>
              </a:rPr>
              <a:t>Matthew 18:32a, 33</a:t>
            </a:r>
          </a:p>
        </p:txBody>
      </p:sp>
      <p:sp>
        <p:nvSpPr>
          <p:cNvPr id="3" name="Rectangle 2"/>
          <p:cNvSpPr/>
          <p:nvPr/>
        </p:nvSpPr>
        <p:spPr>
          <a:xfrm>
            <a:off x="3581400" y="1600200"/>
            <a:ext cx="5410200" cy="2862322"/>
          </a:xfrm>
          <a:prstGeom prst="rect">
            <a:avLst/>
          </a:prstGeom>
        </p:spPr>
        <p:txBody>
          <a:bodyPr wrap="square" lIns="91440" tIns="45720" rIns="91440" bIns="45720" anchor="t">
            <a:spAutoFit/>
          </a:bodyPr>
          <a:lstStyle/>
          <a:p>
            <a:r>
              <a:rPr lang="en-US" sz="3600" dirty="0"/>
              <a:t>"Then his lord summoned him and said to him… 'Should you not have had mercy on your fellow slave, as I had mercy on you?'"</a:t>
            </a:r>
          </a:p>
        </p:txBody>
      </p:sp>
    </p:spTree>
    <p:extLst>
      <p:ext uri="{BB962C8B-B14F-4D97-AF65-F5344CB8AC3E}">
        <p14:creationId xmlns:p14="http://schemas.microsoft.com/office/powerpoint/2010/main" val="2774917137"/>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www.JohnAugustSwanson.com - copyright 1983 by John August Swansons</a:t>
            </a:r>
          </a:p>
          <a:p>
            <a:pPr>
              <a:buNone/>
            </a:pPr>
            <a:r>
              <a:rPr lang="en-US" sz="1400" dirty="0"/>
              <a:t>https://commons.wikimedia.org/wiki/File:Hortus_Deliciarum,_Moses_f%C3%BChrt_das_Volk_Israel_durch_das_Rote_Meer.JPG</a:t>
            </a:r>
          </a:p>
          <a:p>
            <a:pPr>
              <a:buNone/>
            </a:pPr>
            <a:r>
              <a:rPr lang="en-US" sz="1400" dirty="0"/>
              <a:t>https://www.flickr.com/photos/zeevveez/8043033236 - Ze'ev Barkan</a:t>
            </a:r>
          </a:p>
          <a:p>
            <a:pPr>
              <a:buNone/>
            </a:pPr>
            <a:r>
              <a:rPr lang="en-US" sz="1400" dirty="0"/>
              <a:t>https://www.flickr.com/photos/paullew/33172410852</a:t>
            </a:r>
          </a:p>
          <a:p>
            <a:pPr>
              <a:buNone/>
            </a:pPr>
            <a:r>
              <a:rPr lang="en-US" sz="1400" dirty="0"/>
              <a:t>https://commons.wikimedia.org/wiki/File:Feuerbach_Mirjam_2.jpg</a:t>
            </a:r>
          </a:p>
          <a:p>
            <a:pPr>
              <a:buNone/>
            </a:pPr>
            <a:r>
              <a:rPr lang="en-US" sz="1400" dirty="0"/>
              <a:t>https://commons.wikimedia.org/wiki/File:Bierstadt_Albert_A_Rocky_Mountain_Sheep_Ovis_Montana.jpg</a:t>
            </a:r>
          </a:p>
          <a:p>
            <a:pPr>
              <a:buNone/>
            </a:pPr>
            <a:r>
              <a:rPr lang="en-US" sz="1400" dirty="0"/>
              <a:t>https://www.flickr.com/photos/angelisms/4679661269 - Jessica Jane Lynch</a:t>
            </a:r>
          </a:p>
          <a:p>
            <a:pPr>
              <a:buNone/>
            </a:pPr>
            <a:r>
              <a:rPr lang="pt-BR" sz="1400" dirty="0"/>
              <a:t>Liz Valente, https://www.instagram.com/donalizvalente/</a:t>
            </a:r>
            <a:endParaRPr lang="en-US" sz="1400" dirty="0"/>
          </a:p>
          <a:p>
            <a:pPr>
              <a:buNone/>
            </a:pPr>
            <a:r>
              <a:rPr lang="en-US" sz="1400" dirty="0"/>
              <a:t>Lauren Wright Pittman, http://www.lewpstudio.com/</a:t>
            </a:r>
          </a:p>
          <a:p>
            <a:pPr>
              <a:buNone/>
            </a:pPr>
            <a:r>
              <a:rPr lang="en-US" sz="1400" dirty="0"/>
              <a:t>https://commons.wikimedia.org/wiki/File:William_Blake_-_Jerusalem,_Plate_91,_%22It_is_easier_to_forgive_an_enemy....%22_-_Google_Art_Project.jpg</a:t>
            </a:r>
          </a:p>
          <a:p>
            <a:pPr>
              <a:buNone/>
            </a:pPr>
            <a:r>
              <a:rPr lang="en-US" sz="1400" dirty="0"/>
              <a:t>http://commons.wikimedia.org/wiki/File:Rubens_Reconciliation_of_Jacob_and_Esau.jpg</a:t>
            </a:r>
          </a:p>
          <a:p>
            <a:pPr>
              <a:buNone/>
            </a:pPr>
            <a:r>
              <a:rPr lang="en-US" sz="1400" dirty="0"/>
              <a:t>http://commons.wikimedia.org/wiki/File:Master_Of_The_Osservanza_-_St_Anthony_Distributing_his_Wealth_to_the_Poor_-_WGA14603.jpgs</a:t>
            </a:r>
          </a:p>
          <a:p>
            <a:pPr>
              <a:buNone/>
            </a:pPr>
            <a:r>
              <a:rPr lang="fr-FR" sz="1400" dirty="0"/>
              <a:t>http://www.librairie-emmanuel.fr (contact page: https://www.librairie-emmanuel.fr/contact)</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Moses and the Crossing of the Red Sea --  John August Swanson</a:t>
            </a:r>
          </a:p>
        </p:txBody>
      </p:sp>
      <p:pic>
        <p:nvPicPr>
          <p:cNvPr id="2" name="Picture 1">
            <a:extLst>
              <a:ext uri="{FF2B5EF4-FFF2-40B4-BE49-F238E27FC236}">
                <a16:creationId xmlns:a16="http://schemas.microsoft.com/office/drawing/2014/main" id="{66563090-66E9-42A1-AC99-B4E3D0E67D6E}"/>
              </a:ext>
            </a:extLst>
          </p:cNvPr>
          <p:cNvPicPr>
            <a:picLocks noChangeAspect="1"/>
          </p:cNvPicPr>
          <p:nvPr/>
        </p:nvPicPr>
        <p:blipFill>
          <a:blip r:embed="rId2"/>
          <a:stretch>
            <a:fillRect/>
          </a:stretch>
        </p:blipFill>
        <p:spPr>
          <a:xfrm>
            <a:off x="1641410" y="1"/>
            <a:ext cx="8950390" cy="638129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09800"/>
            <a:ext cx="7467600" cy="1754326"/>
          </a:xfrm>
          <a:prstGeom prst="rect">
            <a:avLst/>
          </a:prstGeom>
        </p:spPr>
        <p:txBody>
          <a:bodyPr wrap="square">
            <a:spAutoFit/>
          </a:bodyPr>
          <a:lstStyle/>
          <a:p>
            <a:r>
              <a:rPr lang="en-US" sz="3600" dirty="0"/>
              <a:t>The Israelites went into the sea on dry ground, the waters forming a wall for them on their right and on their left.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14:22</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400800"/>
            <a:ext cx="8991600" cy="338554"/>
          </a:xfrm>
          <a:prstGeom prst="rect">
            <a:avLst/>
          </a:prstGeom>
          <a:noFill/>
        </p:spPr>
        <p:txBody>
          <a:bodyPr wrap="square" rtlCol="0">
            <a:spAutoFit/>
          </a:bodyPr>
          <a:lstStyle/>
          <a:p>
            <a:pPr algn="ctr"/>
            <a:r>
              <a:rPr lang="en-US" sz="1600" dirty="0">
                <a:solidFill>
                  <a:schemeClr val="tx1">
                    <a:lumMod val="95000"/>
                  </a:schemeClr>
                </a:solidFill>
              </a:rPr>
              <a:t>Crossing of the Red Sea  --  Abbess of </a:t>
            </a:r>
            <a:r>
              <a:rPr lang="en-US" sz="1600" dirty="0" err="1">
                <a:solidFill>
                  <a:schemeClr val="tx1">
                    <a:lumMod val="95000"/>
                  </a:schemeClr>
                </a:solidFill>
              </a:rPr>
              <a:t>Hohenburg</a:t>
            </a:r>
            <a:r>
              <a:rPr lang="en-US" sz="1600" dirty="0">
                <a:solidFill>
                  <a:schemeClr val="tx1">
                    <a:lumMod val="95000"/>
                  </a:schemeClr>
                </a:solidFill>
              </a:rPr>
              <a:t>, Hortus </a:t>
            </a:r>
            <a:r>
              <a:rPr lang="en-US" sz="1600" dirty="0" err="1">
                <a:solidFill>
                  <a:schemeClr val="tx1">
                    <a:lumMod val="95000"/>
                  </a:schemeClr>
                </a:solidFill>
              </a:rPr>
              <a:t>Deliciarum</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1F3E9270-472E-4378-9C06-24C4504F69F2}"/>
              </a:ext>
            </a:extLst>
          </p:cNvPr>
          <p:cNvPicPr>
            <a:picLocks noChangeAspect="1"/>
          </p:cNvPicPr>
          <p:nvPr/>
        </p:nvPicPr>
        <p:blipFill>
          <a:blip r:embed="rId2"/>
          <a:stretch>
            <a:fillRect/>
          </a:stretch>
        </p:blipFill>
        <p:spPr>
          <a:xfrm>
            <a:off x="1828801" y="142890"/>
            <a:ext cx="8524273" cy="6105511"/>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514601"/>
            <a:ext cx="7467600" cy="646331"/>
          </a:xfrm>
          <a:prstGeom prst="rect">
            <a:avLst/>
          </a:prstGeom>
        </p:spPr>
        <p:txBody>
          <a:bodyPr wrap="square" lIns="91440" tIns="45720" rIns="91440" bIns="45720" anchor="t">
            <a:spAutoFit/>
          </a:bodyPr>
          <a:lstStyle/>
          <a:p>
            <a:r>
              <a:rPr lang="en-US" sz="3600" dirty="0"/>
              <a:t>Thus the L</a:t>
            </a:r>
            <a:r>
              <a:rPr lang="en-US" sz="2800" dirty="0"/>
              <a:t>ORD</a:t>
            </a:r>
            <a:r>
              <a:rPr lang="en-US" sz="3200" dirty="0"/>
              <a:t> </a:t>
            </a:r>
            <a:r>
              <a:rPr lang="en-US" sz="3600" dirty="0"/>
              <a:t>saved Israel that day…</a:t>
            </a:r>
            <a:endParaRPr lang="en-US" sz="3600" dirty="0">
              <a:cs typeface="Arial" pitchFamily="34" charset="0"/>
            </a:endParaRPr>
          </a:p>
        </p:txBody>
      </p:sp>
      <p:sp>
        <p:nvSpPr>
          <p:cNvPr id="5" name="TextBox 4"/>
          <p:cNvSpPr txBox="1"/>
          <p:nvPr/>
        </p:nvSpPr>
        <p:spPr>
          <a:xfrm>
            <a:off x="5943600" y="3962401"/>
            <a:ext cx="3352800" cy="461665"/>
          </a:xfrm>
          <a:prstGeom prst="rect">
            <a:avLst/>
          </a:prstGeom>
          <a:noFill/>
        </p:spPr>
        <p:txBody>
          <a:bodyPr wrap="square" rtlCol="0">
            <a:spAutoFit/>
          </a:bodyPr>
          <a:lstStyle/>
          <a:p>
            <a:pPr algn="ctr"/>
            <a:r>
              <a:rPr lang="en-US" sz="2400" dirty="0">
                <a:solidFill>
                  <a:schemeClr val="tx1">
                    <a:lumMod val="95000"/>
                  </a:schemeClr>
                </a:solidFill>
              </a:rPr>
              <a:t>Exodus 14:30a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Star of David  --  Fourth century C.E., Byzantine Basilica, </a:t>
            </a:r>
            <a:r>
              <a:rPr lang="en-US" sz="1600" dirty="0" err="1">
                <a:solidFill>
                  <a:schemeClr val="tx1">
                    <a:lumMod val="95000"/>
                  </a:schemeClr>
                </a:solidFill>
              </a:rPr>
              <a:t>Shilo</a:t>
            </a:r>
            <a:r>
              <a:rPr lang="en-US" sz="1600" dirty="0">
                <a:solidFill>
                  <a:schemeClr val="tx1">
                    <a:lumMod val="95000"/>
                  </a:schemeClr>
                </a:solidFill>
              </a:rPr>
              <a:t>, Israel</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33600" y="381000"/>
            <a:ext cx="7797800" cy="5823982"/>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the prophet Miriam, Aaron's sister, took a tambourine in her hand, and all the women went out after her with tambourines and with dancing.</a:t>
            </a:r>
            <a:endParaRPr lang="en-US" sz="3600" dirty="0">
              <a:cs typeface="Arial" pitchFamily="34" charset="0"/>
            </a:endParaRPr>
          </a:p>
        </p:txBody>
      </p:sp>
      <p:sp>
        <p:nvSpPr>
          <p:cNvPr id="5" name="TextBox 4"/>
          <p:cNvSpPr txBox="1"/>
          <p:nvPr/>
        </p:nvSpPr>
        <p:spPr>
          <a:xfrm>
            <a:off x="6019800" y="4953001"/>
            <a:ext cx="3352800" cy="461665"/>
          </a:xfrm>
          <a:prstGeom prst="rect">
            <a:avLst/>
          </a:prstGeom>
          <a:noFill/>
        </p:spPr>
        <p:txBody>
          <a:bodyPr wrap="square" rtlCol="0">
            <a:spAutoFit/>
          </a:bodyPr>
          <a:lstStyle/>
          <a:p>
            <a:pPr algn="ctr"/>
            <a:r>
              <a:rPr lang="en-US" sz="2400" dirty="0">
                <a:solidFill>
                  <a:schemeClr val="tx1">
                    <a:lumMod val="95000"/>
                  </a:schemeClr>
                </a:solidFill>
              </a:rPr>
              <a:t>Exodus 15:20</a:t>
            </a:r>
          </a:p>
        </p:txBody>
      </p:sp>
    </p:spTree>
    <p:extLst>
      <p:ext uri="{BB962C8B-B14F-4D97-AF65-F5344CB8AC3E}">
        <p14:creationId xmlns:p14="http://schemas.microsoft.com/office/powerpoint/2010/main" val="162812736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382161"/>
            <a:ext cx="2057400" cy="1169551"/>
          </a:xfrm>
          <a:prstGeom prst="rect">
            <a:avLst/>
          </a:prstGeom>
          <a:noFill/>
        </p:spPr>
        <p:txBody>
          <a:bodyPr wrap="square" rtlCol="0">
            <a:spAutoFit/>
          </a:bodyPr>
          <a:lstStyle/>
          <a:p>
            <a:pPr algn="ctr"/>
            <a:r>
              <a:rPr lang="en-US" sz="1400" dirty="0">
                <a:solidFill>
                  <a:schemeClr val="tx1">
                    <a:lumMod val="95000"/>
                  </a:schemeClr>
                </a:solidFill>
              </a:rPr>
              <a:t>The Prophet Miriam</a:t>
            </a:r>
          </a:p>
          <a:p>
            <a:pPr algn="ctr"/>
            <a:endParaRPr lang="en-US" sz="1400" dirty="0">
              <a:solidFill>
                <a:schemeClr val="tx1">
                  <a:lumMod val="95000"/>
                </a:schemeClr>
              </a:solidFill>
            </a:endParaRPr>
          </a:p>
          <a:p>
            <a:pPr algn="ctr"/>
            <a:r>
              <a:rPr lang="en-US" sz="1400" dirty="0">
                <a:solidFill>
                  <a:schemeClr val="tx1">
                    <a:lumMod val="95000"/>
                  </a:schemeClr>
                </a:solidFill>
              </a:rPr>
              <a:t>Anselm Feuerbach</a:t>
            </a:r>
          </a:p>
          <a:p>
            <a:pPr algn="ctr"/>
            <a:r>
              <a:rPr lang="en-US" sz="1400" dirty="0">
                <a:solidFill>
                  <a:schemeClr val="tx1">
                    <a:lumMod val="95000"/>
                  </a:schemeClr>
                </a:solidFill>
              </a:rPr>
              <a:t>Berlin State Museums</a:t>
            </a:r>
          </a:p>
          <a:p>
            <a:pPr algn="ctr"/>
            <a:r>
              <a:rPr lang="en-US" sz="1400" dirty="0">
                <a:solidFill>
                  <a:schemeClr val="tx1">
                    <a:lumMod val="95000"/>
                  </a:schemeClr>
                </a:solidFill>
              </a:rPr>
              <a:t>Berlin, Germany</a:t>
            </a:r>
          </a:p>
        </p:txBody>
      </p:sp>
      <p:pic>
        <p:nvPicPr>
          <p:cNvPr id="3" name="Picture 2">
            <a:extLst>
              <a:ext uri="{FF2B5EF4-FFF2-40B4-BE49-F238E27FC236}">
                <a16:creationId xmlns:a16="http://schemas.microsoft.com/office/drawing/2014/main" id="{C639C3DB-2186-386D-4A92-EDB004C0F969}"/>
              </a:ext>
            </a:extLst>
          </p:cNvPr>
          <p:cNvPicPr>
            <a:picLocks noChangeAspect="1"/>
          </p:cNvPicPr>
          <p:nvPr/>
        </p:nvPicPr>
        <p:blipFill>
          <a:blip r:embed="rId2"/>
          <a:stretch>
            <a:fillRect/>
          </a:stretch>
        </p:blipFill>
        <p:spPr>
          <a:xfrm>
            <a:off x="4191000" y="282677"/>
            <a:ext cx="4876800" cy="6292645"/>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862</TotalTime>
  <Words>908</Words>
  <Application>Microsoft Office PowerPoint</Application>
  <PresentationFormat>Widescreen</PresentationFormat>
  <Paragraphs>78</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First Sunday after Christmas Day Year A</vt:lpstr>
      <vt:lpstr>Sixteenth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142</cp:revision>
  <dcterms:created xsi:type="dcterms:W3CDTF">2016-08-31T16:46:43Z</dcterms:created>
  <dcterms:modified xsi:type="dcterms:W3CDTF">2025-09-12T17:04:15Z</dcterms:modified>
</cp:coreProperties>
</file>