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2"/>
  </p:notesMasterIdLst>
  <p:sldIdLst>
    <p:sldId id="256" r:id="rId2"/>
    <p:sldId id="282" r:id="rId3"/>
    <p:sldId id="382" r:id="rId4"/>
    <p:sldId id="383" r:id="rId5"/>
    <p:sldId id="384" r:id="rId6"/>
    <p:sldId id="385" r:id="rId7"/>
    <p:sldId id="386" r:id="rId8"/>
    <p:sldId id="387" r:id="rId9"/>
    <p:sldId id="388" r:id="rId10"/>
    <p:sldId id="389" r:id="rId11"/>
    <p:sldId id="390" r:id="rId12"/>
    <p:sldId id="391" r:id="rId13"/>
    <p:sldId id="392" r:id="rId14"/>
    <p:sldId id="393" r:id="rId15"/>
    <p:sldId id="394" r:id="rId16"/>
    <p:sldId id="395" r:id="rId17"/>
    <p:sldId id="396" r:id="rId18"/>
    <p:sldId id="397" r:id="rId19"/>
    <p:sldId id="398" r:id="rId20"/>
    <p:sldId id="29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A705C"/>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89CC23E-E507-440A-9F32-F98D524C1F30}" v="45" dt="2025-10-15T16:38:56.7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068" autoAdjust="0"/>
    <p:restoredTop sz="94694"/>
  </p:normalViewPr>
  <p:slideViewPr>
    <p:cSldViewPr>
      <p:cViewPr varScale="1">
        <p:scale>
          <a:sx n="59" d="100"/>
          <a:sy n="59" d="100"/>
        </p:scale>
        <p:origin x="464" y="52"/>
      </p:cViewPr>
      <p:guideLst>
        <p:guide orient="horz" pos="2160"/>
        <p:guide pos="3840"/>
      </p:guideLst>
    </p:cSldViewPr>
  </p:slideViewPr>
  <p:notesTextViewPr>
    <p:cViewPr>
      <p:scale>
        <a:sx n="100" d="100"/>
        <a:sy n="100" d="100"/>
      </p:scale>
      <p:origin x="0" y="0"/>
    </p:cViewPr>
  </p:notesTextViewPr>
  <p:sorterViewPr>
    <p:cViewPr>
      <p:scale>
        <a:sx n="60" d="100"/>
        <a:sy n="6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D89CC23E-E507-440A-9F32-F98D524C1F30}"/>
    <pc:docChg chg="modSld">
      <pc:chgData name="Allison Blackwell" userId="7Y4zoj1sqs5H+IG1uY71RyUTFRj8vI3Lj7CrwoODLF4=" providerId="None" clId="Web-{D89CC23E-E507-440A-9F32-F98D524C1F30}" dt="2025-10-15T16:38:56.793" v="18" actId="20577"/>
      <pc:docMkLst>
        <pc:docMk/>
      </pc:docMkLst>
      <pc:sldChg chg="modSp">
        <pc:chgData name="Allison Blackwell" userId="7Y4zoj1sqs5H+IG1uY71RyUTFRj8vI3Lj7CrwoODLF4=" providerId="None" clId="Web-{D89CC23E-E507-440A-9F32-F98D524C1F30}" dt="2025-10-15T16:36:49.635" v="7" actId="20577"/>
        <pc:sldMkLst>
          <pc:docMk/>
          <pc:sldMk cId="0" sldId="282"/>
        </pc:sldMkLst>
        <pc:spChg chg="mod">
          <ac:chgData name="Allison Blackwell" userId="7Y4zoj1sqs5H+IG1uY71RyUTFRj8vI3Lj7CrwoODLF4=" providerId="None" clId="Web-{D89CC23E-E507-440A-9F32-F98D524C1F30}" dt="2025-10-15T16:36:49.635" v="7" actId="20577"/>
          <ac:spMkLst>
            <pc:docMk/>
            <pc:sldMk cId="0" sldId="282"/>
            <ac:spMk id="2" creationId="{00000000-0000-0000-0000-000000000000}"/>
          </ac:spMkLst>
        </pc:spChg>
      </pc:sldChg>
      <pc:sldChg chg="modSp">
        <pc:chgData name="Allison Blackwell" userId="7Y4zoj1sqs5H+IG1uY71RyUTFRj8vI3Lj7CrwoODLF4=" providerId="None" clId="Web-{D89CC23E-E507-440A-9F32-F98D524C1F30}" dt="2025-10-15T16:37:14.245" v="10" actId="20577"/>
        <pc:sldMkLst>
          <pc:docMk/>
          <pc:sldMk cId="0" sldId="383"/>
        </pc:sldMkLst>
        <pc:spChg chg="mod">
          <ac:chgData name="Allison Blackwell" userId="7Y4zoj1sqs5H+IG1uY71RyUTFRj8vI3Lj7CrwoODLF4=" providerId="None" clId="Web-{D89CC23E-E507-440A-9F32-F98D524C1F30}" dt="2025-10-15T16:37:11.917" v="9" actId="20577"/>
          <ac:spMkLst>
            <pc:docMk/>
            <pc:sldMk cId="0" sldId="383"/>
            <ac:spMk id="2" creationId="{00000000-0000-0000-0000-000000000000}"/>
          </ac:spMkLst>
        </pc:spChg>
        <pc:spChg chg="mod">
          <ac:chgData name="Allison Blackwell" userId="7Y4zoj1sqs5H+IG1uY71RyUTFRj8vI3Lj7CrwoODLF4=" providerId="None" clId="Web-{D89CC23E-E507-440A-9F32-F98D524C1F30}" dt="2025-10-15T16:37:14.245" v="10" actId="20577"/>
          <ac:spMkLst>
            <pc:docMk/>
            <pc:sldMk cId="0" sldId="383"/>
            <ac:spMk id="5" creationId="{00000000-0000-0000-0000-000000000000}"/>
          </ac:spMkLst>
        </pc:spChg>
      </pc:sldChg>
      <pc:sldChg chg="modSp">
        <pc:chgData name="Allison Blackwell" userId="7Y4zoj1sqs5H+IG1uY71RyUTFRj8vI3Lj7CrwoODLF4=" providerId="None" clId="Web-{D89CC23E-E507-440A-9F32-F98D524C1F30}" dt="2025-10-15T16:37:41.683" v="13" actId="20577"/>
        <pc:sldMkLst>
          <pc:docMk/>
          <pc:sldMk cId="0" sldId="385"/>
        </pc:sldMkLst>
        <pc:spChg chg="mod">
          <ac:chgData name="Allison Blackwell" userId="7Y4zoj1sqs5H+IG1uY71RyUTFRj8vI3Lj7CrwoODLF4=" providerId="None" clId="Web-{D89CC23E-E507-440A-9F32-F98D524C1F30}" dt="2025-10-15T16:37:41.683" v="13" actId="20577"/>
          <ac:spMkLst>
            <pc:docMk/>
            <pc:sldMk cId="0" sldId="385"/>
            <ac:spMk id="2" creationId="{00000000-0000-0000-0000-000000000000}"/>
          </ac:spMkLst>
        </pc:spChg>
      </pc:sldChg>
      <pc:sldChg chg="modSp">
        <pc:chgData name="Allison Blackwell" userId="7Y4zoj1sqs5H+IG1uY71RyUTFRj8vI3Lj7CrwoODLF4=" providerId="None" clId="Web-{D89CC23E-E507-440A-9F32-F98D524C1F30}" dt="2025-10-15T16:38:09.246" v="14" actId="20577"/>
        <pc:sldMkLst>
          <pc:docMk/>
          <pc:sldMk cId="0" sldId="389"/>
        </pc:sldMkLst>
        <pc:spChg chg="mod">
          <ac:chgData name="Allison Blackwell" userId="7Y4zoj1sqs5H+IG1uY71RyUTFRj8vI3Lj7CrwoODLF4=" providerId="None" clId="Web-{D89CC23E-E507-440A-9F32-F98D524C1F30}" dt="2025-10-15T16:38:09.246" v="14" actId="20577"/>
          <ac:spMkLst>
            <pc:docMk/>
            <pc:sldMk cId="0" sldId="389"/>
            <ac:spMk id="2" creationId="{00000000-0000-0000-0000-000000000000}"/>
          </ac:spMkLst>
        </pc:spChg>
      </pc:sldChg>
      <pc:sldChg chg="modSp">
        <pc:chgData name="Allison Blackwell" userId="7Y4zoj1sqs5H+IG1uY71RyUTFRj8vI3Lj7CrwoODLF4=" providerId="None" clId="Web-{D89CC23E-E507-440A-9F32-F98D524C1F30}" dt="2025-10-15T16:38:25.980" v="16" actId="20577"/>
        <pc:sldMkLst>
          <pc:docMk/>
          <pc:sldMk cId="0" sldId="391"/>
        </pc:sldMkLst>
        <pc:spChg chg="mod">
          <ac:chgData name="Allison Blackwell" userId="7Y4zoj1sqs5H+IG1uY71RyUTFRj8vI3Lj7CrwoODLF4=" providerId="None" clId="Web-{D89CC23E-E507-440A-9F32-F98D524C1F30}" dt="2025-10-15T16:38:25.980" v="16" actId="20577"/>
          <ac:spMkLst>
            <pc:docMk/>
            <pc:sldMk cId="0" sldId="391"/>
            <ac:spMk id="2" creationId="{00000000-0000-0000-0000-000000000000}"/>
          </ac:spMkLst>
        </pc:spChg>
      </pc:sldChg>
      <pc:sldChg chg="modSp">
        <pc:chgData name="Allison Blackwell" userId="7Y4zoj1sqs5H+IG1uY71RyUTFRj8vI3Lj7CrwoODLF4=" providerId="None" clId="Web-{D89CC23E-E507-440A-9F32-F98D524C1F30}" dt="2025-10-15T16:38:56.793" v="18" actId="20577"/>
        <pc:sldMkLst>
          <pc:docMk/>
          <pc:sldMk cId="0" sldId="395"/>
        </pc:sldMkLst>
        <pc:spChg chg="mod">
          <ac:chgData name="Allison Blackwell" userId="7Y4zoj1sqs5H+IG1uY71RyUTFRj8vI3Lj7CrwoODLF4=" providerId="None" clId="Web-{D89CC23E-E507-440A-9F32-F98D524C1F30}" dt="2025-10-15T16:38:56.793" v="18" actId="20577"/>
          <ac:spMkLst>
            <pc:docMk/>
            <pc:sldMk cId="0" sldId="395"/>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10/15/2025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10/15/2025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600201"/>
            <a:ext cx="8458200" cy="1470025"/>
          </a:xfrm>
        </p:spPr>
        <p:txBody>
          <a:bodyPr>
            <a:noAutofit/>
          </a:bodyPr>
          <a:lstStyle/>
          <a:p>
            <a:r>
              <a:rPr lang="en-US" sz="9600" dirty="0"/>
              <a:t>Fourth Sunday of Easter</a:t>
            </a:r>
          </a:p>
        </p:txBody>
      </p:sp>
      <p:sp>
        <p:nvSpPr>
          <p:cNvPr id="3" name="Subtitle 2"/>
          <p:cNvSpPr>
            <a:spLocks noGrp="1"/>
          </p:cNvSpPr>
          <p:nvPr>
            <p:ph type="subTitle" idx="1"/>
          </p:nvPr>
        </p:nvSpPr>
        <p:spPr>
          <a:xfrm>
            <a:off x="2895600" y="40386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1524000" y="6096000"/>
            <a:ext cx="9144000" cy="523220"/>
          </a:xfrm>
          <a:prstGeom prst="rect">
            <a:avLst/>
          </a:prstGeom>
          <a:solidFill>
            <a:srgbClr val="2A705C">
              <a:alpha val="60000"/>
            </a:srgbClr>
          </a:solidFill>
        </p:spPr>
        <p:txBody>
          <a:bodyPr wrap="square">
            <a:spAutoFit/>
          </a:bodyPr>
          <a:lstStyle/>
          <a:p>
            <a:pPr algn="ctr"/>
            <a:r>
              <a:rPr lang="en-US" sz="2800" dirty="0"/>
              <a:t>Acts 2:42-47  •  Psalm 23  •  1 Peter 2:19-25  •  John 10:1-10</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010400" cy="1754326"/>
          </a:xfrm>
          <a:prstGeom prst="rect">
            <a:avLst/>
          </a:prstGeom>
        </p:spPr>
        <p:txBody>
          <a:bodyPr wrap="square" lIns="91440" tIns="45720" rIns="91440" bIns="45720" anchor="t">
            <a:spAutoFit/>
          </a:bodyPr>
          <a:lstStyle/>
          <a:p>
            <a:r>
              <a:rPr lang="en-US" sz="3600" dirty="0"/>
              <a:t>“…the sheep hear his voice. He calls his own sheep by name and leads them out.”</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John </a:t>
            </a:r>
            <a:r>
              <a:rPr lang="en-US" sz="2400" dirty="0" err="1">
                <a:solidFill>
                  <a:schemeClr val="tx1">
                    <a:lumMod val="95000"/>
                  </a:schemeClr>
                </a:solidFill>
              </a:rPr>
              <a:t>10:3b</a:t>
            </a:r>
            <a:endParaRPr lang="en-US" sz="2400" dirty="0">
              <a:solidFill>
                <a:schemeClr val="tx1">
                  <a:lumMod val="95000"/>
                </a:schemeClr>
              </a:solidFill>
            </a:endParaRP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The Good Shepherd  --  JESUS </a:t>
            </a:r>
            <a:r>
              <a:rPr lang="en-US" sz="1600" dirty="0" err="1">
                <a:solidFill>
                  <a:schemeClr val="tx1">
                    <a:lumMod val="95000"/>
                  </a:schemeClr>
                </a:solidFill>
              </a:rPr>
              <a:t>MAFA</a:t>
            </a:r>
            <a:r>
              <a:rPr lang="en-US" sz="1600" dirty="0">
                <a:solidFill>
                  <a:schemeClr val="tx1">
                    <a:lumMod val="95000"/>
                  </a:schemeClr>
                </a:solidFill>
              </a:rPr>
              <a:t>, Cameroon</a:t>
            </a:r>
          </a:p>
        </p:txBody>
      </p:sp>
      <p:pic>
        <p:nvPicPr>
          <p:cNvPr id="2" name="Picture 1"/>
          <p:cNvPicPr>
            <a:picLocks noChangeAspect="1"/>
          </p:cNvPicPr>
          <p:nvPr/>
        </p:nvPicPr>
        <p:blipFill>
          <a:blip r:embed="rId2"/>
          <a:stretch>
            <a:fillRect/>
          </a:stretch>
        </p:blipFill>
        <p:spPr>
          <a:xfrm>
            <a:off x="1538809" y="58430"/>
            <a:ext cx="9129191" cy="6090474"/>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8"/>
            <a:ext cx="6934200" cy="1754326"/>
          </a:xfrm>
          <a:prstGeom prst="rect">
            <a:avLst/>
          </a:prstGeom>
        </p:spPr>
        <p:txBody>
          <a:bodyPr wrap="square" lIns="91440" tIns="45720" rIns="91440" bIns="45720" anchor="t">
            <a:spAutoFit/>
          </a:bodyPr>
          <a:lstStyle/>
          <a:p>
            <a:r>
              <a:rPr lang="en-US" sz="3600" dirty="0"/>
              <a:t>“…he goes ahead of them, and the sheep follow him because they know his voice.”</a:t>
            </a:r>
            <a:endParaRPr lang="en-US" sz="3600" dirty="0">
              <a:cs typeface="Arial" pitchFamily="34" charset="0"/>
            </a:endParaRPr>
          </a:p>
        </p:txBody>
      </p:sp>
      <p:sp>
        <p:nvSpPr>
          <p:cNvPr id="5" name="TextBox 4"/>
          <p:cNvSpPr txBox="1"/>
          <p:nvPr/>
        </p:nvSpPr>
        <p:spPr>
          <a:xfrm>
            <a:off x="6019800" y="4343401"/>
            <a:ext cx="3352800" cy="461665"/>
          </a:xfrm>
          <a:prstGeom prst="rect">
            <a:avLst/>
          </a:prstGeom>
          <a:noFill/>
        </p:spPr>
        <p:txBody>
          <a:bodyPr wrap="square" rtlCol="0">
            <a:spAutoFit/>
          </a:bodyPr>
          <a:lstStyle/>
          <a:p>
            <a:pPr algn="ctr"/>
            <a:r>
              <a:rPr lang="en-US" sz="2400" dirty="0">
                <a:solidFill>
                  <a:schemeClr val="tx1">
                    <a:lumMod val="95000"/>
                  </a:schemeClr>
                </a:solidFill>
              </a:rPr>
              <a:t>John </a:t>
            </a:r>
            <a:r>
              <a:rPr lang="en-US" sz="2400" dirty="0" err="1">
                <a:solidFill>
                  <a:schemeClr val="tx1">
                    <a:lumMod val="95000"/>
                  </a:schemeClr>
                </a:solidFill>
              </a:rPr>
              <a:t>10:4b</a:t>
            </a:r>
            <a:endParaRPr lang="en-US" sz="2400" dirty="0">
              <a:solidFill>
                <a:schemeClr val="tx1">
                  <a:lumMod val="95000"/>
                </a:schemeClr>
              </a:solidFill>
            </a:endParaRP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172200"/>
            <a:ext cx="8763000" cy="338554"/>
          </a:xfrm>
          <a:prstGeom prst="rect">
            <a:avLst/>
          </a:prstGeom>
          <a:noFill/>
        </p:spPr>
        <p:txBody>
          <a:bodyPr wrap="square" rtlCol="0">
            <a:spAutoFit/>
          </a:bodyPr>
          <a:lstStyle/>
          <a:p>
            <a:pPr algn="ctr"/>
            <a:r>
              <a:rPr lang="en-US" sz="1600" dirty="0">
                <a:solidFill>
                  <a:schemeClr val="tx1">
                    <a:lumMod val="95000"/>
                  </a:schemeClr>
                </a:solidFill>
              </a:rPr>
              <a:t>The Sheep of His Pasture  --  Edward Calvert, Yale Center for British Art, New Haven, CT</a:t>
            </a:r>
          </a:p>
        </p:txBody>
      </p:sp>
      <p:pic>
        <p:nvPicPr>
          <p:cNvPr id="3" name="Picture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489718" y="838200"/>
            <a:ext cx="9178283" cy="4881658"/>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00400" y="2286001"/>
            <a:ext cx="6705600" cy="1200329"/>
          </a:xfrm>
          <a:prstGeom prst="rect">
            <a:avLst/>
          </a:prstGeom>
        </p:spPr>
        <p:txBody>
          <a:bodyPr wrap="square">
            <a:spAutoFit/>
          </a:bodyPr>
          <a:lstStyle/>
          <a:p>
            <a:r>
              <a:rPr lang="en-US" sz="3600" dirty="0"/>
              <a:t>“Very truly, I tell you, I am the gate for the sheep.”</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John </a:t>
            </a:r>
            <a:r>
              <a:rPr lang="en-US" sz="2400" dirty="0" err="1">
                <a:solidFill>
                  <a:schemeClr val="tx1">
                    <a:lumMod val="95000"/>
                  </a:schemeClr>
                </a:solidFill>
              </a:rPr>
              <a:t>10:7b</a:t>
            </a:r>
            <a:endParaRPr lang="en-US" sz="2400" dirty="0">
              <a:solidFill>
                <a:schemeClr val="tx1">
                  <a:lumMod val="95000"/>
                </a:schemeClr>
              </a:solidFill>
            </a:endParaRP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0200" y="6400800"/>
            <a:ext cx="8763000" cy="338554"/>
          </a:xfrm>
          <a:prstGeom prst="rect">
            <a:avLst/>
          </a:prstGeom>
          <a:noFill/>
        </p:spPr>
        <p:txBody>
          <a:bodyPr wrap="square" rtlCol="0">
            <a:spAutoFit/>
          </a:bodyPr>
          <a:lstStyle/>
          <a:p>
            <a:pPr algn="ctr"/>
            <a:r>
              <a:rPr lang="en-US" sz="1600" dirty="0">
                <a:solidFill>
                  <a:schemeClr val="tx1">
                    <a:lumMod val="85000"/>
                  </a:schemeClr>
                </a:solidFill>
              </a:rPr>
              <a:t>The Good Shepherd  --  Henry </a:t>
            </a:r>
            <a:r>
              <a:rPr lang="en-US" sz="1600" dirty="0" err="1">
                <a:solidFill>
                  <a:schemeClr val="tx1">
                    <a:lumMod val="85000"/>
                  </a:schemeClr>
                </a:solidFill>
              </a:rPr>
              <a:t>Ossawa</a:t>
            </a:r>
            <a:r>
              <a:rPr lang="en-US" sz="1600" dirty="0">
                <a:solidFill>
                  <a:schemeClr val="tx1">
                    <a:lumMod val="85000"/>
                  </a:schemeClr>
                </a:solidFill>
              </a:rPr>
              <a:t> Tanner, </a:t>
            </a:r>
            <a:r>
              <a:rPr lang="en-US" sz="1600" dirty="0" err="1">
                <a:solidFill>
                  <a:schemeClr val="tx1">
                    <a:lumMod val="85000"/>
                  </a:schemeClr>
                </a:solidFill>
              </a:rPr>
              <a:t>Zimmerli</a:t>
            </a:r>
            <a:r>
              <a:rPr lang="en-US" sz="1600" dirty="0">
                <a:solidFill>
                  <a:schemeClr val="tx1">
                    <a:lumMod val="85000"/>
                  </a:schemeClr>
                </a:solidFill>
              </a:rPr>
              <a:t> Museum, Rutgers, NJ</a:t>
            </a:r>
          </a:p>
        </p:txBody>
      </p:sp>
      <p:pic>
        <p:nvPicPr>
          <p:cNvPr id="5" name="Picture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190638" y="4619"/>
            <a:ext cx="7909435" cy="6319981"/>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“Whoever enters by me will be saved and will come in and go out and find pasture.”</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John </a:t>
            </a:r>
            <a:r>
              <a:rPr lang="en-US" sz="2400" dirty="0" err="1">
                <a:solidFill>
                  <a:schemeClr val="tx1">
                    <a:lumMod val="95000"/>
                  </a:schemeClr>
                </a:solidFill>
              </a:rPr>
              <a:t>10:9b</a:t>
            </a:r>
            <a:endParaRPr lang="en-US" sz="2400" dirty="0">
              <a:solidFill>
                <a:schemeClr val="tx1">
                  <a:lumMod val="95000"/>
                </a:schemeClr>
              </a:solidFill>
            </a:endParaRP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5638800"/>
            <a:ext cx="3733800" cy="1077218"/>
          </a:xfrm>
          <a:prstGeom prst="rect">
            <a:avLst/>
          </a:prstGeom>
          <a:noFill/>
        </p:spPr>
        <p:txBody>
          <a:bodyPr wrap="square" rtlCol="0">
            <a:spAutoFit/>
          </a:bodyPr>
          <a:lstStyle/>
          <a:p>
            <a:pPr algn="ctr"/>
            <a:r>
              <a:rPr lang="en-US" sz="1600" dirty="0">
                <a:solidFill>
                  <a:schemeClr val="tx1">
                    <a:lumMod val="95000"/>
                  </a:schemeClr>
                </a:solidFill>
              </a:rPr>
              <a:t>The Christ Child as Good Shepherd   </a:t>
            </a:r>
          </a:p>
          <a:p>
            <a:pPr algn="ctr"/>
            <a:r>
              <a:rPr lang="en-US" sz="1600" dirty="0">
                <a:solidFill>
                  <a:schemeClr val="tx1">
                    <a:lumMod val="95000"/>
                  </a:schemeClr>
                </a:solidFill>
              </a:rPr>
              <a:t>Goa, India</a:t>
            </a:r>
          </a:p>
          <a:p>
            <a:pPr algn="ctr"/>
            <a:endParaRPr lang="en-US" sz="1600" dirty="0">
              <a:solidFill>
                <a:schemeClr val="tx1">
                  <a:lumMod val="95000"/>
                </a:schemeClr>
              </a:solidFill>
            </a:endParaRPr>
          </a:p>
          <a:p>
            <a:pPr algn="ctr"/>
            <a:r>
              <a:rPr lang="en-US" sz="1600" dirty="0">
                <a:solidFill>
                  <a:schemeClr val="tx1">
                    <a:lumMod val="95000"/>
                  </a:schemeClr>
                </a:solidFill>
              </a:rPr>
              <a:t> Walters Art Museum, Baltimore, MD</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791200" y="0"/>
            <a:ext cx="4595844" cy="6858000"/>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2209801"/>
            <a:ext cx="6705600" cy="1200329"/>
          </a:xfrm>
          <a:prstGeom prst="rect">
            <a:avLst/>
          </a:prstGeom>
        </p:spPr>
        <p:txBody>
          <a:bodyPr wrap="square">
            <a:spAutoFit/>
          </a:bodyPr>
          <a:lstStyle/>
          <a:p>
            <a:r>
              <a:rPr lang="en-US" sz="3600" dirty="0"/>
              <a:t>“I came that they may have life, and have it abundantly."</a:t>
            </a:r>
            <a:endParaRPr lang="en-US" sz="3600" dirty="0">
              <a:cs typeface="Arial" pitchFamily="34" charset="0"/>
            </a:endParaRPr>
          </a:p>
        </p:txBody>
      </p:sp>
      <p:sp>
        <p:nvSpPr>
          <p:cNvPr id="5" name="TextBox 4"/>
          <p:cNvSpPr txBox="1"/>
          <p:nvPr/>
        </p:nvSpPr>
        <p:spPr>
          <a:xfrm>
            <a:off x="5867400" y="4191001"/>
            <a:ext cx="3352800" cy="461665"/>
          </a:xfrm>
          <a:prstGeom prst="rect">
            <a:avLst/>
          </a:prstGeom>
          <a:noFill/>
        </p:spPr>
        <p:txBody>
          <a:bodyPr wrap="square" rtlCol="0">
            <a:spAutoFit/>
          </a:bodyPr>
          <a:lstStyle/>
          <a:p>
            <a:pPr algn="ctr"/>
            <a:r>
              <a:rPr lang="en-US" sz="2400" dirty="0">
                <a:solidFill>
                  <a:schemeClr val="tx1">
                    <a:lumMod val="95000"/>
                  </a:schemeClr>
                </a:solidFill>
              </a:rPr>
              <a:t>John </a:t>
            </a:r>
            <a:r>
              <a:rPr lang="en-US" sz="2400" dirty="0" err="1">
                <a:solidFill>
                  <a:schemeClr val="tx1">
                    <a:lumMod val="95000"/>
                  </a:schemeClr>
                </a:solidFill>
              </a:rPr>
              <a:t>10:10b</a:t>
            </a:r>
            <a:endParaRPr lang="en-US" sz="2400" dirty="0">
              <a:solidFill>
                <a:schemeClr val="tx1">
                  <a:lumMod val="95000"/>
                </a:schemeClr>
              </a:solidFill>
            </a:endParaRP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Jesus Welcomes All  --  Church Mural, Sudan</a:t>
            </a:r>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457201"/>
            <a:ext cx="9144000" cy="5421313"/>
          </a:xfrm>
          <a:prstGeom prst="rect">
            <a:avLst/>
          </a:prstGeom>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8"/>
            <a:ext cx="7086600" cy="1754326"/>
          </a:xfrm>
          <a:prstGeom prst="rect">
            <a:avLst/>
          </a:prstGeom>
        </p:spPr>
        <p:txBody>
          <a:bodyPr wrap="square" lIns="91440" tIns="45720" rIns="91440" bIns="45720" anchor="t">
            <a:spAutoFit/>
          </a:bodyPr>
          <a:lstStyle/>
          <a:p>
            <a:r>
              <a:rPr lang="en-US" sz="3600" dirty="0"/>
              <a:t>Day by day, ...they broke bread at home and ate their food with glad and generous hearts...</a:t>
            </a:r>
            <a:endParaRPr lang="en-US" sz="3600" dirty="0">
              <a:cs typeface="Arial" pitchFamily="34" charset="0"/>
            </a:endParaRPr>
          </a:p>
        </p:txBody>
      </p:sp>
      <p:sp>
        <p:nvSpPr>
          <p:cNvPr id="4" name="TextBox 3"/>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Acts </a:t>
            </a:r>
            <a:r>
              <a:rPr lang="en-US" sz="2400" dirty="0" err="1">
                <a:solidFill>
                  <a:schemeClr val="tx1">
                    <a:lumMod val="95000"/>
                  </a:schemeClr>
                </a:solidFill>
              </a:rPr>
              <a:t>2:46ac</a:t>
            </a:r>
            <a:endParaRPr lang="en-US" sz="2400" dirty="0">
              <a:solidFill>
                <a:schemeClr val="tx1">
                  <a:lumMod val="95000"/>
                </a:schemeClr>
              </a:solidFill>
            </a:endParaRP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600" dirty="0"/>
              <a:t>New Revised Standard Version Updated Edition Bible, copyright 2022, Division of Christian Education of the National Council of the Churches of Christ in the United States of America. Used by permission. All rights reserved.</a:t>
            </a:r>
          </a:p>
          <a:p>
            <a:pPr>
              <a:buNone/>
            </a:pPr>
            <a:endParaRPr lang="en-US" sz="1600" dirty="0"/>
          </a:p>
          <a:p>
            <a:pPr>
              <a:buNone/>
            </a:pPr>
            <a:r>
              <a:rPr lang="en-US" sz="1600" dirty="0"/>
              <a:t>http://commons.wikimedia.org/wiki/File:BegaPrayer.jpg</a:t>
            </a:r>
          </a:p>
          <a:p>
            <a:pPr>
              <a:buNone/>
            </a:pPr>
            <a:r>
              <a:rPr lang="en-US" sz="1600" dirty="0"/>
              <a:t>https://www.flickr.com/photos/reisgekki/3056333088</a:t>
            </a:r>
          </a:p>
          <a:p>
            <a:pPr>
              <a:buNone/>
            </a:pPr>
            <a:r>
              <a:rPr lang="en-US" sz="1600" dirty="0"/>
              <a:t>http://www.flickr.com/photos/thomashawk/2202377733/</a:t>
            </a:r>
          </a:p>
          <a:p>
            <a:pPr>
              <a:buNone/>
            </a:pPr>
            <a:r>
              <a:rPr lang="en-US" sz="1600" dirty="0"/>
              <a:t>http://diglib.library.vanderbilt.edu/act-imagelink.pl?RC=48288</a:t>
            </a:r>
          </a:p>
          <a:p>
            <a:pPr>
              <a:buNone/>
            </a:pPr>
            <a:r>
              <a:rPr lang="en-US" sz="1600" dirty="0"/>
              <a:t>https://commons.wikimedia.org/wiki/File:Edward_Calvert_-_The_Sheep_of_His_Pasture_-_Google_Art_Project.jpg</a:t>
            </a:r>
          </a:p>
          <a:p>
            <a:pPr>
              <a:buNone/>
            </a:pPr>
            <a:r>
              <a:rPr lang="en-US" sz="1600" dirty="0"/>
              <a:t>https://commons.wikimedia.org/wiki/File:Henry_Ossawa_Tanner_-_The_Good_Shepherd_-_Google_Art_Project.jpg</a:t>
            </a:r>
          </a:p>
          <a:p>
            <a:pPr>
              <a:buNone/>
            </a:pPr>
            <a:r>
              <a:rPr lang="en-US" sz="1600" dirty="0"/>
              <a:t>https://commons.wikimedia.org/wiki/File:Indian_-_The_Christ_Child_as_Good_Shepherd_-_Walters_71324.jpg</a:t>
            </a:r>
          </a:p>
          <a:p>
            <a:pPr>
              <a:buNone/>
            </a:pPr>
            <a:r>
              <a:rPr lang="en-US" sz="1600" dirty="0"/>
              <a:t>https://www.flickr.com/photos/amyashcraft/13885591354/</a:t>
            </a:r>
          </a:p>
          <a:p>
            <a:pPr>
              <a:buNone/>
            </a:pPr>
            <a:endParaRPr lang="en-US" sz="1600" dirty="0"/>
          </a:p>
          <a:p>
            <a:pPr>
              <a:buNone/>
            </a:pPr>
            <a:r>
              <a:rPr lang="en-US" sz="1600" dirty="0"/>
              <a:t>Additional descriptions can be found at the Art in the Christian Tradition image library, a service of the Vanderbilt Divinity Library, http://diglib.library.vanderbilt.edu/.  All images available via Creative Commons 3.0 License.</a:t>
            </a:r>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05000" y="5382162"/>
            <a:ext cx="1600200" cy="1323439"/>
          </a:xfrm>
          <a:prstGeom prst="rect">
            <a:avLst/>
          </a:prstGeom>
          <a:noFill/>
        </p:spPr>
        <p:txBody>
          <a:bodyPr wrap="square" rtlCol="0">
            <a:spAutoFit/>
          </a:bodyPr>
          <a:lstStyle/>
          <a:p>
            <a:pPr algn="ctr"/>
            <a:r>
              <a:rPr lang="en-US" sz="1600" dirty="0">
                <a:solidFill>
                  <a:schemeClr val="tx1">
                    <a:lumMod val="95000"/>
                  </a:schemeClr>
                </a:solidFill>
              </a:rPr>
              <a:t>Saying Grace</a:t>
            </a:r>
          </a:p>
          <a:p>
            <a:pPr algn="ctr"/>
            <a:endParaRPr lang="en-US" sz="1600" dirty="0">
              <a:solidFill>
                <a:schemeClr val="tx1">
                  <a:lumMod val="95000"/>
                </a:schemeClr>
              </a:solidFill>
            </a:endParaRPr>
          </a:p>
          <a:p>
            <a:pPr algn="ctr"/>
            <a:r>
              <a:rPr lang="en-US" sz="1600" dirty="0">
                <a:solidFill>
                  <a:schemeClr val="tx1">
                    <a:lumMod val="95000"/>
                  </a:schemeClr>
                </a:solidFill>
              </a:rPr>
              <a:t>  Cornelis Bega Rijksmuseum Amsterdam</a:t>
            </a:r>
          </a:p>
        </p:txBody>
      </p:sp>
      <p:pic>
        <p:nvPicPr>
          <p:cNvPr id="2" name="Picture 1"/>
          <p:cNvPicPr>
            <a:picLocks noChangeAspect="1"/>
          </p:cNvPicPr>
          <p:nvPr/>
        </p:nvPicPr>
        <p:blipFill>
          <a:blip r:embed="rId2"/>
          <a:stretch>
            <a:fillRect/>
          </a:stretch>
        </p:blipFill>
        <p:spPr>
          <a:xfrm>
            <a:off x="4362846" y="76201"/>
            <a:ext cx="5238355" cy="6781799"/>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00400" y="2133601"/>
            <a:ext cx="7467600" cy="1200329"/>
          </a:xfrm>
          <a:prstGeom prst="rect">
            <a:avLst/>
          </a:prstGeom>
        </p:spPr>
        <p:txBody>
          <a:bodyPr wrap="square" lIns="91440" tIns="45720" rIns="91440" bIns="45720" anchor="t">
            <a:spAutoFit/>
          </a:bodyPr>
          <a:lstStyle/>
          <a:p>
            <a:r>
              <a:rPr lang="en-US" sz="3600" dirty="0"/>
              <a:t>…he leads me beside still waters;</a:t>
            </a:r>
          </a:p>
          <a:p>
            <a:r>
              <a:rPr lang="en-US" sz="3600" dirty="0"/>
              <a:t>he restores my soul.</a:t>
            </a:r>
            <a:endParaRPr lang="en-US" sz="3600" dirty="0">
              <a:cs typeface="Arial" pitchFamily="34" charset="0"/>
            </a:endParaRPr>
          </a:p>
        </p:txBody>
      </p:sp>
      <p:sp>
        <p:nvSpPr>
          <p:cNvPr id="5" name="TextBox 4"/>
          <p:cNvSpPr txBox="1"/>
          <p:nvPr/>
        </p:nvSpPr>
        <p:spPr>
          <a:xfrm>
            <a:off x="5715000" y="40386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Psalm 23:2b-3a</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124200" y="152400"/>
            <a:ext cx="6019800" cy="6019800"/>
          </a:xfrm>
          <a:prstGeom prst="rect">
            <a:avLst/>
          </a:prstGeom>
        </p:spPr>
      </p:pic>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Daily Life  --  </a:t>
            </a:r>
            <a:r>
              <a:rPr lang="en-US" sz="1600" dirty="0" err="1">
                <a:solidFill>
                  <a:schemeClr val="tx1">
                    <a:lumMod val="95000"/>
                  </a:schemeClr>
                </a:solidFill>
              </a:rPr>
              <a:t>Mottamadya</a:t>
            </a:r>
            <a:r>
              <a:rPr lang="en-US" sz="1600" dirty="0">
                <a:solidFill>
                  <a:schemeClr val="tx1">
                    <a:lumMod val="95000"/>
                  </a:schemeClr>
                </a:solidFill>
              </a:rPr>
              <a:t> Women's Association, Cairo, Egypt</a:t>
            </a:r>
          </a:p>
        </p:txBody>
      </p:sp>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When he was abused, he did not return abuse; when he suffered,  </a:t>
            </a:r>
          </a:p>
          <a:p>
            <a:r>
              <a:rPr lang="en-US" sz="3600" dirty="0"/>
              <a:t>he did not threaten…</a:t>
            </a:r>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solidFill>
                  <a:schemeClr val="tx1">
                    <a:lumMod val="95000"/>
                  </a:schemeClr>
                </a:solidFill>
              </a:rPr>
              <a:t>1 Peter </a:t>
            </a:r>
            <a:r>
              <a:rPr lang="en-US" sz="2400" dirty="0" err="1">
                <a:solidFill>
                  <a:schemeClr val="tx1">
                    <a:lumMod val="95000"/>
                  </a:schemeClr>
                </a:solidFill>
              </a:rPr>
              <a:t>2:23a</a:t>
            </a:r>
            <a:endParaRPr lang="en-US" sz="2400" dirty="0">
              <a:solidFill>
                <a:schemeClr val="tx1">
                  <a:lumMod val="95000"/>
                </a:schemeClr>
              </a:solidFill>
            </a:endParaRP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096000"/>
            <a:ext cx="8763000" cy="338554"/>
          </a:xfrm>
          <a:prstGeom prst="rect">
            <a:avLst/>
          </a:prstGeom>
          <a:noFill/>
        </p:spPr>
        <p:txBody>
          <a:bodyPr wrap="square" rtlCol="0">
            <a:spAutoFit/>
          </a:bodyPr>
          <a:lstStyle/>
          <a:p>
            <a:pPr algn="ctr"/>
            <a:r>
              <a:rPr lang="en-US" sz="1600" dirty="0">
                <a:solidFill>
                  <a:schemeClr val="tx1">
                    <a:lumMod val="95000"/>
                  </a:schemeClr>
                </a:solidFill>
              </a:rPr>
              <a:t>Tile from Peace Wall, Hamilton, New Zealand</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124200" y="762000"/>
            <a:ext cx="5994400" cy="4495800"/>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70"/>
            <a:ext cx="7467600" cy="1200329"/>
          </a:xfrm>
          <a:prstGeom prst="rect">
            <a:avLst/>
          </a:prstGeom>
        </p:spPr>
        <p:txBody>
          <a:bodyPr wrap="square">
            <a:spAutoFit/>
          </a:bodyPr>
          <a:lstStyle/>
          <a:p>
            <a:r>
              <a:rPr lang="en-US" sz="3600" dirty="0"/>
              <a:t>“The one who enters by the gate</a:t>
            </a:r>
          </a:p>
          <a:p>
            <a:r>
              <a:rPr lang="en-US" sz="3600" dirty="0"/>
              <a:t>is the shepherd of the sheep.”</a:t>
            </a:r>
            <a:endParaRPr lang="en-US" sz="3600" dirty="0">
              <a:cs typeface="Arial" pitchFamily="34" charset="0"/>
            </a:endParaRPr>
          </a:p>
        </p:txBody>
      </p:sp>
      <p:sp>
        <p:nvSpPr>
          <p:cNvPr id="5" name="TextBox 4"/>
          <p:cNvSpPr txBox="1"/>
          <p:nvPr/>
        </p:nvSpPr>
        <p:spPr>
          <a:xfrm>
            <a:off x="5791200" y="4038601"/>
            <a:ext cx="3352800" cy="461665"/>
          </a:xfrm>
          <a:prstGeom prst="rect">
            <a:avLst/>
          </a:prstGeom>
          <a:noFill/>
        </p:spPr>
        <p:txBody>
          <a:bodyPr wrap="square" rtlCol="0">
            <a:spAutoFit/>
          </a:bodyPr>
          <a:lstStyle/>
          <a:p>
            <a:pPr algn="ctr"/>
            <a:r>
              <a:rPr lang="en-US" sz="2400" dirty="0">
                <a:solidFill>
                  <a:schemeClr val="tx1">
                    <a:lumMod val="95000"/>
                  </a:schemeClr>
                </a:solidFill>
              </a:rPr>
              <a:t>John 10:2</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248400"/>
            <a:ext cx="8763000" cy="338554"/>
          </a:xfrm>
          <a:prstGeom prst="rect">
            <a:avLst/>
          </a:prstGeom>
          <a:noFill/>
        </p:spPr>
        <p:txBody>
          <a:bodyPr wrap="square" rtlCol="0">
            <a:spAutoFit/>
          </a:bodyPr>
          <a:lstStyle/>
          <a:p>
            <a:pPr algn="ctr"/>
            <a:r>
              <a:rPr lang="en-US" sz="1600" dirty="0">
                <a:solidFill>
                  <a:schemeClr val="tx1">
                    <a:lumMod val="95000"/>
                  </a:schemeClr>
                </a:solidFill>
              </a:rPr>
              <a:t>The Good Shepherd  --  Julien Dupre, Legion of Honor Museum, San Francisco, CA</a:t>
            </a:r>
          </a:p>
        </p:txBody>
      </p:sp>
      <p:pic>
        <p:nvPicPr>
          <p:cNvPr id="2" name="Picture 1"/>
          <p:cNvPicPr>
            <a:picLocks noChangeAspect="1"/>
          </p:cNvPicPr>
          <p:nvPr/>
        </p:nvPicPr>
        <p:blipFill>
          <a:blip r:embed="rId2"/>
          <a:stretch>
            <a:fillRect/>
          </a:stretch>
        </p:blipFill>
        <p:spPr>
          <a:xfrm>
            <a:off x="1804103" y="381001"/>
            <a:ext cx="8628972" cy="5457825"/>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306</TotalTime>
  <Words>549</Words>
  <Application>Microsoft Office PowerPoint</Application>
  <PresentationFormat>Widescreen</PresentationFormat>
  <Paragraphs>51</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First Sunday after Christmas Day Year A</vt:lpstr>
      <vt:lpstr>Fourth Sunday of Easter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Fourth Sunday of Easter</dc:title>
  <dc:creator>Anne</dc:creator>
  <cp:lastModifiedBy>Lew, Charlotte Yuh</cp:lastModifiedBy>
  <cp:revision>106</cp:revision>
  <dcterms:created xsi:type="dcterms:W3CDTF">2016-08-31T16:46:43Z</dcterms:created>
  <dcterms:modified xsi:type="dcterms:W3CDTF">2025-10-15T16:39:00Z</dcterms:modified>
</cp:coreProperties>
</file>