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5"/>
  </p:notesMasterIdLst>
  <p:sldIdLst>
    <p:sldId id="256" r:id="rId2"/>
    <p:sldId id="405" r:id="rId3"/>
    <p:sldId id="406" r:id="rId4"/>
    <p:sldId id="385" r:id="rId5"/>
    <p:sldId id="386" r:id="rId6"/>
    <p:sldId id="387" r:id="rId7"/>
    <p:sldId id="388" r:id="rId8"/>
    <p:sldId id="389" r:id="rId9"/>
    <p:sldId id="390" r:id="rId10"/>
    <p:sldId id="391" r:id="rId11"/>
    <p:sldId id="392" r:id="rId12"/>
    <p:sldId id="393" r:id="rId13"/>
    <p:sldId id="409" r:id="rId14"/>
    <p:sldId id="395" r:id="rId15"/>
    <p:sldId id="411" r:id="rId16"/>
    <p:sldId id="402" r:id="rId17"/>
    <p:sldId id="396" r:id="rId18"/>
    <p:sldId id="412" r:id="rId19"/>
    <p:sldId id="400" r:id="rId20"/>
    <p:sldId id="404" r:id="rId21"/>
    <p:sldId id="397" r:id="rId22"/>
    <p:sldId id="398" r:id="rId23"/>
    <p:sldId id="29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6B90"/>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5397FD-7AEB-4DB7-94DF-0E34D3E58371}" v="34" dt="2025-10-20T13:24:22.8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519" autoAdjust="0"/>
    <p:restoredTop sz="94694"/>
  </p:normalViewPr>
  <p:slideViewPr>
    <p:cSldViewPr>
      <p:cViewPr varScale="1">
        <p:scale>
          <a:sx n="59" d="100"/>
          <a:sy n="59" d="100"/>
        </p:scale>
        <p:origin x="444"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EF5397FD-7AEB-4DB7-94DF-0E34D3E58371}"/>
    <pc:docChg chg="modSld">
      <pc:chgData name="Allison Blackwell" userId="7Y4zoj1sqs5H+IG1uY71RyUTFRj8vI3Lj7CrwoODLF4=" providerId="None" clId="Web-{EF5397FD-7AEB-4DB7-94DF-0E34D3E58371}" dt="2025-10-20T13:24:22.599" v="14" actId="20577"/>
      <pc:docMkLst>
        <pc:docMk/>
      </pc:docMkLst>
      <pc:sldChg chg="modSp">
        <pc:chgData name="Allison Blackwell" userId="7Y4zoj1sqs5H+IG1uY71RyUTFRj8vI3Lj7CrwoODLF4=" providerId="None" clId="Web-{EF5397FD-7AEB-4DB7-94DF-0E34D3E58371}" dt="2025-10-20T13:22:20.990" v="2" actId="20577"/>
        <pc:sldMkLst>
          <pc:docMk/>
          <pc:sldMk cId="0" sldId="387"/>
        </pc:sldMkLst>
        <pc:spChg chg="mod">
          <ac:chgData name="Allison Blackwell" userId="7Y4zoj1sqs5H+IG1uY71RyUTFRj8vI3Lj7CrwoODLF4=" providerId="None" clId="Web-{EF5397FD-7AEB-4DB7-94DF-0E34D3E58371}" dt="2025-10-20T13:22:20.990" v="2" actId="20577"/>
          <ac:spMkLst>
            <pc:docMk/>
            <pc:sldMk cId="0" sldId="387"/>
            <ac:spMk id="2" creationId="{00000000-0000-0000-0000-000000000000}"/>
          </ac:spMkLst>
        </pc:spChg>
      </pc:sldChg>
      <pc:sldChg chg="modSp">
        <pc:chgData name="Allison Blackwell" userId="7Y4zoj1sqs5H+IG1uY71RyUTFRj8vI3Lj7CrwoODLF4=" providerId="None" clId="Web-{EF5397FD-7AEB-4DB7-94DF-0E34D3E58371}" dt="2025-10-20T13:23:20.693" v="4" actId="20577"/>
        <pc:sldMkLst>
          <pc:docMk/>
          <pc:sldMk cId="0" sldId="389"/>
        </pc:sldMkLst>
        <pc:spChg chg="mod">
          <ac:chgData name="Allison Blackwell" userId="7Y4zoj1sqs5H+IG1uY71RyUTFRj8vI3Lj7CrwoODLF4=" providerId="None" clId="Web-{EF5397FD-7AEB-4DB7-94DF-0E34D3E58371}" dt="2025-10-20T13:23:20.693" v="4" actId="20577"/>
          <ac:spMkLst>
            <pc:docMk/>
            <pc:sldMk cId="0" sldId="389"/>
            <ac:spMk id="2" creationId="{00000000-0000-0000-0000-000000000000}"/>
          </ac:spMkLst>
        </pc:spChg>
      </pc:sldChg>
      <pc:sldChg chg="modSp">
        <pc:chgData name="Allison Blackwell" userId="7Y4zoj1sqs5H+IG1uY71RyUTFRj8vI3Lj7CrwoODLF4=" providerId="None" clId="Web-{EF5397FD-7AEB-4DB7-94DF-0E34D3E58371}" dt="2025-10-20T13:23:45.755" v="10" actId="20577"/>
        <pc:sldMkLst>
          <pc:docMk/>
          <pc:sldMk cId="0" sldId="391"/>
        </pc:sldMkLst>
        <pc:spChg chg="mod">
          <ac:chgData name="Allison Blackwell" userId="7Y4zoj1sqs5H+IG1uY71RyUTFRj8vI3Lj7CrwoODLF4=" providerId="None" clId="Web-{EF5397FD-7AEB-4DB7-94DF-0E34D3E58371}" dt="2025-10-20T13:23:43.599" v="9" actId="20577"/>
          <ac:spMkLst>
            <pc:docMk/>
            <pc:sldMk cId="0" sldId="391"/>
            <ac:spMk id="2" creationId="{00000000-0000-0000-0000-000000000000}"/>
          </ac:spMkLst>
        </pc:spChg>
        <pc:spChg chg="mod">
          <ac:chgData name="Allison Blackwell" userId="7Y4zoj1sqs5H+IG1uY71RyUTFRj8vI3Lj7CrwoODLF4=" providerId="None" clId="Web-{EF5397FD-7AEB-4DB7-94DF-0E34D3E58371}" dt="2025-10-20T13:23:45.755" v="10" actId="20577"/>
          <ac:spMkLst>
            <pc:docMk/>
            <pc:sldMk cId="0" sldId="391"/>
            <ac:spMk id="5" creationId="{00000000-0000-0000-0000-000000000000}"/>
          </ac:spMkLst>
        </pc:spChg>
      </pc:sldChg>
      <pc:sldChg chg="modSp">
        <pc:chgData name="Allison Blackwell" userId="7Y4zoj1sqs5H+IG1uY71RyUTFRj8vI3Lj7CrwoODLF4=" providerId="None" clId="Web-{EF5397FD-7AEB-4DB7-94DF-0E34D3E58371}" dt="2025-10-20T13:24:22.599" v="14" actId="20577"/>
        <pc:sldMkLst>
          <pc:docMk/>
          <pc:sldMk cId="0" sldId="397"/>
        </pc:sldMkLst>
        <pc:spChg chg="mod">
          <ac:chgData name="Allison Blackwell" userId="7Y4zoj1sqs5H+IG1uY71RyUTFRj8vI3Lj7CrwoODLF4=" providerId="None" clId="Web-{EF5397FD-7AEB-4DB7-94DF-0E34D3E58371}" dt="2025-10-20T13:24:22.599" v="14" actId="20577"/>
          <ac:spMkLst>
            <pc:docMk/>
            <pc:sldMk cId="0" sldId="397"/>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17</a:t>
            </a:fld>
            <a:endParaRPr lang="en-US"/>
          </a:p>
        </p:txBody>
      </p:sp>
    </p:spTree>
    <p:extLst>
      <p:ext uri="{BB962C8B-B14F-4D97-AF65-F5344CB8AC3E}">
        <p14:creationId xmlns:p14="http://schemas.microsoft.com/office/powerpoint/2010/main" val="3159885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10/20/2025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295401"/>
            <a:ext cx="8458200" cy="1470025"/>
          </a:xfrm>
        </p:spPr>
        <p:txBody>
          <a:bodyPr>
            <a:noAutofit/>
          </a:bodyPr>
          <a:lstStyle/>
          <a:p>
            <a:r>
              <a:rPr lang="en-US" sz="9600" dirty="0"/>
              <a:t>Ascension of the Lord</a:t>
            </a:r>
          </a:p>
        </p:txBody>
      </p:sp>
      <p:sp>
        <p:nvSpPr>
          <p:cNvPr id="3" name="Subtitle 2"/>
          <p:cNvSpPr>
            <a:spLocks noGrp="1"/>
          </p:cNvSpPr>
          <p:nvPr>
            <p:ph type="subTitle" idx="1"/>
          </p:nvPr>
        </p:nvSpPr>
        <p:spPr>
          <a:xfrm>
            <a:off x="2933700" y="37338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903894"/>
            <a:ext cx="9144000" cy="954107"/>
          </a:xfrm>
          <a:prstGeom prst="rect">
            <a:avLst/>
          </a:prstGeom>
          <a:solidFill>
            <a:srgbClr val="596B90">
              <a:alpha val="70000"/>
            </a:srgbClr>
          </a:solidFill>
        </p:spPr>
        <p:txBody>
          <a:bodyPr wrap="square">
            <a:spAutoFit/>
          </a:bodyPr>
          <a:lstStyle/>
          <a:p>
            <a:pPr algn="ctr"/>
            <a:r>
              <a:rPr lang="en-US" sz="2800" dirty="0"/>
              <a:t>Acts 1:1-11  •  Psalm 47 or Psalm 93  •  Ephesians 1:15-23  Luke 24:44-53</a:t>
            </a:r>
            <a:endParaRPr lang="fi-FI" sz="2800" dirty="0"/>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6934200" cy="1754326"/>
          </a:xfrm>
          <a:prstGeom prst="rect">
            <a:avLst/>
          </a:prstGeom>
        </p:spPr>
        <p:txBody>
          <a:bodyPr wrap="square" lIns="91440" tIns="45720" rIns="91440" bIns="45720" anchor="t">
            <a:spAutoFit/>
          </a:bodyPr>
          <a:lstStyle/>
          <a:p>
            <a:r>
              <a:rPr lang="en-US" sz="3600" dirty="0"/>
              <a:t>…repentance and forgiveness of sins is to be proclaimed in his name to all nations... </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Luke 24:47a</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172200"/>
            <a:ext cx="8763000" cy="338554"/>
          </a:xfrm>
          <a:prstGeom prst="rect">
            <a:avLst/>
          </a:prstGeom>
          <a:noFill/>
        </p:spPr>
        <p:txBody>
          <a:bodyPr wrap="square" rtlCol="0">
            <a:spAutoFit/>
          </a:bodyPr>
          <a:lstStyle/>
          <a:p>
            <a:pPr algn="ctr"/>
            <a:r>
              <a:rPr lang="en-US" sz="1600" dirty="0" err="1">
                <a:solidFill>
                  <a:schemeClr val="tx1">
                    <a:lumMod val="95000"/>
                  </a:schemeClr>
                </a:solidFill>
              </a:rPr>
              <a:t>Millenium</a:t>
            </a:r>
            <a:r>
              <a:rPr lang="en-US" sz="1600" dirty="0">
                <a:solidFill>
                  <a:schemeClr val="tx1">
                    <a:lumMod val="95000"/>
                  </a:schemeClr>
                </a:solidFill>
              </a:rPr>
              <a:t> Chapel of Peace and Forgiveness, </a:t>
            </a:r>
            <a:r>
              <a:rPr lang="en-US" sz="1600" dirty="0" err="1">
                <a:solidFill>
                  <a:schemeClr val="tx1">
                    <a:lumMod val="95000"/>
                  </a:schemeClr>
                </a:solidFill>
              </a:rPr>
              <a:t>Alrewas</a:t>
            </a:r>
            <a:r>
              <a:rPr lang="en-US" sz="1600" dirty="0">
                <a:solidFill>
                  <a:schemeClr val="tx1">
                    <a:lumMod val="95000"/>
                  </a:schemeClr>
                </a:solidFill>
              </a:rPr>
              <a:t>, England</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48484" y="457201"/>
            <a:ext cx="8086116" cy="5257801"/>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6781800" cy="1754326"/>
          </a:xfrm>
          <a:prstGeom prst="rect">
            <a:avLst/>
          </a:prstGeom>
        </p:spPr>
        <p:txBody>
          <a:bodyPr wrap="square">
            <a:spAutoFit/>
          </a:bodyPr>
          <a:lstStyle/>
          <a:p>
            <a:r>
              <a:rPr lang="en-US" sz="3600" dirty="0"/>
              <a:t>Then he led them out as far as Bethany, and, lifting up his hands, he blessed them.</a:t>
            </a:r>
            <a:endParaRPr lang="en-US" sz="3600" dirty="0">
              <a:cs typeface="Arial" pitchFamily="34" charset="0"/>
            </a:endParaRPr>
          </a:p>
        </p:txBody>
      </p:sp>
      <p:sp>
        <p:nvSpPr>
          <p:cNvPr id="5" name="TextBox 4"/>
          <p:cNvSpPr txBox="1"/>
          <p:nvPr/>
        </p:nvSpPr>
        <p:spPr>
          <a:xfrm>
            <a:off x="5257800" y="4267201"/>
            <a:ext cx="3352800" cy="461665"/>
          </a:xfrm>
          <a:prstGeom prst="rect">
            <a:avLst/>
          </a:prstGeom>
          <a:noFill/>
        </p:spPr>
        <p:txBody>
          <a:bodyPr wrap="square" rtlCol="0">
            <a:spAutoFit/>
          </a:bodyPr>
          <a:lstStyle/>
          <a:p>
            <a:pPr algn="ctr"/>
            <a:r>
              <a:rPr lang="en-US" sz="2400" dirty="0">
                <a:solidFill>
                  <a:schemeClr val="tx1">
                    <a:lumMod val="95000"/>
                  </a:schemeClr>
                </a:solidFill>
              </a:rPr>
              <a:t>Luke 24:50</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67600" y="5791200"/>
            <a:ext cx="2819400" cy="861774"/>
          </a:xfrm>
          <a:prstGeom prst="rect">
            <a:avLst/>
          </a:prstGeom>
          <a:noFill/>
        </p:spPr>
        <p:txBody>
          <a:bodyPr wrap="square" rtlCol="0">
            <a:spAutoFit/>
          </a:bodyPr>
          <a:lstStyle/>
          <a:p>
            <a:pPr algn="ctr"/>
            <a:r>
              <a:rPr lang="en-US" sz="1600" dirty="0">
                <a:solidFill>
                  <a:schemeClr val="tx1">
                    <a:lumMod val="95000"/>
                  </a:schemeClr>
                </a:solidFill>
              </a:rPr>
              <a:t>Ascension of Christ</a:t>
            </a:r>
          </a:p>
          <a:p>
            <a:pPr algn="ctr"/>
            <a:endParaRPr lang="en-US" sz="1600" dirty="0">
              <a:solidFill>
                <a:schemeClr val="tx1">
                  <a:lumMod val="95000"/>
                </a:schemeClr>
              </a:solidFill>
            </a:endParaRPr>
          </a:p>
          <a:p>
            <a:pPr algn="ctr"/>
            <a:r>
              <a:rPr lang="en-US" sz="1600" dirty="0">
                <a:solidFill>
                  <a:schemeClr val="tx1">
                    <a:lumMod val="95000"/>
                  </a:schemeClr>
                </a:solidFill>
              </a:rPr>
              <a:t>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2" name="Picture 1"/>
          <p:cNvPicPr>
            <a:picLocks noChangeAspect="1"/>
          </p:cNvPicPr>
          <p:nvPr/>
        </p:nvPicPr>
        <p:blipFill>
          <a:blip r:embed="rId2"/>
          <a:stretch>
            <a:fillRect/>
          </a:stretch>
        </p:blipFill>
        <p:spPr>
          <a:xfrm>
            <a:off x="2514600" y="47214"/>
            <a:ext cx="4436741" cy="6810786"/>
          </a:xfrm>
          <a:prstGeom prst="rect">
            <a:avLst/>
          </a:prstGeom>
        </p:spPr>
      </p:pic>
    </p:spTree>
    <p:extLst>
      <p:ext uri="{BB962C8B-B14F-4D97-AF65-F5344CB8AC3E}">
        <p14:creationId xmlns:p14="http://schemas.microsoft.com/office/powerpoint/2010/main" val="2952749105"/>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While he was blessing them, he withdrew from them and was carried up into heaven.</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24:51</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6248400"/>
            <a:ext cx="8763000" cy="338554"/>
          </a:xfrm>
          <a:prstGeom prst="rect">
            <a:avLst/>
          </a:prstGeom>
          <a:noFill/>
        </p:spPr>
        <p:txBody>
          <a:bodyPr wrap="square" rtlCol="0">
            <a:spAutoFit/>
          </a:bodyPr>
          <a:lstStyle/>
          <a:p>
            <a:pPr algn="ctr"/>
            <a:r>
              <a:rPr lang="en-US" sz="1600" dirty="0">
                <a:solidFill>
                  <a:schemeClr val="tx1">
                    <a:lumMod val="95000"/>
                  </a:schemeClr>
                </a:solidFill>
              </a:rPr>
              <a:t>Ascension  -- </a:t>
            </a:r>
            <a:r>
              <a:rPr lang="en-US" sz="1600" dirty="0" err="1">
                <a:solidFill>
                  <a:schemeClr val="tx1">
                    <a:lumMod val="95000"/>
                  </a:schemeClr>
                </a:solidFill>
              </a:rPr>
              <a:t>Keur</a:t>
            </a:r>
            <a:r>
              <a:rPr lang="en-US" sz="1600" dirty="0">
                <a:solidFill>
                  <a:schemeClr val="tx1">
                    <a:lumMod val="95000"/>
                  </a:schemeClr>
                </a:solidFill>
              </a:rPr>
              <a:t> Moussa Abbey, </a:t>
            </a:r>
            <a:r>
              <a:rPr lang="en-US" sz="1600" dirty="0" err="1">
                <a:solidFill>
                  <a:schemeClr val="tx1">
                    <a:lumMod val="95000"/>
                  </a:schemeClr>
                </a:solidFill>
              </a:rPr>
              <a:t>Keur</a:t>
            </a:r>
            <a:r>
              <a:rPr lang="en-US" sz="1600" dirty="0">
                <a:solidFill>
                  <a:schemeClr val="tx1">
                    <a:lumMod val="95000"/>
                  </a:schemeClr>
                </a:solidFill>
              </a:rPr>
              <a:t> Moussa, Senegal</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838200"/>
            <a:ext cx="9144000" cy="4884234"/>
          </a:xfrm>
          <a:prstGeom prst="rect">
            <a:avLst/>
          </a:prstGeom>
        </p:spPr>
      </p:pic>
    </p:spTree>
    <p:extLst>
      <p:ext uri="{BB962C8B-B14F-4D97-AF65-F5344CB8AC3E}">
        <p14:creationId xmlns:p14="http://schemas.microsoft.com/office/powerpoint/2010/main" val="1056203244"/>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334001"/>
            <a:ext cx="2514600" cy="1323439"/>
          </a:xfrm>
          <a:prstGeom prst="rect">
            <a:avLst/>
          </a:prstGeom>
          <a:noFill/>
        </p:spPr>
        <p:txBody>
          <a:bodyPr wrap="square" rtlCol="0">
            <a:spAutoFit/>
          </a:bodyPr>
          <a:lstStyle/>
          <a:p>
            <a:pPr algn="ctr"/>
            <a:r>
              <a:rPr lang="en-US" sz="1600" dirty="0">
                <a:solidFill>
                  <a:schemeClr val="tx1">
                    <a:lumMod val="95000"/>
                  </a:schemeClr>
                </a:solidFill>
              </a:rPr>
              <a:t>Ascension</a:t>
            </a:r>
          </a:p>
          <a:p>
            <a:pPr algn="ctr"/>
            <a:endParaRPr lang="en-US" sz="1600" dirty="0">
              <a:solidFill>
                <a:schemeClr val="tx1">
                  <a:lumMod val="95000"/>
                </a:schemeClr>
              </a:solidFill>
            </a:endParaRPr>
          </a:p>
          <a:p>
            <a:pPr algn="ctr"/>
            <a:r>
              <a:rPr lang="en-US" sz="1600" dirty="0">
                <a:solidFill>
                  <a:schemeClr val="tx1">
                    <a:lumMod val="95000"/>
                  </a:schemeClr>
                </a:solidFill>
              </a:rPr>
              <a:t>French, c. 1500</a:t>
            </a:r>
          </a:p>
          <a:p>
            <a:pPr algn="ctr"/>
            <a:r>
              <a:rPr lang="en-US" sz="1600" dirty="0">
                <a:solidFill>
                  <a:schemeClr val="tx1">
                    <a:lumMod val="95000"/>
                  </a:schemeClr>
                </a:solidFill>
              </a:rPr>
              <a:t> Art Institute of Chicago Chicago, IL</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562600" y="856"/>
            <a:ext cx="2895600" cy="6857144"/>
          </a:xfrm>
          <a:prstGeom prst="rect">
            <a:avLst/>
          </a:prstGeom>
        </p:spPr>
      </p:pic>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69332"/>
          </a:xfrm>
          <a:prstGeom prst="rect">
            <a:avLst/>
          </a:prstGeom>
          <a:noFill/>
        </p:spPr>
        <p:txBody>
          <a:bodyPr wrap="square" rtlCol="0">
            <a:spAutoFit/>
          </a:bodyPr>
          <a:lstStyle/>
          <a:p>
            <a:pPr algn="ctr"/>
            <a:r>
              <a:rPr lang="en-US" sz="1600" dirty="0">
                <a:solidFill>
                  <a:schemeClr val="tx1">
                    <a:lumMod val="95000"/>
                  </a:schemeClr>
                </a:solidFill>
              </a:rPr>
              <a:t>Ascension</a:t>
            </a:r>
            <a:r>
              <a:rPr lang="en-US" dirty="0">
                <a:solidFill>
                  <a:schemeClr val="tx1">
                    <a:lumMod val="95000"/>
                  </a:schemeClr>
                </a:solidFill>
              </a:rPr>
              <a:t>  --  Joanna Vaughn, Cape Cod Bay</a:t>
            </a: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05000" y="26790"/>
            <a:ext cx="8382000" cy="6237387"/>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348346"/>
            <a:ext cx="2895600" cy="1323439"/>
          </a:xfrm>
          <a:prstGeom prst="rect">
            <a:avLst/>
          </a:prstGeom>
          <a:noFill/>
        </p:spPr>
        <p:txBody>
          <a:bodyPr wrap="square" rtlCol="0">
            <a:spAutoFit/>
          </a:bodyPr>
          <a:lstStyle/>
          <a:p>
            <a:pPr algn="ctr"/>
            <a:r>
              <a:rPr lang="en-US" sz="1600" dirty="0">
                <a:solidFill>
                  <a:schemeClr val="tx1">
                    <a:lumMod val="95000"/>
                  </a:schemeClr>
                </a:solidFill>
              </a:rPr>
              <a:t>Ascension</a:t>
            </a:r>
          </a:p>
          <a:p>
            <a:pPr algn="ctr"/>
            <a:endParaRPr lang="en-US" sz="1600" dirty="0">
              <a:solidFill>
                <a:schemeClr val="tx1">
                  <a:lumMod val="95000"/>
                </a:schemeClr>
              </a:solidFill>
            </a:endParaRPr>
          </a:p>
          <a:p>
            <a:pPr algn="ctr"/>
            <a:r>
              <a:rPr lang="en-US" sz="1600" dirty="0" err="1">
                <a:solidFill>
                  <a:schemeClr val="tx1">
                    <a:lumMod val="95000"/>
                  </a:schemeClr>
                </a:solidFill>
              </a:rPr>
              <a:t>Bousure</a:t>
            </a:r>
            <a:endParaRPr lang="en-US" sz="1600" dirty="0">
              <a:solidFill>
                <a:schemeClr val="tx1">
                  <a:lumMod val="95000"/>
                </a:schemeClr>
              </a:solidFill>
            </a:endParaRPr>
          </a:p>
          <a:p>
            <a:pPr algn="ctr"/>
            <a:r>
              <a:rPr lang="en-US" sz="1600" dirty="0">
                <a:solidFill>
                  <a:schemeClr val="tx1">
                    <a:lumMod val="95000"/>
                  </a:schemeClr>
                </a:solidFill>
              </a:rPr>
              <a:t>Sagrada Familia</a:t>
            </a:r>
          </a:p>
          <a:p>
            <a:pPr algn="ctr"/>
            <a:r>
              <a:rPr lang="en-US" sz="1600" dirty="0">
                <a:solidFill>
                  <a:schemeClr val="tx1">
                    <a:lumMod val="95000"/>
                  </a:schemeClr>
                </a:solidFill>
              </a:rPr>
              <a:t>Barcelona, Spain</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69932" y="67769"/>
            <a:ext cx="4507469" cy="6757904"/>
          </a:xfrm>
          <a:prstGeom prst="rect">
            <a:avLst/>
          </a:prstGeom>
        </p:spPr>
      </p:pic>
    </p:spTree>
    <p:extLst>
      <p:ext uri="{BB962C8B-B14F-4D97-AF65-F5344CB8AC3E}">
        <p14:creationId xmlns:p14="http://schemas.microsoft.com/office/powerpoint/2010/main" val="4211034327"/>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4965918"/>
            <a:ext cx="2286000" cy="1815882"/>
          </a:xfrm>
          <a:prstGeom prst="rect">
            <a:avLst/>
          </a:prstGeom>
          <a:noFill/>
        </p:spPr>
        <p:txBody>
          <a:bodyPr wrap="square" rtlCol="0">
            <a:spAutoFit/>
          </a:bodyPr>
          <a:lstStyle/>
          <a:p>
            <a:pPr algn="ctr"/>
            <a:r>
              <a:rPr lang="en-US" sz="1600" dirty="0">
                <a:solidFill>
                  <a:schemeClr val="tx1">
                    <a:lumMod val="95000"/>
                  </a:schemeClr>
                </a:solidFill>
              </a:rPr>
              <a:t>Mysteries of the Passion, Resurrection, and Ascension of Christ (detail)</a:t>
            </a:r>
          </a:p>
          <a:p>
            <a:pPr algn="ctr"/>
            <a:endParaRPr lang="en-US" sz="1600" dirty="0">
              <a:solidFill>
                <a:schemeClr val="tx1">
                  <a:lumMod val="95000"/>
                </a:schemeClr>
              </a:solidFill>
            </a:endParaRPr>
          </a:p>
          <a:p>
            <a:pPr algn="ctr"/>
            <a:r>
              <a:rPr lang="en-US" sz="1600" dirty="0">
                <a:solidFill>
                  <a:schemeClr val="tx1">
                    <a:lumMod val="95000"/>
                  </a:schemeClr>
                </a:solidFill>
              </a:rPr>
              <a:t>Antonio </a:t>
            </a:r>
            <a:r>
              <a:rPr lang="en-US" sz="1600" dirty="0" err="1">
                <a:solidFill>
                  <a:schemeClr val="tx1">
                    <a:lumMod val="95000"/>
                  </a:schemeClr>
                </a:solidFill>
              </a:rPr>
              <a:t>Campi</a:t>
            </a:r>
            <a:endParaRPr lang="en-US" sz="1600" dirty="0">
              <a:solidFill>
                <a:schemeClr val="tx1">
                  <a:lumMod val="95000"/>
                </a:schemeClr>
              </a:solidFill>
            </a:endParaRPr>
          </a:p>
          <a:p>
            <a:pPr algn="ctr"/>
            <a:r>
              <a:rPr lang="en-US" sz="1600" dirty="0">
                <a:solidFill>
                  <a:schemeClr val="tx1">
                    <a:lumMod val="95000"/>
                  </a:schemeClr>
                </a:solidFill>
              </a:rPr>
              <a:t>Louvre Museum, Paris</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86300" y="0"/>
            <a:ext cx="5143500" cy="68580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162800" cy="1754326"/>
          </a:xfrm>
          <a:prstGeom prst="rect">
            <a:avLst/>
          </a:prstGeom>
        </p:spPr>
        <p:txBody>
          <a:bodyPr wrap="square">
            <a:spAutoFit/>
          </a:bodyPr>
          <a:lstStyle/>
          <a:p>
            <a:r>
              <a:rPr lang="en-US" sz="3600" dirty="0"/>
              <a:t>When he had said this, as they were watching, he was lifted up, and a cloud took him out of their sight.</a:t>
            </a:r>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Acts 1:9</a:t>
            </a:r>
          </a:p>
        </p:txBody>
      </p:sp>
    </p:spTree>
    <p:extLst>
      <p:ext uri="{BB962C8B-B14F-4D97-AF65-F5344CB8AC3E}">
        <p14:creationId xmlns:p14="http://schemas.microsoft.com/office/powerpoint/2010/main" val="3902610156"/>
      </p:ext>
    </p:extLst>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382162"/>
            <a:ext cx="1600200" cy="1323439"/>
          </a:xfrm>
          <a:prstGeom prst="rect">
            <a:avLst/>
          </a:prstGeom>
          <a:noFill/>
        </p:spPr>
        <p:txBody>
          <a:bodyPr wrap="square" rtlCol="0">
            <a:spAutoFit/>
          </a:bodyPr>
          <a:lstStyle/>
          <a:p>
            <a:pPr algn="ctr"/>
            <a:r>
              <a:rPr lang="en-US" sz="1600" dirty="0">
                <a:solidFill>
                  <a:schemeClr val="tx1">
                    <a:lumMod val="95000"/>
                  </a:schemeClr>
                </a:solidFill>
              </a:rPr>
              <a:t>Ascension</a:t>
            </a:r>
          </a:p>
          <a:p>
            <a:pPr algn="ctr"/>
            <a:endParaRPr lang="en-US" sz="1600" dirty="0">
              <a:solidFill>
                <a:schemeClr val="tx1">
                  <a:lumMod val="95000"/>
                </a:schemeClr>
              </a:solidFill>
            </a:endParaRPr>
          </a:p>
          <a:p>
            <a:pPr algn="ctr"/>
            <a:r>
              <a:rPr lang="en-US" sz="1600" dirty="0">
                <a:solidFill>
                  <a:schemeClr val="tx1">
                    <a:lumMod val="95000"/>
                  </a:schemeClr>
                </a:solidFill>
              </a:rPr>
              <a:t>Church of </a:t>
            </a:r>
            <a:r>
              <a:rPr lang="en-US" sz="1600" dirty="0"/>
              <a:t>St </a:t>
            </a:r>
            <a:r>
              <a:rPr lang="en-US" sz="1600" dirty="0" err="1"/>
              <a:t>Elthedreda</a:t>
            </a:r>
            <a:r>
              <a:rPr lang="en-US" sz="1600" dirty="0"/>
              <a:t> London, England</a:t>
            </a:r>
            <a:endParaRPr lang="en-US" sz="1600" dirty="0">
              <a:solidFill>
                <a:schemeClr val="tx1">
                  <a:lumMod val="95000"/>
                </a:schemeClr>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581400" y="0"/>
            <a:ext cx="6934200" cy="6804184"/>
          </a:xfrm>
          <a:prstGeom prst="rect">
            <a:avLst/>
          </a:prstGeom>
        </p:spPr>
      </p:pic>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239000" cy="2308324"/>
          </a:xfrm>
          <a:prstGeom prst="rect">
            <a:avLst/>
          </a:prstGeom>
        </p:spPr>
        <p:txBody>
          <a:bodyPr wrap="square" lIns="91440" tIns="45720" rIns="91440" bIns="45720" anchor="t">
            <a:spAutoFit/>
          </a:bodyPr>
          <a:lstStyle/>
          <a:p>
            <a:r>
              <a:rPr lang="en-US" sz="3600" dirty="0"/>
              <a:t>And they worshiped him and returned to Jerusalem with great joy...</a:t>
            </a:r>
          </a:p>
          <a:p>
            <a:endParaRPr lang="en-US" sz="3600" dirty="0">
              <a:cs typeface="Arial" pitchFamily="34" charset="0"/>
            </a:endParaRPr>
          </a:p>
        </p:txBody>
      </p:sp>
      <p:sp>
        <p:nvSpPr>
          <p:cNvPr id="5" name="TextBox 4"/>
          <p:cNvSpPr txBox="1"/>
          <p:nvPr/>
        </p:nvSpPr>
        <p:spPr>
          <a:xfrm>
            <a:off x="5105400" y="4038601"/>
            <a:ext cx="3352800" cy="461665"/>
          </a:xfrm>
          <a:prstGeom prst="rect">
            <a:avLst/>
          </a:prstGeom>
          <a:noFill/>
        </p:spPr>
        <p:txBody>
          <a:bodyPr wrap="square" rtlCol="0">
            <a:spAutoFit/>
          </a:bodyPr>
          <a:lstStyle/>
          <a:p>
            <a:pPr algn="ctr"/>
            <a:r>
              <a:rPr lang="en-US" sz="2400" dirty="0">
                <a:solidFill>
                  <a:schemeClr val="tx1">
                    <a:lumMod val="95000"/>
                  </a:schemeClr>
                </a:solidFill>
              </a:rPr>
              <a:t>Luke 24:52</a:t>
            </a:r>
          </a:p>
        </p:txBody>
      </p:sp>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Jubilee Monument  --  </a:t>
            </a:r>
            <a:r>
              <a:rPr lang="en-US" sz="1600" dirty="0" err="1">
                <a:solidFill>
                  <a:schemeClr val="tx1">
                    <a:lumMod val="95000"/>
                  </a:schemeClr>
                </a:solidFill>
              </a:rPr>
              <a:t>Ouidah</a:t>
            </a:r>
            <a:r>
              <a:rPr lang="en-US" sz="1600" dirty="0">
                <a:solidFill>
                  <a:schemeClr val="tx1">
                    <a:lumMod val="95000"/>
                  </a:schemeClr>
                </a:solidFill>
              </a:rPr>
              <a:t>, Benin</a:t>
            </a:r>
          </a:p>
        </p:txBody>
      </p:sp>
      <p:pic>
        <p:nvPicPr>
          <p:cNvPr id="3" name="Picture 2"/>
          <p:cNvPicPr>
            <a:picLocks noChangeAspect="1"/>
          </p:cNvPicPr>
          <p:nvPr/>
        </p:nvPicPr>
        <p:blipFill>
          <a:blip r:embed="rId2"/>
          <a:stretch>
            <a:fillRect/>
          </a:stretch>
        </p:blipFill>
        <p:spPr>
          <a:xfrm>
            <a:off x="1543170" y="0"/>
            <a:ext cx="9124831" cy="6045200"/>
          </a:xfrm>
          <a:prstGeom prst="rect">
            <a:avLst/>
          </a:prstGeom>
        </p:spPr>
      </p:pic>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400"/>
              <a:t>New Revised Standard Version Updated Edition Bible, copyright 2022, Division of Christian Education of the National Council of the Churches of Christ in the United States of America. Used by permission. All rights reserved.</a:t>
            </a:r>
            <a:endParaRPr lang="en-US"/>
          </a:p>
          <a:p>
            <a:pPr>
              <a:buNone/>
            </a:pPr>
            <a:endParaRPr lang="en-US" sz="1400" dirty="0"/>
          </a:p>
          <a:p>
            <a:pPr>
              <a:buNone/>
            </a:pPr>
            <a:r>
              <a:rPr lang="en-US" sz="1400" dirty="0"/>
              <a:t>http://</a:t>
            </a:r>
            <a:r>
              <a:rPr lang="en-US" sz="1400" dirty="0" err="1"/>
              <a:t>www.flickr.com</a:t>
            </a:r>
            <a:r>
              <a:rPr lang="en-US" sz="1400" dirty="0"/>
              <a:t>/photos/skip/111045024/</a:t>
            </a:r>
          </a:p>
          <a:p>
            <a:pPr>
              <a:buNone/>
            </a:pPr>
            <a:r>
              <a:rPr lang="en-US" sz="1400" dirty="0"/>
              <a:t>http://</a:t>
            </a:r>
            <a:r>
              <a:rPr lang="en-US" sz="1400" dirty="0" err="1"/>
              <a:t>commons.wikimedia.org</a:t>
            </a:r>
            <a:r>
              <a:rPr lang="en-US" sz="1400" dirty="0"/>
              <a:t>/wiki/</a:t>
            </a:r>
            <a:r>
              <a:rPr lang="en-US" sz="1400" dirty="0" err="1"/>
              <a:t>File:Ethiopian_painting_of_Ethiopian_Orthodox_choir.png</a:t>
            </a:r>
            <a:endParaRPr lang="en-US" sz="1400" dirty="0"/>
          </a:p>
          <a:p>
            <a:pPr>
              <a:buNone/>
            </a:pPr>
            <a:r>
              <a:rPr lang="en-US" sz="1400" dirty="0"/>
              <a:t>https://</a:t>
            </a:r>
            <a:r>
              <a:rPr lang="en-US" sz="1400" dirty="0" err="1"/>
              <a:t>commons.m.wikimedia.org</a:t>
            </a:r>
            <a:r>
              <a:rPr lang="en-US" sz="1400" dirty="0"/>
              <a:t>/wiki/File:Thou_Shalt_Love_-_</a:t>
            </a:r>
            <a:r>
              <a:rPr lang="en-US" sz="1400" dirty="0" err="1"/>
              <a:t>Sister_Maurice_Schnell.jpg</a:t>
            </a:r>
            <a:endParaRPr lang="en-US" sz="1400" dirty="0"/>
          </a:p>
          <a:p>
            <a:pPr>
              <a:buNone/>
            </a:pPr>
            <a:r>
              <a:rPr lang="en-US" sz="1400" dirty="0" err="1"/>
              <a:t>callme</a:t>
            </a:r>
            <a:r>
              <a:rPr lang="en-US" sz="1400" dirty="0"/>
              <a:t> </a:t>
            </a:r>
            <a:r>
              <a:rPr lang="en-US" sz="1400" dirty="0" err="1"/>
              <a:t>tim</a:t>
            </a:r>
            <a:r>
              <a:rPr lang="en-US" sz="1400" dirty="0"/>
              <a:t>, Flickr Creative Commons</a:t>
            </a:r>
          </a:p>
          <a:p>
            <a:pPr>
              <a:buNone/>
            </a:pPr>
            <a:r>
              <a:rPr lang="en-US" sz="1400" dirty="0"/>
              <a:t>http://</a:t>
            </a:r>
            <a:r>
              <a:rPr lang="en-US" sz="1400" dirty="0" err="1"/>
              <a:t>commons.wikimedia.org</a:t>
            </a:r>
            <a:r>
              <a:rPr lang="en-US" sz="1400" dirty="0"/>
              <a:t>/wiki/File:The_Millennium_Chapel_of_Peace_and_Forgiveness,_at_the_National_Memorial_Arboretum,_Alrewas,_Staffordshire._-_geograph.org.uk_-_814782.jpg</a:t>
            </a:r>
          </a:p>
          <a:p>
            <a:pPr>
              <a:buNone/>
            </a:pPr>
            <a:r>
              <a:rPr lang="en-US" sz="1400" dirty="0"/>
              <a:t>http://</a:t>
            </a:r>
            <a:r>
              <a:rPr lang="en-US" sz="1400" dirty="0" err="1"/>
              <a:t>diglib.library.vanderbilt.edu</a:t>
            </a:r>
            <a:r>
              <a:rPr lang="en-US" sz="1400" dirty="0"/>
              <a:t>/</a:t>
            </a:r>
            <a:r>
              <a:rPr lang="en-US" sz="1400" dirty="0" err="1"/>
              <a:t>act-imagelink.pl?RC</a:t>
            </a:r>
            <a:r>
              <a:rPr lang="en-US" sz="1400" dirty="0"/>
              <a:t>=48398</a:t>
            </a:r>
          </a:p>
          <a:p>
            <a:pPr>
              <a:buNone/>
            </a:pPr>
            <a:r>
              <a:rPr lang="en-US" sz="1400" dirty="0"/>
              <a:t>https://</a:t>
            </a:r>
            <a:r>
              <a:rPr lang="en-US" sz="1400" dirty="0" err="1"/>
              <a:t>commons.wikimedia.org</a:t>
            </a:r>
            <a:r>
              <a:rPr lang="en-US" sz="1400" dirty="0"/>
              <a:t>/wiki/</a:t>
            </a:r>
            <a:r>
              <a:rPr lang="en-US" sz="1400" dirty="0" err="1"/>
              <a:t>File:KeurMoussaAutel.jpg</a:t>
            </a:r>
            <a:endParaRPr lang="en-US" sz="1400" dirty="0"/>
          </a:p>
          <a:p>
            <a:pPr>
              <a:buNone/>
            </a:pPr>
            <a:r>
              <a:rPr lang="en-US" sz="1400" dirty="0"/>
              <a:t>https://www.flickr.com/photos/akma/733188124/</a:t>
            </a:r>
          </a:p>
          <a:p>
            <a:pPr>
              <a:buNone/>
            </a:pPr>
            <a:r>
              <a:rPr lang="en-US" sz="1400" dirty="0"/>
              <a:t>https://</a:t>
            </a:r>
            <a:r>
              <a:rPr lang="en-US" sz="1400" dirty="0" err="1"/>
              <a:t>www.flickr.com</a:t>
            </a:r>
            <a:r>
              <a:rPr lang="en-US" sz="1400" dirty="0"/>
              <a:t>/photos/</a:t>
            </a:r>
            <a:r>
              <a:rPr lang="en-US" sz="1400" dirty="0" err="1"/>
              <a:t>joannavaughanphotography</a:t>
            </a:r>
            <a:r>
              <a:rPr lang="en-US" sz="1400" dirty="0"/>
              <a:t>/1909248290/</a:t>
            </a:r>
          </a:p>
          <a:p>
            <a:pPr>
              <a:buNone/>
            </a:pPr>
            <a:r>
              <a:rPr lang="en-US" sz="1400" dirty="0"/>
              <a:t>https://</a:t>
            </a:r>
            <a:r>
              <a:rPr lang="en-US" sz="1400" dirty="0" err="1"/>
              <a:t>www.flickr.com</a:t>
            </a:r>
            <a:r>
              <a:rPr lang="en-US" sz="1400" dirty="0"/>
              <a:t>/photos/</a:t>
            </a:r>
            <a:r>
              <a:rPr lang="en-US" sz="1400" dirty="0" err="1"/>
              <a:t>30430801@N06</a:t>
            </a:r>
            <a:r>
              <a:rPr lang="en-US" sz="1400" dirty="0"/>
              <a:t>/5871511887/</a:t>
            </a:r>
          </a:p>
          <a:p>
            <a:pPr>
              <a:buNone/>
            </a:pPr>
            <a:r>
              <a:rPr lang="en-US" sz="1400" dirty="0"/>
              <a:t>https://</a:t>
            </a:r>
            <a:r>
              <a:rPr lang="en-US" sz="1400" dirty="0" err="1"/>
              <a:t>www.flickr.com</a:t>
            </a:r>
            <a:r>
              <a:rPr lang="en-US" sz="1400" dirty="0"/>
              <a:t>/photos/</a:t>
            </a:r>
            <a:r>
              <a:rPr lang="en-US" sz="1400" dirty="0" err="1"/>
              <a:t>mhbishop</a:t>
            </a:r>
            <a:r>
              <a:rPr lang="en-US" sz="1400" dirty="0"/>
              <a:t>/7061390583/</a:t>
            </a:r>
          </a:p>
          <a:p>
            <a:pPr>
              <a:buNone/>
            </a:pPr>
            <a:r>
              <a:rPr lang="en-US" sz="1400" dirty="0"/>
              <a:t>https://www.flickr.com/photos/paullew/3558979922/</a:t>
            </a:r>
          </a:p>
          <a:p>
            <a:pPr>
              <a:buNone/>
            </a:pPr>
            <a:r>
              <a:rPr lang="en-US" sz="1400" dirty="0"/>
              <a:t>https://</a:t>
            </a:r>
            <a:r>
              <a:rPr lang="en-US" sz="1400" dirty="0" err="1"/>
              <a:t>www.flickr.com</a:t>
            </a:r>
            <a:r>
              <a:rPr lang="en-US" sz="1400" dirty="0"/>
              <a:t>/photos/</a:t>
            </a:r>
            <a:r>
              <a:rPr lang="en-US" sz="1400" dirty="0" err="1"/>
              <a:t>jbdodane</a:t>
            </a:r>
            <a:r>
              <a:rPr lang="en-US" sz="1400" dirty="0"/>
              <a:t>/10310585524/</a:t>
            </a:r>
          </a:p>
          <a:p>
            <a:pPr>
              <a:buNone/>
            </a:pPr>
            <a:endParaRPr lang="en-US" sz="1400" dirty="0"/>
          </a:p>
          <a:p>
            <a:pPr>
              <a:buNone/>
            </a:pPr>
            <a:r>
              <a:rPr lang="en-US" sz="1400" dirty="0"/>
              <a:t>Additional descriptions can be found at the Art in the Christian Tradition image library, a service of the Vanderbilt Divinity Library, http://</a:t>
            </a:r>
            <a:r>
              <a:rPr lang="en-US" sz="1400" dirty="0" err="1"/>
              <a:t>diglib.library.vanderbilt.edu</a:t>
            </a:r>
            <a:r>
              <a:rPr lang="en-US" sz="1400" dirty="0"/>
              <a:t>/.  All images available via Creative Commons 3.0 License.</a:t>
            </a:r>
          </a:p>
          <a:p>
            <a:endParaRPr lang="en-US" sz="14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7400" y="5638800"/>
            <a:ext cx="1771650" cy="1077218"/>
          </a:xfrm>
          <a:prstGeom prst="rect">
            <a:avLst/>
          </a:prstGeom>
          <a:noFill/>
        </p:spPr>
        <p:txBody>
          <a:bodyPr wrap="square" rtlCol="0">
            <a:spAutoFit/>
          </a:bodyPr>
          <a:lstStyle/>
          <a:p>
            <a:pPr algn="ctr"/>
            <a:r>
              <a:rPr lang="en-US" sz="1600" dirty="0">
                <a:solidFill>
                  <a:schemeClr val="tx1">
                    <a:lumMod val="95000"/>
                  </a:schemeClr>
                </a:solidFill>
              </a:rPr>
              <a:t>Ascension</a:t>
            </a:r>
          </a:p>
          <a:p>
            <a:pPr algn="ctr"/>
            <a:endParaRPr lang="en-US" sz="1600" dirty="0">
              <a:solidFill>
                <a:schemeClr val="tx1">
                  <a:lumMod val="95000"/>
                </a:schemeClr>
              </a:solidFill>
            </a:endParaRPr>
          </a:p>
          <a:p>
            <a:pPr algn="ctr"/>
            <a:r>
              <a:rPr lang="en-US" sz="1600" dirty="0">
                <a:solidFill>
                  <a:schemeClr val="tx1">
                    <a:lumMod val="95000"/>
                  </a:schemeClr>
                </a:solidFill>
              </a:rPr>
              <a:t>Building Mural</a:t>
            </a:r>
          </a:p>
          <a:p>
            <a:pPr algn="ctr"/>
            <a:r>
              <a:rPr lang="en-US" sz="1600" dirty="0">
                <a:solidFill>
                  <a:schemeClr val="tx1">
                    <a:lumMod val="95000"/>
                  </a:schemeClr>
                </a:solidFill>
              </a:rPr>
              <a:t>Bristol, England</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72000" y="0"/>
            <a:ext cx="5143500" cy="6858000"/>
          </a:xfrm>
          <a:prstGeom prst="rect">
            <a:avLst/>
          </a:prstGeom>
        </p:spPr>
      </p:pic>
    </p:spTree>
    <p:extLst>
      <p:ext uri="{BB962C8B-B14F-4D97-AF65-F5344CB8AC3E}">
        <p14:creationId xmlns:p14="http://schemas.microsoft.com/office/powerpoint/2010/main" val="4012551295"/>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391400" cy="1200329"/>
          </a:xfrm>
          <a:prstGeom prst="rect">
            <a:avLst/>
          </a:prstGeom>
        </p:spPr>
        <p:txBody>
          <a:bodyPr wrap="square">
            <a:spAutoFit/>
          </a:bodyPr>
          <a:lstStyle/>
          <a:p>
            <a:r>
              <a:rPr lang="en-US" sz="3600" dirty="0"/>
              <a:t>Clap your hands, all you peoples; shout to God with loud songs of joy.</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47:1</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096000"/>
            <a:ext cx="8763000" cy="338554"/>
          </a:xfrm>
          <a:prstGeom prst="rect">
            <a:avLst/>
          </a:prstGeom>
          <a:noFill/>
        </p:spPr>
        <p:txBody>
          <a:bodyPr wrap="square" rtlCol="0">
            <a:spAutoFit/>
          </a:bodyPr>
          <a:lstStyle/>
          <a:p>
            <a:pPr algn="ctr"/>
            <a:r>
              <a:rPr lang="en-US" sz="1600" dirty="0">
                <a:solidFill>
                  <a:schemeClr val="tx1">
                    <a:lumMod val="95000"/>
                  </a:schemeClr>
                </a:solidFill>
              </a:rPr>
              <a:t>Ethiopian Orthodox Choir  --  Paint on leather, 20</a:t>
            </a:r>
            <a:r>
              <a:rPr lang="en-US" sz="1600" baseline="30000" dirty="0">
                <a:solidFill>
                  <a:schemeClr val="tx1">
                    <a:lumMod val="95000"/>
                  </a:schemeClr>
                </a:solidFill>
              </a:rPr>
              <a:t>th</a:t>
            </a:r>
            <a:r>
              <a:rPr lang="en-US" sz="1600" dirty="0">
                <a:solidFill>
                  <a:schemeClr val="tx1">
                    <a:lumMod val="95000"/>
                  </a:schemeClr>
                </a:solidFill>
              </a:rPr>
              <a:t> century</a:t>
            </a:r>
          </a:p>
        </p:txBody>
      </p:sp>
      <p:pic>
        <p:nvPicPr>
          <p:cNvPr id="2" name="Picture 1"/>
          <p:cNvPicPr>
            <a:picLocks noChangeAspect="1"/>
          </p:cNvPicPr>
          <p:nvPr/>
        </p:nvPicPr>
        <p:blipFill>
          <a:blip r:embed="rId2"/>
          <a:stretch>
            <a:fillRect/>
          </a:stretch>
        </p:blipFill>
        <p:spPr>
          <a:xfrm>
            <a:off x="2895601" y="1219201"/>
            <a:ext cx="6254495" cy="4071937"/>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209801"/>
            <a:ext cx="7467600" cy="1200329"/>
          </a:xfrm>
          <a:prstGeom prst="rect">
            <a:avLst/>
          </a:prstGeom>
        </p:spPr>
        <p:txBody>
          <a:bodyPr wrap="square" lIns="91440" tIns="45720" rIns="91440" bIns="45720" anchor="t">
            <a:spAutoFit/>
          </a:bodyPr>
          <a:lstStyle/>
          <a:p>
            <a:r>
              <a:rPr lang="en-US" sz="3600" dirty="0"/>
              <a:t>God put this power to work in Christ…, far above all rule and authority…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Ephesians </a:t>
            </a:r>
            <a:r>
              <a:rPr lang="en-US" sz="2400" dirty="0" err="1">
                <a:solidFill>
                  <a:schemeClr val="tx1">
                    <a:lumMod val="95000"/>
                  </a:schemeClr>
                </a:solidFill>
              </a:rPr>
              <a:t>1:20a</a:t>
            </a:r>
            <a:r>
              <a:rPr lang="en-US" sz="2400" dirty="0">
                <a:solidFill>
                  <a:schemeClr val="tx1">
                    <a:lumMod val="95000"/>
                  </a:schemeClr>
                </a:solidFill>
              </a:rPr>
              <a:t>, </a:t>
            </a:r>
            <a:r>
              <a:rPr lang="en-US" sz="2400" dirty="0" err="1">
                <a:solidFill>
                  <a:schemeClr val="tx1">
                    <a:lumMod val="95000"/>
                  </a:schemeClr>
                </a:solidFill>
              </a:rPr>
              <a:t>21a</a:t>
            </a:r>
            <a:endParaRPr lang="en-US" sz="2400" dirty="0">
              <a:solidFill>
                <a:schemeClr val="tx1">
                  <a:lumMod val="95000"/>
                </a:schemeClr>
              </a:solidFill>
            </a:endParaRP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Thou Shalt Love the Lord Thy God  --  Sister Maurice Schnell, St. Mary-of-the-Woods, Idaho</a:t>
            </a: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586204" y="457200"/>
            <a:ext cx="9081796" cy="55626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lIns="91440" tIns="45720" rIns="91440" bIns="45720" anchor="t">
            <a:spAutoFit/>
          </a:bodyPr>
          <a:lstStyle/>
          <a:p>
            <a:r>
              <a:rPr lang="en-US" sz="3600" dirty="0"/>
              <a:t>…and he said to them, “Thus it is written, that the Messiah is to suffer and to rise from the dead on the third da…”</a:t>
            </a:r>
          </a:p>
          <a:p>
            <a:endParaRPr lang="en-US" sz="3600" dirty="0">
              <a:cs typeface="Arial" pitchFamily="34" charset="0"/>
            </a:endParaRPr>
          </a:p>
        </p:txBody>
      </p:sp>
      <p:sp>
        <p:nvSpPr>
          <p:cNvPr id="5" name="TextBox 4"/>
          <p:cNvSpPr txBox="1"/>
          <p:nvPr/>
        </p:nvSpPr>
        <p:spPr>
          <a:xfrm>
            <a:off x="6096000" y="4583669"/>
            <a:ext cx="3352800" cy="461665"/>
          </a:xfrm>
          <a:prstGeom prst="rect">
            <a:avLst/>
          </a:prstGeom>
          <a:noFill/>
        </p:spPr>
        <p:txBody>
          <a:bodyPr wrap="square" rtlCol="0">
            <a:spAutoFit/>
          </a:bodyPr>
          <a:lstStyle/>
          <a:p>
            <a:pPr algn="ctr"/>
            <a:r>
              <a:rPr lang="en-US" sz="2400" dirty="0">
                <a:solidFill>
                  <a:schemeClr val="tx1">
                    <a:lumMod val="95000"/>
                  </a:schemeClr>
                </a:solidFill>
              </a:rPr>
              <a:t>Luke 24:46</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Church of the Holy </a:t>
            </a:r>
            <a:r>
              <a:rPr lang="en-US" sz="1600" dirty="0" err="1">
                <a:solidFill>
                  <a:schemeClr val="tx1">
                    <a:lumMod val="95000"/>
                  </a:schemeClr>
                </a:solidFill>
              </a:rPr>
              <a:t>Sepulchre</a:t>
            </a:r>
            <a:r>
              <a:rPr lang="en-US" sz="1600" dirty="0">
                <a:solidFill>
                  <a:schemeClr val="tx1">
                    <a:lumMod val="95000"/>
                  </a:schemeClr>
                </a:solidFill>
              </a:rPr>
              <a:t>  --  Jerusalem</a:t>
            </a: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438400" y="476250"/>
            <a:ext cx="7391400" cy="554355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328</TotalTime>
  <Words>641</Words>
  <Application>Microsoft Office PowerPoint</Application>
  <PresentationFormat>Widescreen</PresentationFormat>
  <Paragraphs>69</Paragraphs>
  <Slides>23</Slides>
  <Notes>1</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First Sunday after Christmas Day Year A</vt:lpstr>
      <vt:lpstr>Ascension of the Lord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133</cp:revision>
  <dcterms:created xsi:type="dcterms:W3CDTF">2016-08-31T16:46:43Z</dcterms:created>
  <dcterms:modified xsi:type="dcterms:W3CDTF">2025-10-20T13:24:25Z</dcterms:modified>
</cp:coreProperties>
</file>