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395" r:id="rId3"/>
    <p:sldId id="396" r:id="rId4"/>
    <p:sldId id="397" r:id="rId5"/>
    <p:sldId id="398" r:id="rId6"/>
    <p:sldId id="401" r:id="rId7"/>
    <p:sldId id="402" r:id="rId8"/>
    <p:sldId id="403" r:id="rId9"/>
    <p:sldId id="399" r:id="rId10"/>
    <p:sldId id="282" r:id="rId11"/>
    <p:sldId id="382" r:id="rId12"/>
    <p:sldId id="383" r:id="rId13"/>
    <p:sldId id="390" r:id="rId14"/>
    <p:sldId id="387" r:id="rId15"/>
    <p:sldId id="384" r:id="rId16"/>
    <p:sldId id="385" r:id="rId17"/>
    <p:sldId id="408" r:id="rId18"/>
    <p:sldId id="391" r:id="rId19"/>
    <p:sldId id="392" r:id="rId20"/>
    <p:sldId id="393" r:id="rId21"/>
    <p:sldId id="394"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4A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p:cViewPr varScale="1">
        <p:scale>
          <a:sx n="79" d="100"/>
          <a:sy n="79" d="100"/>
        </p:scale>
        <p:origin x="682" y="8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21417-9C38-480C-A012-705512C668E9}" type="slidenum">
              <a:rPr lang="en-US" smtClean="0"/>
              <a:pPr/>
              <a:t>1</a:t>
            </a:fld>
            <a:endParaRPr lang="en-US"/>
          </a:p>
        </p:txBody>
      </p:sp>
    </p:spTree>
    <p:extLst>
      <p:ext uri="{BB962C8B-B14F-4D97-AF65-F5344CB8AC3E}">
        <p14:creationId xmlns:p14="http://schemas.microsoft.com/office/powerpoint/2010/main" val="132932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21417-9C38-480C-A012-705512C668E9}" type="slidenum">
              <a:rPr lang="en-US" smtClean="0"/>
              <a:pPr/>
              <a:t>15</a:t>
            </a:fld>
            <a:endParaRPr lang="en-US"/>
          </a:p>
        </p:txBody>
      </p:sp>
    </p:spTree>
    <p:extLst>
      <p:ext uri="{BB962C8B-B14F-4D97-AF65-F5344CB8AC3E}">
        <p14:creationId xmlns:p14="http://schemas.microsoft.com/office/powerpoint/2010/main" val="83501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871664"/>
            <a:ext cx="8458200" cy="1698625"/>
          </a:xfrm>
        </p:spPr>
        <p:txBody>
          <a:bodyPr>
            <a:noAutofit/>
          </a:bodyPr>
          <a:lstStyle/>
          <a:p>
            <a:r>
              <a:rPr lang="en-US" sz="8800" dirty="0"/>
              <a:t>THIRD SUNDAY OF EASTER</a:t>
            </a:r>
          </a:p>
        </p:txBody>
      </p:sp>
      <p:sp>
        <p:nvSpPr>
          <p:cNvPr id="3" name="Subtitle 2"/>
          <p:cNvSpPr>
            <a:spLocks noGrp="1"/>
          </p:cNvSpPr>
          <p:nvPr>
            <p:ph type="subTitle" idx="1"/>
          </p:nvPr>
        </p:nvSpPr>
        <p:spPr>
          <a:xfrm>
            <a:off x="2933700" y="4572000"/>
            <a:ext cx="6400800" cy="838200"/>
          </a:xfrm>
        </p:spPr>
        <p:txBody>
          <a:bodyPr>
            <a:normAutofit lnSpcReduction="10000"/>
          </a:bodyPr>
          <a:lstStyle/>
          <a:p>
            <a:r>
              <a:rPr lang="en-US" sz="5400" i="1" dirty="0">
                <a:solidFill>
                  <a:schemeClr val="tx1"/>
                </a:solidFill>
              </a:rPr>
              <a:t>Year C</a:t>
            </a:r>
          </a:p>
        </p:txBody>
      </p:sp>
      <p:sp>
        <p:nvSpPr>
          <p:cNvPr id="4" name="Rectangle 3"/>
          <p:cNvSpPr/>
          <p:nvPr/>
        </p:nvSpPr>
        <p:spPr>
          <a:xfrm>
            <a:off x="1676400" y="5827694"/>
            <a:ext cx="8839200" cy="954107"/>
          </a:xfrm>
          <a:prstGeom prst="rect">
            <a:avLst/>
          </a:prstGeom>
          <a:solidFill>
            <a:srgbClr val="2084A3">
              <a:alpha val="60000"/>
            </a:srgbClr>
          </a:solidFill>
        </p:spPr>
        <p:txBody>
          <a:bodyPr wrap="square">
            <a:spAutoFit/>
          </a:bodyPr>
          <a:lstStyle/>
          <a:p>
            <a:pPr algn="ctr"/>
            <a:r>
              <a:rPr lang="en-US" sz="2800" dirty="0"/>
              <a:t>Acts 9:1-6, (7-20)  •  Psalm 30  •  Revelation 5:11-14</a:t>
            </a:r>
          </a:p>
          <a:p>
            <a:pPr algn="ctr"/>
            <a:r>
              <a:rPr lang="en-US" sz="2800" dirty="0"/>
              <a:t>John 21:1-19</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750111"/>
            <a:ext cx="7696200" cy="2308324"/>
          </a:xfrm>
          <a:prstGeom prst="rect">
            <a:avLst/>
          </a:prstGeom>
        </p:spPr>
        <p:txBody>
          <a:bodyPr wrap="square">
            <a:spAutoFit/>
          </a:bodyPr>
          <a:lstStyle/>
          <a:p>
            <a:r>
              <a:rPr lang="en-US" sz="3600" dirty="0"/>
              <a:t>Jesus said to them … "Cast the net to the right side of the boat" … So they cast it … they were not able to haul it in because there were so many fish.</a:t>
            </a:r>
            <a:endParaRPr lang="en-US" sz="3600" dirty="0">
              <a:cs typeface="Arial" pitchFamily="34" charset="0"/>
            </a:endParaRPr>
          </a:p>
        </p:txBody>
      </p:sp>
      <p:sp>
        <p:nvSpPr>
          <p:cNvPr id="4" name="TextBox 3"/>
          <p:cNvSpPr txBox="1"/>
          <p:nvPr/>
        </p:nvSpPr>
        <p:spPr>
          <a:xfrm>
            <a:off x="57150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21:5a, 6bc</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0" y="6443246"/>
            <a:ext cx="8763000" cy="338554"/>
          </a:xfrm>
          <a:prstGeom prst="rect">
            <a:avLst/>
          </a:prstGeom>
          <a:noFill/>
        </p:spPr>
        <p:txBody>
          <a:bodyPr wrap="square" rtlCol="0">
            <a:spAutoFit/>
          </a:bodyPr>
          <a:lstStyle/>
          <a:p>
            <a:pPr algn="ctr"/>
            <a:r>
              <a:rPr lang="en-US" sz="1600" dirty="0">
                <a:solidFill>
                  <a:schemeClr val="tx1">
                    <a:lumMod val="95000"/>
                  </a:schemeClr>
                </a:solidFill>
              </a:rPr>
              <a:t>The Great Catch  --  John August Swanson, serigraph, 1993</a:t>
            </a:r>
          </a:p>
        </p:txBody>
      </p:sp>
      <p:pic>
        <p:nvPicPr>
          <p:cNvPr id="2" name="Picture 1">
            <a:extLst>
              <a:ext uri="{FF2B5EF4-FFF2-40B4-BE49-F238E27FC236}">
                <a16:creationId xmlns:a16="http://schemas.microsoft.com/office/drawing/2014/main" id="{DC8061B0-6273-4DED-A27C-7522AD8110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39757"/>
            <a:ext cx="9144000" cy="6361043"/>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6858000" cy="2308324"/>
          </a:xfrm>
          <a:prstGeom prst="rect">
            <a:avLst/>
          </a:prstGeom>
        </p:spPr>
        <p:txBody>
          <a:bodyPr wrap="square">
            <a:spAutoFit/>
          </a:bodyPr>
          <a:lstStyle/>
          <a:p>
            <a:r>
              <a:rPr lang="en-US" sz="3600" dirty="0"/>
              <a:t>That disciple whom Jesus loved said to Peter, "It is the Lord!" When Simon Peter heard that it was the Lord … he … jumped into the sea.</a:t>
            </a:r>
            <a:endParaRPr lang="en-US" sz="3600" dirty="0">
              <a:cs typeface="Arial" pitchFamily="34" charset="0"/>
            </a:endParaRPr>
          </a:p>
        </p:txBody>
      </p:sp>
      <p:sp>
        <p:nvSpPr>
          <p:cNvPr id="5" name="TextBox 4"/>
          <p:cNvSpPr txBox="1"/>
          <p:nvPr/>
        </p:nvSpPr>
        <p:spPr>
          <a:xfrm>
            <a:off x="5943600" y="4572001"/>
            <a:ext cx="3352800" cy="461665"/>
          </a:xfrm>
          <a:prstGeom prst="rect">
            <a:avLst/>
          </a:prstGeom>
          <a:noFill/>
        </p:spPr>
        <p:txBody>
          <a:bodyPr wrap="square" rtlCol="0">
            <a:spAutoFit/>
          </a:bodyPr>
          <a:lstStyle/>
          <a:p>
            <a:pPr algn="ctr"/>
            <a:r>
              <a:rPr lang="en-US" sz="2400" dirty="0">
                <a:solidFill>
                  <a:schemeClr val="tx1">
                    <a:lumMod val="95000"/>
                  </a:schemeClr>
                </a:solidFill>
              </a:rPr>
              <a:t>John 21:7a, c</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33F18-BB0E-4228-A4C8-F4B545E007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1370" y="0"/>
            <a:ext cx="3714030" cy="6858000"/>
          </a:xfrm>
          <a:prstGeom prst="rect">
            <a:avLst/>
          </a:prstGeom>
        </p:spPr>
      </p:pic>
      <p:sp>
        <p:nvSpPr>
          <p:cNvPr id="4" name="TextBox 3"/>
          <p:cNvSpPr txBox="1"/>
          <p:nvPr/>
        </p:nvSpPr>
        <p:spPr>
          <a:xfrm>
            <a:off x="1676401" y="5486400"/>
            <a:ext cx="2943585" cy="1077218"/>
          </a:xfrm>
          <a:prstGeom prst="rect">
            <a:avLst/>
          </a:prstGeom>
          <a:noFill/>
        </p:spPr>
        <p:txBody>
          <a:bodyPr wrap="square" rtlCol="0">
            <a:spAutoFit/>
          </a:bodyPr>
          <a:lstStyle/>
          <a:p>
            <a:pPr algn="ctr"/>
            <a:r>
              <a:rPr lang="en-US" sz="1600" dirty="0">
                <a:solidFill>
                  <a:schemeClr val="tx1">
                    <a:lumMod val="95000"/>
                  </a:schemeClr>
                </a:solidFill>
              </a:rPr>
              <a:t>Christ Appears to the Disciples at the Sea of Tiberias</a:t>
            </a:r>
          </a:p>
          <a:p>
            <a:pPr algn="ctr"/>
            <a:endParaRPr lang="en-US" sz="1600" dirty="0">
              <a:solidFill>
                <a:schemeClr val="tx1">
                  <a:lumMod val="95000"/>
                </a:schemeClr>
              </a:solidFill>
            </a:endParaRPr>
          </a:p>
          <a:p>
            <a:pPr algn="ctr"/>
            <a:r>
              <a:rPr lang="en-US" sz="1600" dirty="0">
                <a:solidFill>
                  <a:schemeClr val="tx1">
                    <a:lumMod val="95000"/>
                  </a:schemeClr>
                </a:solidFill>
              </a:rPr>
              <a:t>  Jacek </a:t>
            </a:r>
            <a:r>
              <a:rPr lang="en-US" sz="1600" dirty="0" err="1">
                <a:solidFill>
                  <a:schemeClr val="tx1">
                    <a:lumMod val="95000"/>
                  </a:schemeClr>
                </a:solidFill>
              </a:rPr>
              <a:t>Rossakiewicz</a:t>
            </a:r>
            <a:r>
              <a:rPr lang="en-US" sz="1600" dirty="0">
                <a:solidFill>
                  <a:schemeClr val="tx1">
                    <a:lumMod val="95000"/>
                  </a:schemeClr>
                </a:solidFill>
              </a:rPr>
              <a:t>, 1990</a:t>
            </a:r>
            <a:endParaRPr lang="en-US" dirty="0">
              <a:solidFill>
                <a:schemeClr val="tx1">
                  <a:lumMod val="95000"/>
                </a:schemeClr>
              </a:solidFill>
            </a:endParaRP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133600"/>
            <a:ext cx="7086600" cy="1754326"/>
          </a:xfrm>
          <a:prstGeom prst="rect">
            <a:avLst/>
          </a:prstGeom>
        </p:spPr>
        <p:txBody>
          <a:bodyPr wrap="square">
            <a:spAutoFit/>
          </a:bodyPr>
          <a:lstStyle/>
          <a:p>
            <a:r>
              <a:rPr lang="en-US" sz="3600" dirty="0"/>
              <a:t>But the other disciples came in the boat, dragging the net full of fish, for they were not far from the land …</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21:8a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Appearance on Lake Tiberias  --  </a:t>
            </a:r>
            <a:r>
              <a:rPr lang="en-US" sz="1600" dirty="0" err="1">
                <a:solidFill>
                  <a:schemeClr val="tx1">
                    <a:lumMod val="95000"/>
                  </a:schemeClr>
                </a:solidFill>
              </a:rPr>
              <a:t>Duccio</a:t>
            </a:r>
            <a:r>
              <a:rPr lang="en-US" sz="1600" dirty="0">
                <a:solidFill>
                  <a:schemeClr val="tx1">
                    <a:lumMod val="95000"/>
                  </a:schemeClr>
                </a:solidFill>
              </a:rPr>
              <a:t>, Museo </a:t>
            </a:r>
            <a:r>
              <a:rPr lang="en-US" sz="1600" dirty="0" err="1">
                <a:solidFill>
                  <a:schemeClr val="tx1">
                    <a:lumMod val="95000"/>
                  </a:schemeClr>
                </a:solidFill>
              </a:rPr>
              <a:t>dell'Opera</a:t>
            </a:r>
            <a:r>
              <a:rPr lang="en-US" sz="1600" dirty="0">
                <a:solidFill>
                  <a:schemeClr val="tx1">
                    <a:lumMod val="95000"/>
                  </a:schemeClr>
                </a:solidFill>
              </a:rPr>
              <a:t> del Duomo, Siena, Italy</a:t>
            </a:r>
          </a:p>
        </p:txBody>
      </p:sp>
      <p:pic>
        <p:nvPicPr>
          <p:cNvPr id="2" name="Picture 1">
            <a:extLst>
              <a:ext uri="{FF2B5EF4-FFF2-40B4-BE49-F238E27FC236}">
                <a16:creationId xmlns:a16="http://schemas.microsoft.com/office/drawing/2014/main" id="{35212482-268A-4107-93C3-D912D77DF3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34316" y="0"/>
            <a:ext cx="9133684" cy="64008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524000"/>
            <a:ext cx="6896100" cy="2308324"/>
          </a:xfrm>
          <a:prstGeom prst="rect">
            <a:avLst/>
          </a:prstGeom>
        </p:spPr>
        <p:txBody>
          <a:bodyPr wrap="square">
            <a:spAutoFit/>
          </a:bodyPr>
          <a:lstStyle/>
          <a:p>
            <a:r>
              <a:rPr lang="en-US" sz="3600" dirty="0"/>
              <a:t>When they had gone ashore, they saw a charcoal fire there, with fish on it, and bread. Jesus said to them, "Come and have breakfast."</a:t>
            </a: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21:9, 12a</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Christ Appears on the Shore of Lake Tiberias  --  James Tissot, Brooklyn Museum of Art, New York, NY</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62BD3FBB-612F-4937-B2DC-4794359E21C5}"/>
              </a:ext>
            </a:extLst>
          </p:cNvPr>
          <p:cNvPicPr>
            <a:picLocks noChangeAspect="1"/>
          </p:cNvPicPr>
          <p:nvPr/>
        </p:nvPicPr>
        <p:blipFill>
          <a:blip r:embed="rId2"/>
          <a:stretch>
            <a:fillRect/>
          </a:stretch>
        </p:blipFill>
        <p:spPr>
          <a:xfrm>
            <a:off x="1752600" y="228600"/>
            <a:ext cx="8743242" cy="573405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1754326"/>
          </a:xfrm>
          <a:prstGeom prst="rect">
            <a:avLst/>
          </a:prstGeom>
        </p:spPr>
        <p:txBody>
          <a:bodyPr wrap="square">
            <a:spAutoFit/>
          </a:bodyPr>
          <a:lstStyle/>
          <a:p>
            <a:r>
              <a:rPr lang="en-US" sz="3600" dirty="0"/>
              <a:t>Jesus came and took the bread and gave it to them, and did the same with the fish.</a:t>
            </a:r>
            <a:endParaRPr lang="en-US" sz="3600" dirty="0">
              <a:cs typeface="Arial" pitchFamily="34" charset="0"/>
            </a:endParaRPr>
          </a:p>
        </p:txBody>
      </p:sp>
      <p:sp>
        <p:nvSpPr>
          <p:cNvPr id="5" name="TextBox 4"/>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21:13</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Loaves and Fish  --   Helen Moloney, Church of St. Michael, </a:t>
            </a:r>
            <a:r>
              <a:rPr lang="en-US" sz="1600" dirty="0" err="1">
                <a:solidFill>
                  <a:schemeClr val="tx1">
                    <a:lumMod val="95000"/>
                  </a:schemeClr>
                </a:solidFill>
              </a:rPr>
              <a:t>Creeslough</a:t>
            </a:r>
            <a:r>
              <a:rPr lang="en-US" sz="1600" dirty="0">
                <a:solidFill>
                  <a:schemeClr val="tx1">
                    <a:lumMod val="95000"/>
                  </a:schemeClr>
                </a:solidFill>
              </a:rPr>
              <a:t>, Ireland</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CDB4A1D6-CD77-409E-B7A2-6F61281B97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4601" y="924880"/>
            <a:ext cx="7315201" cy="4028121"/>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2700" y="1371600"/>
            <a:ext cx="7429500" cy="2862322"/>
          </a:xfrm>
          <a:prstGeom prst="rect">
            <a:avLst/>
          </a:prstGeom>
        </p:spPr>
        <p:txBody>
          <a:bodyPr wrap="square">
            <a:spAutoFit/>
          </a:bodyPr>
          <a:lstStyle/>
          <a:p>
            <a:r>
              <a:rPr lang="en-US" sz="3600" dirty="0"/>
              <a:t>He fell to the ground and heard a voice saying to him, "Saul, Saul, why do you persecute me?" He asked, "Who are you, Lord?" The reply came, "I am Jesus, whom you are persecuting."</a:t>
            </a:r>
            <a:endParaRPr lang="en-US" sz="3600" dirty="0">
              <a:cs typeface="Arial" pitchFamily="34" charset="0"/>
            </a:endParaRPr>
          </a:p>
        </p:txBody>
      </p:sp>
      <p:sp>
        <p:nvSpPr>
          <p:cNvPr id="5" name="TextBox 4"/>
          <p:cNvSpPr txBox="1"/>
          <p:nvPr/>
        </p:nvSpPr>
        <p:spPr>
          <a:xfrm>
            <a:off x="5562600" y="4800601"/>
            <a:ext cx="3352800" cy="461665"/>
          </a:xfrm>
          <a:prstGeom prst="rect">
            <a:avLst/>
          </a:prstGeom>
          <a:noFill/>
        </p:spPr>
        <p:txBody>
          <a:bodyPr wrap="square" rtlCol="0">
            <a:spAutoFit/>
          </a:bodyPr>
          <a:lstStyle/>
          <a:p>
            <a:pPr algn="ctr"/>
            <a:r>
              <a:rPr lang="en-US" sz="2400" dirty="0">
                <a:solidFill>
                  <a:schemeClr val="tx1">
                    <a:lumMod val="95000"/>
                  </a:schemeClr>
                </a:solidFill>
              </a:rPr>
              <a:t>Acts 9:4-5</a:t>
            </a:r>
          </a:p>
        </p:txBody>
      </p:sp>
    </p:spTree>
    <p:extLst>
      <p:ext uri="{BB962C8B-B14F-4D97-AF65-F5344CB8AC3E}">
        <p14:creationId xmlns:p14="http://schemas.microsoft.com/office/powerpoint/2010/main" val="3703694290"/>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52600"/>
            <a:ext cx="7048500" cy="2308324"/>
          </a:xfrm>
          <a:prstGeom prst="rect">
            <a:avLst/>
          </a:prstGeom>
        </p:spPr>
        <p:txBody>
          <a:bodyPr wrap="square">
            <a:spAutoFit/>
          </a:bodyPr>
          <a:lstStyle/>
          <a:p>
            <a:r>
              <a:rPr lang="en-US" dirty="0"/>
              <a:t> </a:t>
            </a:r>
            <a:r>
              <a:rPr lang="en-US" sz="3600" dirty="0"/>
              <a:t>Jesus said …"Simon son of John, do you love me?" He said to him, "Yes, Lord; you know that I love you." Jesus said to him, "Tend my sheep."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John 21:15b, 16b </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Christ's Charge to Peter to Feed his Sheep  --  Raphael, Victoria and Albert Museum, London</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919CBF50-76EF-4BE8-8707-7C1D81151C79}"/>
              </a:ext>
            </a:extLst>
          </p:cNvPr>
          <p:cNvPicPr>
            <a:picLocks noChangeAspect="1"/>
          </p:cNvPicPr>
          <p:nvPr/>
        </p:nvPicPr>
        <p:blipFill>
          <a:blip r:embed="rId2"/>
          <a:stretch>
            <a:fillRect/>
          </a:stretch>
        </p:blipFill>
        <p:spPr>
          <a:xfrm>
            <a:off x="1524000" y="228600"/>
            <a:ext cx="9119690" cy="5806678"/>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https://commons.wikimedia.org/wiki/File:The_Conversion_of_Saul_SAAM-1974.131_1.jpg</a:t>
            </a:r>
          </a:p>
          <a:p>
            <a:pPr>
              <a:buNone/>
            </a:pPr>
            <a:r>
              <a:rPr lang="en-US" sz="1600" dirty="0"/>
              <a:t>https://commons.wikimedia.org/wiki/File:Prayer_for_Peace_-_Flickr_-_brewbooks.jpg</a:t>
            </a:r>
          </a:p>
          <a:p>
            <a:pPr>
              <a:buNone/>
            </a:pPr>
            <a:r>
              <a:rPr lang="en-US" sz="1600" dirty="0"/>
              <a:t>https://commons.wikimedia.org/wiki/File:Genter_altar,_lamb_adoration_-_Jan_van_Eyck.jpg</a:t>
            </a:r>
          </a:p>
          <a:p>
            <a:pPr>
              <a:buNone/>
            </a:pPr>
            <a:r>
              <a:rPr lang="en-US" sz="1600" dirty="0"/>
              <a:t>www.JohnAugustSwanson.com - copyright 1993 by John August Swanson</a:t>
            </a:r>
          </a:p>
          <a:p>
            <a:pPr>
              <a:buNone/>
            </a:pPr>
            <a:r>
              <a:rPr lang="en-US" sz="1600" dirty="0"/>
              <a:t>https://commons.wikimedia.org/wiki/File:Rossakiewicz_Tyberiada.jpg</a:t>
            </a:r>
          </a:p>
          <a:p>
            <a:pPr>
              <a:buNone/>
            </a:pPr>
            <a:r>
              <a:rPr lang="en-US" sz="1600" dirty="0"/>
              <a:t>https://commons.wikimedia.org/wiki/File:Duccio_di_Buoninsegna_-_Appearance_on_Lake_Tiberias_-_WGA06736.jpg</a:t>
            </a:r>
          </a:p>
          <a:p>
            <a:pPr>
              <a:buNone/>
            </a:pPr>
            <a:r>
              <a:rPr lang="en-US" sz="1600" dirty="0"/>
              <a:t>https://commons.wikimedia.org/wiki/File:Brooklyn_Museum_-_Christ_Appears_on_the_Shore_of_Lake_Tiberias_(Apparition_du_Christ_sur_les_bords_du_lac_de_Tib%C3%A9riade)_-_James_Tissot.jpg</a:t>
            </a:r>
          </a:p>
          <a:p>
            <a:pPr>
              <a:buNone/>
            </a:pPr>
            <a:r>
              <a:rPr lang="en-US" sz="1600" dirty="0"/>
              <a:t>https://www.flickr.com/photos/stevecadman/4935677083</a:t>
            </a:r>
          </a:p>
          <a:p>
            <a:pPr>
              <a:buNone/>
            </a:pPr>
            <a:r>
              <a:rPr lang="en-US" sz="1600" dirty="0"/>
              <a:t>https://commons.wikimedia.org/wiki/File:V%26A_-_Raphael,_Christ%27s_Charge_to_Peter_(1515).jpg</a:t>
            </a:r>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Conversion of Saul  --  Simeon Griswold, Smithsonian Museum of American Art, Washington, DC</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22CF2136-F291-4F00-968E-4FF197BE8A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2441"/>
            <a:ext cx="9144000" cy="6165056"/>
          </a:xfrm>
          <a:prstGeom prst="rect">
            <a:avLst/>
          </a:prstGeom>
        </p:spPr>
      </p:pic>
    </p:spTree>
    <p:extLst>
      <p:ext uri="{BB962C8B-B14F-4D97-AF65-F5344CB8AC3E}">
        <p14:creationId xmlns:p14="http://schemas.microsoft.com/office/powerpoint/2010/main" val="1682526997"/>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09800"/>
            <a:ext cx="6934200" cy="1754326"/>
          </a:xfrm>
          <a:prstGeom prst="rect">
            <a:avLst/>
          </a:prstGeom>
        </p:spPr>
        <p:txBody>
          <a:bodyPr wrap="square">
            <a:spAutoFit/>
          </a:bodyPr>
          <a:lstStyle/>
          <a:p>
            <a:r>
              <a:rPr lang="en-US" sz="3600" dirty="0"/>
              <a:t>You have turned my mourning into dancing; you have taken off my sackcloth and clothed me with joy …</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30:11</a:t>
            </a:r>
          </a:p>
        </p:txBody>
      </p:sp>
    </p:spTree>
    <p:extLst>
      <p:ext uri="{BB962C8B-B14F-4D97-AF65-F5344CB8AC3E}">
        <p14:creationId xmlns:p14="http://schemas.microsoft.com/office/powerpoint/2010/main" val="1686910785"/>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536049"/>
            <a:ext cx="2133600" cy="1169551"/>
          </a:xfrm>
          <a:prstGeom prst="rect">
            <a:avLst/>
          </a:prstGeom>
          <a:noFill/>
        </p:spPr>
        <p:txBody>
          <a:bodyPr wrap="square" rtlCol="0">
            <a:spAutoFit/>
          </a:bodyPr>
          <a:lstStyle/>
          <a:p>
            <a:pPr algn="ctr"/>
            <a:r>
              <a:rPr lang="en-US" sz="1400" dirty="0">
                <a:solidFill>
                  <a:schemeClr val="tx1">
                    <a:lumMod val="95000"/>
                  </a:schemeClr>
                </a:solidFill>
              </a:rPr>
              <a:t>Prayer for Peace</a:t>
            </a:r>
          </a:p>
          <a:p>
            <a:pPr algn="ctr"/>
            <a:endParaRPr lang="en-US" sz="1400" dirty="0">
              <a:solidFill>
                <a:schemeClr val="tx1">
                  <a:lumMod val="95000"/>
                </a:schemeClr>
              </a:solidFill>
            </a:endParaRPr>
          </a:p>
          <a:p>
            <a:pPr algn="ctr"/>
            <a:r>
              <a:rPr lang="en-US" sz="1400" dirty="0">
                <a:solidFill>
                  <a:schemeClr val="tx1">
                    <a:lumMod val="95000"/>
                  </a:schemeClr>
                </a:solidFill>
              </a:rPr>
              <a:t>Judy Sutcliffe</a:t>
            </a:r>
          </a:p>
          <a:p>
            <a:pPr algn="ctr"/>
            <a:r>
              <a:rPr lang="en-US" sz="1400" dirty="0">
                <a:solidFill>
                  <a:schemeClr val="tx1">
                    <a:lumMod val="95000"/>
                  </a:schemeClr>
                </a:solidFill>
              </a:rPr>
              <a:t>Monastery of Poor </a:t>
            </a:r>
            <a:r>
              <a:rPr lang="en-US" sz="1400" dirty="0" err="1">
                <a:solidFill>
                  <a:schemeClr val="tx1">
                    <a:lumMod val="95000"/>
                  </a:schemeClr>
                </a:solidFill>
              </a:rPr>
              <a:t>Clares</a:t>
            </a:r>
            <a:endParaRPr lang="en-US" sz="1400" dirty="0">
              <a:solidFill>
                <a:schemeClr val="tx1">
                  <a:lumMod val="95000"/>
                </a:schemeClr>
              </a:solidFill>
            </a:endParaRPr>
          </a:p>
          <a:p>
            <a:pPr algn="ctr"/>
            <a:r>
              <a:rPr lang="en-US" sz="1400" dirty="0">
                <a:solidFill>
                  <a:schemeClr val="tx1">
                    <a:lumMod val="95000"/>
                  </a:schemeClr>
                </a:solidFill>
              </a:rPr>
              <a:t>Santa Barbara, CA</a:t>
            </a:r>
          </a:p>
        </p:txBody>
      </p:sp>
      <p:pic>
        <p:nvPicPr>
          <p:cNvPr id="5" name="Picture 4">
            <a:extLst>
              <a:ext uri="{FF2B5EF4-FFF2-40B4-BE49-F238E27FC236}">
                <a16:creationId xmlns:a16="http://schemas.microsoft.com/office/drawing/2014/main" id="{5980C2E3-33BF-974F-FECE-DC68CEFB9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3582" y="0"/>
            <a:ext cx="4605618" cy="6858000"/>
          </a:xfrm>
          <a:prstGeom prst="rect">
            <a:avLst/>
          </a:prstGeom>
        </p:spPr>
      </p:pic>
    </p:spTree>
    <p:extLst>
      <p:ext uri="{BB962C8B-B14F-4D97-AF65-F5344CB8AC3E}">
        <p14:creationId xmlns:p14="http://schemas.microsoft.com/office/powerpoint/2010/main" val="2996200427"/>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1524000"/>
            <a:ext cx="7429500" cy="2862322"/>
          </a:xfrm>
          <a:prstGeom prst="rect">
            <a:avLst/>
          </a:prstGeom>
        </p:spPr>
        <p:txBody>
          <a:bodyPr wrap="square">
            <a:spAutoFit/>
          </a:bodyPr>
          <a:lstStyle/>
          <a:p>
            <a:r>
              <a:rPr lang="en-US" sz="3600" dirty="0"/>
              <a:t>Then I heard every creature in heaven and on earth … singing, </a:t>
            </a:r>
          </a:p>
          <a:p>
            <a:r>
              <a:rPr lang="en-US" sz="3600" dirty="0"/>
              <a:t>"To the one seated on the throne and to the Lamb be blessing and honor and glory and might forever and ever!"</a:t>
            </a:r>
            <a:endParaRPr lang="en-US" sz="3600" dirty="0">
              <a:cs typeface="Arial" pitchFamily="34" charset="0"/>
            </a:endParaRPr>
          </a:p>
        </p:txBody>
      </p:sp>
      <p:sp>
        <p:nvSpPr>
          <p:cNvPr id="5" name="TextBox 4"/>
          <p:cNvSpPr txBox="1"/>
          <p:nvPr/>
        </p:nvSpPr>
        <p:spPr>
          <a:xfrm>
            <a:off x="6096000" y="5024736"/>
            <a:ext cx="3352800" cy="461665"/>
          </a:xfrm>
          <a:prstGeom prst="rect">
            <a:avLst/>
          </a:prstGeom>
          <a:noFill/>
        </p:spPr>
        <p:txBody>
          <a:bodyPr wrap="square" rtlCol="0">
            <a:spAutoFit/>
          </a:bodyPr>
          <a:lstStyle/>
          <a:p>
            <a:pPr algn="ctr"/>
            <a:r>
              <a:rPr lang="en-US" sz="2400" dirty="0">
                <a:solidFill>
                  <a:schemeClr val="tx1">
                    <a:lumMod val="95000"/>
                  </a:schemeClr>
                </a:solidFill>
              </a:rPr>
              <a:t>Revelation 5:13ac</a:t>
            </a:r>
          </a:p>
        </p:txBody>
      </p:sp>
    </p:spTree>
    <p:extLst>
      <p:ext uri="{BB962C8B-B14F-4D97-AF65-F5344CB8AC3E}">
        <p14:creationId xmlns:p14="http://schemas.microsoft.com/office/powerpoint/2010/main" val="1563342783"/>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Behold the Lamb, Ghent Altarpiece  --  Jan van Eyck, Saint </a:t>
            </a:r>
            <a:r>
              <a:rPr lang="en-US" sz="1600" dirty="0" err="1">
                <a:solidFill>
                  <a:schemeClr val="tx1">
                    <a:lumMod val="95000"/>
                  </a:schemeClr>
                </a:solidFill>
              </a:rPr>
              <a:t>Bavo</a:t>
            </a:r>
            <a:r>
              <a:rPr lang="en-US" sz="1600" dirty="0">
                <a:solidFill>
                  <a:schemeClr val="tx1">
                    <a:lumMod val="95000"/>
                  </a:schemeClr>
                </a:solidFill>
              </a:rPr>
              <a:t> Cathedral, Ghent, Belgium</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6E0FB562-5236-4355-B1ED-C58783A228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457200"/>
            <a:ext cx="9144000" cy="5715000"/>
          </a:xfrm>
          <a:prstGeom prst="rect">
            <a:avLst/>
          </a:prstGeom>
        </p:spPr>
      </p:pic>
    </p:spTree>
    <p:extLst>
      <p:ext uri="{BB962C8B-B14F-4D97-AF65-F5344CB8AC3E}">
        <p14:creationId xmlns:p14="http://schemas.microsoft.com/office/powerpoint/2010/main" val="1853322961"/>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785878"/>
            <a:ext cx="7239000" cy="2308324"/>
          </a:xfrm>
          <a:prstGeom prst="rect">
            <a:avLst/>
          </a:prstGeom>
        </p:spPr>
        <p:txBody>
          <a:bodyPr wrap="square">
            <a:spAutoFit/>
          </a:bodyPr>
          <a:lstStyle/>
          <a:p>
            <a:r>
              <a:rPr lang="en-US" sz="3600" dirty="0"/>
              <a:t>Simon Peter said to them, "I am going fishing." They said to him, "We will go with you." They went out and got into the boat, but … they caught nothing.</a:t>
            </a:r>
            <a:endParaRPr lang="en-US" sz="3600" dirty="0">
              <a:cs typeface="Arial" pitchFamily="34" charset="0"/>
            </a:endParaRPr>
          </a:p>
        </p:txBody>
      </p:sp>
      <p:sp>
        <p:nvSpPr>
          <p:cNvPr id="5" name="TextBox 4"/>
          <p:cNvSpPr txBox="1"/>
          <p:nvPr/>
        </p:nvSpPr>
        <p:spPr>
          <a:xfrm>
            <a:off x="58674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21:3</a:t>
            </a:r>
          </a:p>
        </p:txBody>
      </p:sp>
    </p:spTree>
    <p:extLst>
      <p:ext uri="{BB962C8B-B14F-4D97-AF65-F5344CB8AC3E}">
        <p14:creationId xmlns:p14="http://schemas.microsoft.com/office/powerpoint/2010/main" val="3925705685"/>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057400"/>
            <a:ext cx="7315200" cy="1754326"/>
          </a:xfrm>
          <a:prstGeom prst="rect">
            <a:avLst/>
          </a:prstGeom>
        </p:spPr>
        <p:txBody>
          <a:bodyPr wrap="square">
            <a:spAutoFit/>
          </a:bodyPr>
          <a:lstStyle/>
          <a:p>
            <a:r>
              <a:rPr lang="en-US" sz="3600" dirty="0"/>
              <a:t>Just after daybreak, Jesus stood on the beach; but the disciples did not know that it was Jesus.</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John 21:4</a:t>
            </a:r>
          </a:p>
        </p:txBody>
      </p:sp>
    </p:spTree>
    <p:extLst>
      <p:ext uri="{BB962C8B-B14F-4D97-AF65-F5344CB8AC3E}">
        <p14:creationId xmlns:p14="http://schemas.microsoft.com/office/powerpoint/2010/main" val="4079733985"/>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702</TotalTime>
  <Words>863</Words>
  <Application>Microsoft Office PowerPoint</Application>
  <PresentationFormat>Widescreen</PresentationFormat>
  <Paragraphs>59</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THIRD SUNDAY OF EASTER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107</cp:revision>
  <dcterms:created xsi:type="dcterms:W3CDTF">2016-08-31T16:46:43Z</dcterms:created>
  <dcterms:modified xsi:type="dcterms:W3CDTF">2022-11-01T16:12:38Z</dcterms:modified>
</cp:coreProperties>
</file>