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31"/>
  </p:notesMasterIdLst>
  <p:sldIdLst>
    <p:sldId id="256" r:id="rId2"/>
    <p:sldId id="410" r:id="rId3"/>
    <p:sldId id="411" r:id="rId4"/>
    <p:sldId id="412" r:id="rId5"/>
    <p:sldId id="414" r:id="rId6"/>
    <p:sldId id="282" r:id="rId7"/>
    <p:sldId id="382" r:id="rId8"/>
    <p:sldId id="387" r:id="rId9"/>
    <p:sldId id="408" r:id="rId10"/>
    <p:sldId id="409" r:id="rId11"/>
    <p:sldId id="390" r:id="rId12"/>
    <p:sldId id="391" r:id="rId13"/>
    <p:sldId id="392" r:id="rId14"/>
    <p:sldId id="393" r:id="rId15"/>
    <p:sldId id="394" r:id="rId16"/>
    <p:sldId id="395" r:id="rId17"/>
    <p:sldId id="396" r:id="rId18"/>
    <p:sldId id="415" r:id="rId19"/>
    <p:sldId id="397" r:id="rId20"/>
    <p:sldId id="398" r:id="rId21"/>
    <p:sldId id="416" r:id="rId22"/>
    <p:sldId id="399" r:id="rId23"/>
    <p:sldId id="400" r:id="rId24"/>
    <p:sldId id="418" r:id="rId25"/>
    <p:sldId id="419" r:id="rId26"/>
    <p:sldId id="417" r:id="rId27"/>
    <p:sldId id="401" r:id="rId28"/>
    <p:sldId id="404" r:id="rId29"/>
    <p:sldId id="297"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A7C29"/>
    <a:srgbClr val="2E5014"/>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5" d="100"/>
          <a:sy n="75" d="100"/>
        </p:scale>
        <p:origin x="662" y="72"/>
      </p:cViewPr>
      <p:guideLst>
        <p:guide orient="horz" pos="2160"/>
        <p:guide pos="3840"/>
      </p:guideLst>
    </p:cSldViewPr>
  </p:slideViewPr>
  <p:notesTextViewPr>
    <p:cViewPr>
      <p:scale>
        <a:sx n="100" d="100"/>
        <a:sy n="100" d="100"/>
      </p:scale>
      <p:origin x="0" y="0"/>
    </p:cViewPr>
  </p:notesTextViewPr>
  <p:sorterViewPr>
    <p:cViewPr>
      <p:scale>
        <a:sx n="50" d="100"/>
        <a:sy n="5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B492283-5DAD-4197-8B51-666D80DBD764}" type="datetimeFigureOut">
              <a:rPr lang="en-US" smtClean="0"/>
              <a:pPr/>
              <a:t>11/12/2022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8221417-9C38-480C-A012-705512C668E9}"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C0B54B3-2CAD-43AB-968D-4DD9821B749A}" type="datetimeFigureOut">
              <a:rPr lang="en-US" smtClean="0"/>
              <a:pPr/>
              <a:t>11/12/2022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11/12/2022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11/12/2022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0B54B3-2CAD-43AB-968D-4DD9821B749A}" type="datetimeFigureOut">
              <a:rPr lang="en-US" smtClean="0"/>
              <a:pPr/>
              <a:t>11/12/2022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C0B54B3-2CAD-43AB-968D-4DD9821B749A}" type="datetimeFigureOut">
              <a:rPr lang="en-US" smtClean="0"/>
              <a:pPr/>
              <a:t>11/12/2022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C0B54B3-2CAD-43AB-968D-4DD9821B749A}" type="datetimeFigureOut">
              <a:rPr lang="en-US" smtClean="0"/>
              <a:pPr/>
              <a:t>11/12/2022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C0B54B3-2CAD-43AB-968D-4DD9821B749A}" type="datetimeFigureOut">
              <a:rPr lang="en-US" smtClean="0"/>
              <a:pPr/>
              <a:t>11/12/2022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C0B54B3-2CAD-43AB-968D-4DD9821B749A}" type="datetimeFigureOut">
              <a:rPr lang="en-US" smtClean="0"/>
              <a:pPr/>
              <a:t>11/12/2022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0B54B3-2CAD-43AB-968D-4DD9821B749A}" type="datetimeFigureOut">
              <a:rPr lang="en-US" smtClean="0"/>
              <a:pPr/>
              <a:t>11/12/2022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11/12/2022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0B54B3-2CAD-43AB-968D-4DD9821B749A}" type="datetimeFigureOut">
              <a:rPr lang="en-US" smtClean="0"/>
              <a:pPr/>
              <a:t>11/12/2022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B58C43-C734-4CA5-908D-0774FB52B723}" type="slidenum">
              <a:rPr lang="en-US" smtClean="0"/>
              <a:pPr/>
              <a:t>‹#›</a:t>
            </a:fld>
            <a:endParaRPr lang="en-US"/>
          </a:p>
        </p:txBody>
      </p:sp>
    </p:spTree>
  </p:cSld>
  <p:clrMapOvr>
    <a:masterClrMapping/>
  </p:clrMapOvr>
  <p:transition advTm="800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0B54B3-2CAD-43AB-968D-4DD9821B749A}" type="datetimeFigureOut">
              <a:rPr lang="en-US" smtClean="0"/>
              <a:pPr/>
              <a:t>11/12/2022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B58C43-C734-4CA5-908D-0774FB52B723}"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advTm="800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6900" y="1730376"/>
            <a:ext cx="8458200" cy="1698625"/>
          </a:xfrm>
        </p:spPr>
        <p:txBody>
          <a:bodyPr>
            <a:noAutofit/>
          </a:bodyPr>
          <a:lstStyle/>
          <a:p>
            <a:r>
              <a:rPr lang="en-US" sz="8000" dirty="0"/>
              <a:t>Thanksgiving Day</a:t>
            </a:r>
          </a:p>
        </p:txBody>
      </p:sp>
      <p:sp>
        <p:nvSpPr>
          <p:cNvPr id="3" name="Subtitle 2"/>
          <p:cNvSpPr>
            <a:spLocks noGrp="1"/>
          </p:cNvSpPr>
          <p:nvPr>
            <p:ph type="subTitle" idx="1"/>
          </p:nvPr>
        </p:nvSpPr>
        <p:spPr>
          <a:xfrm>
            <a:off x="5996169" y="3505200"/>
            <a:ext cx="6400800" cy="838200"/>
          </a:xfrm>
        </p:spPr>
        <p:txBody>
          <a:bodyPr>
            <a:normAutofit lnSpcReduction="10000"/>
          </a:bodyPr>
          <a:lstStyle/>
          <a:p>
            <a:r>
              <a:rPr lang="en-US" sz="5400" i="1" dirty="0">
                <a:solidFill>
                  <a:schemeClr val="tx1"/>
                </a:solidFill>
              </a:rPr>
              <a:t>Year C</a:t>
            </a:r>
          </a:p>
        </p:txBody>
      </p:sp>
      <p:sp>
        <p:nvSpPr>
          <p:cNvPr id="4" name="Rectangle 3"/>
          <p:cNvSpPr/>
          <p:nvPr/>
        </p:nvSpPr>
        <p:spPr>
          <a:xfrm>
            <a:off x="3176768" y="5919133"/>
            <a:ext cx="5838463" cy="954107"/>
          </a:xfrm>
          <a:prstGeom prst="rect">
            <a:avLst/>
          </a:prstGeom>
          <a:solidFill>
            <a:srgbClr val="CA7C29">
              <a:alpha val="75000"/>
            </a:srgbClr>
          </a:solidFill>
        </p:spPr>
        <p:txBody>
          <a:bodyPr wrap="square">
            <a:spAutoFit/>
          </a:bodyPr>
          <a:lstStyle/>
          <a:p>
            <a:pPr algn="ctr"/>
            <a:r>
              <a:rPr lang="en-US" sz="2800" dirty="0"/>
              <a:t>Deuteronomy 26:1-11 and Psalm 100  </a:t>
            </a:r>
          </a:p>
          <a:p>
            <a:pPr algn="ctr"/>
            <a:r>
              <a:rPr lang="en-US" sz="2800" dirty="0"/>
              <a:t>Philippians 4:4-9  •  John 6:25-35</a:t>
            </a:r>
          </a:p>
        </p:txBody>
      </p:sp>
    </p:spTree>
  </p:cSld>
  <p:clrMapOvr>
    <a:masterClrMapping/>
  </p:clrMapOvr>
  <p:transition advTm="800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71800" y="1752600"/>
            <a:ext cx="6934200" cy="1754326"/>
          </a:xfrm>
          <a:prstGeom prst="rect">
            <a:avLst/>
          </a:prstGeom>
        </p:spPr>
        <p:txBody>
          <a:bodyPr wrap="square">
            <a:spAutoFit/>
          </a:bodyPr>
          <a:lstStyle/>
          <a:p>
            <a:r>
              <a:rPr lang="en-US" sz="3600" dirty="0"/>
              <a:t>Enter his gates with thanksgiving, and his courts with praise. Give thanks to him, bless his name.</a:t>
            </a:r>
            <a:endParaRPr lang="en-US" sz="3600" dirty="0">
              <a:cs typeface="Arial" pitchFamily="34" charset="0"/>
            </a:endParaRPr>
          </a:p>
        </p:txBody>
      </p:sp>
      <p:sp>
        <p:nvSpPr>
          <p:cNvPr id="5" name="TextBox 4"/>
          <p:cNvSpPr txBox="1"/>
          <p:nvPr/>
        </p:nvSpPr>
        <p:spPr>
          <a:xfrm>
            <a:off x="5867400" y="4267201"/>
            <a:ext cx="3352800" cy="461665"/>
          </a:xfrm>
          <a:prstGeom prst="rect">
            <a:avLst/>
          </a:prstGeom>
          <a:noFill/>
        </p:spPr>
        <p:txBody>
          <a:bodyPr wrap="square" rtlCol="0">
            <a:spAutoFit/>
          </a:bodyPr>
          <a:lstStyle/>
          <a:p>
            <a:pPr algn="ctr"/>
            <a:r>
              <a:rPr lang="en-US" sz="2400" dirty="0">
                <a:solidFill>
                  <a:schemeClr val="tx1">
                    <a:lumMod val="95000"/>
                  </a:schemeClr>
                </a:solidFill>
              </a:rPr>
              <a:t>Psalm 100:4</a:t>
            </a:r>
          </a:p>
        </p:txBody>
      </p:sp>
    </p:spTree>
    <p:extLst>
      <p:ext uri="{BB962C8B-B14F-4D97-AF65-F5344CB8AC3E}">
        <p14:creationId xmlns:p14="http://schemas.microsoft.com/office/powerpoint/2010/main" val="2368290017"/>
      </p:ext>
    </p:extLst>
  </p:cSld>
  <p:clrMapOvr>
    <a:masterClrMapping/>
  </p:clrMapOvr>
  <p:transition advTm="8000"/>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443246"/>
            <a:ext cx="8763000" cy="338554"/>
          </a:xfrm>
          <a:prstGeom prst="rect">
            <a:avLst/>
          </a:prstGeom>
          <a:noFill/>
        </p:spPr>
        <p:txBody>
          <a:bodyPr wrap="square" rtlCol="0">
            <a:spAutoFit/>
          </a:bodyPr>
          <a:lstStyle/>
          <a:p>
            <a:pPr algn="ctr"/>
            <a:r>
              <a:rPr lang="en-US" sz="1600" dirty="0">
                <a:solidFill>
                  <a:schemeClr val="tx1">
                    <a:lumMod val="95000"/>
                  </a:schemeClr>
                </a:solidFill>
              </a:rPr>
              <a:t>Presentation in the Temple --  John August Swanson</a:t>
            </a:r>
            <a:endParaRPr lang="en-US" dirty="0">
              <a:solidFill>
                <a:schemeClr val="tx1">
                  <a:lumMod val="95000"/>
                </a:schemeClr>
              </a:solidFill>
            </a:endParaRPr>
          </a:p>
        </p:txBody>
      </p:sp>
      <p:pic>
        <p:nvPicPr>
          <p:cNvPr id="2" name="Picture 1">
            <a:extLst>
              <a:ext uri="{FF2B5EF4-FFF2-40B4-BE49-F238E27FC236}">
                <a16:creationId xmlns:a16="http://schemas.microsoft.com/office/drawing/2014/main" id="{81F7F3D4-E797-4C7D-A1A5-2E4F13CE6717}"/>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048000" y="0"/>
            <a:ext cx="6559939" cy="6324600"/>
          </a:xfrm>
          <a:prstGeom prst="rect">
            <a:avLst/>
          </a:prstGeom>
        </p:spPr>
      </p:pic>
    </p:spTree>
  </p:cSld>
  <p:clrMapOvr>
    <a:masterClrMapping/>
  </p:clrMapOvr>
  <p:transition advTm="800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95600" y="1828800"/>
            <a:ext cx="6934200" cy="1754326"/>
          </a:xfrm>
          <a:prstGeom prst="rect">
            <a:avLst/>
          </a:prstGeom>
        </p:spPr>
        <p:txBody>
          <a:bodyPr wrap="square">
            <a:spAutoFit/>
          </a:bodyPr>
          <a:lstStyle/>
          <a:p>
            <a:r>
              <a:rPr lang="en-US" sz="3600" dirty="0"/>
              <a:t>For the LORD is good; his steadfast love endures forever, and his faithfulness to all generations.</a:t>
            </a:r>
            <a:endParaRPr lang="en-US" sz="3600" dirty="0">
              <a:cs typeface="Arial" pitchFamily="34" charset="0"/>
            </a:endParaRP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Psalm 100:5</a:t>
            </a:r>
          </a:p>
        </p:txBody>
      </p:sp>
    </p:spTree>
  </p:cSld>
  <p:clrMapOvr>
    <a:masterClrMapping/>
  </p:clrMapOvr>
  <p:transition advTm="8000"/>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5410200"/>
            <a:ext cx="2057400" cy="954107"/>
          </a:xfrm>
          <a:prstGeom prst="rect">
            <a:avLst/>
          </a:prstGeom>
          <a:noFill/>
        </p:spPr>
        <p:txBody>
          <a:bodyPr wrap="square" rtlCol="0">
            <a:spAutoFit/>
          </a:bodyPr>
          <a:lstStyle/>
          <a:p>
            <a:pPr algn="ctr"/>
            <a:r>
              <a:rPr lang="en-US" sz="1400" dirty="0">
                <a:solidFill>
                  <a:schemeClr val="tx1">
                    <a:lumMod val="95000"/>
                  </a:schemeClr>
                </a:solidFill>
              </a:rPr>
              <a:t>Family</a:t>
            </a:r>
          </a:p>
          <a:p>
            <a:pPr algn="ctr"/>
            <a:endParaRPr lang="en-US" sz="1400" dirty="0">
              <a:solidFill>
                <a:schemeClr val="tx1">
                  <a:lumMod val="95000"/>
                </a:schemeClr>
              </a:solidFill>
            </a:endParaRPr>
          </a:p>
          <a:p>
            <a:pPr algn="ctr"/>
            <a:r>
              <a:rPr lang="en-US" sz="1400" dirty="0">
                <a:solidFill>
                  <a:schemeClr val="tx1">
                    <a:lumMod val="95000"/>
                  </a:schemeClr>
                </a:solidFill>
              </a:rPr>
              <a:t>National Cathedral</a:t>
            </a:r>
          </a:p>
          <a:p>
            <a:pPr algn="ctr"/>
            <a:r>
              <a:rPr lang="en-US" sz="1400" dirty="0">
                <a:solidFill>
                  <a:schemeClr val="tx1">
                    <a:lumMod val="95000"/>
                  </a:schemeClr>
                </a:solidFill>
              </a:rPr>
              <a:t>Washington, DC</a:t>
            </a:r>
            <a:endParaRPr lang="en-US" sz="1600" dirty="0">
              <a:solidFill>
                <a:schemeClr val="tx1">
                  <a:lumMod val="95000"/>
                </a:schemeClr>
              </a:solidFill>
            </a:endParaRPr>
          </a:p>
        </p:txBody>
      </p:sp>
      <p:pic>
        <p:nvPicPr>
          <p:cNvPr id="2" name="Picture 1">
            <a:extLst>
              <a:ext uri="{FF2B5EF4-FFF2-40B4-BE49-F238E27FC236}">
                <a16:creationId xmlns:a16="http://schemas.microsoft.com/office/drawing/2014/main" id="{8D64913A-71C6-5221-56D5-9440695BA09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267200" y="0"/>
            <a:ext cx="3886200" cy="6762076"/>
          </a:xfrm>
          <a:prstGeom prst="rect">
            <a:avLst/>
          </a:prstGeom>
        </p:spPr>
      </p:pic>
    </p:spTree>
  </p:cSld>
  <p:clrMapOvr>
    <a:masterClrMapping/>
  </p:clrMapOvr>
  <p:transition advTm="8000"/>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0" y="1143000"/>
            <a:ext cx="6629400" cy="2862322"/>
          </a:xfrm>
          <a:prstGeom prst="rect">
            <a:avLst/>
          </a:prstGeom>
        </p:spPr>
        <p:txBody>
          <a:bodyPr wrap="square">
            <a:spAutoFit/>
          </a:bodyPr>
          <a:lstStyle/>
          <a:p>
            <a:r>
              <a:rPr lang="en-US" sz="3600" dirty="0"/>
              <a:t>Rejoice in the Lord always … Do not worry … but in everything by prayer and supplication with thanksgiving let your requests be made known to God.</a:t>
            </a:r>
          </a:p>
        </p:txBody>
      </p:sp>
      <p:sp>
        <p:nvSpPr>
          <p:cNvPr id="5" name="TextBox 4"/>
          <p:cNvSpPr txBox="1"/>
          <p:nvPr/>
        </p:nvSpPr>
        <p:spPr>
          <a:xfrm>
            <a:off x="5791200" y="4648201"/>
            <a:ext cx="3352800" cy="461665"/>
          </a:xfrm>
          <a:prstGeom prst="rect">
            <a:avLst/>
          </a:prstGeom>
          <a:noFill/>
        </p:spPr>
        <p:txBody>
          <a:bodyPr wrap="square" rtlCol="0">
            <a:spAutoFit/>
          </a:bodyPr>
          <a:lstStyle/>
          <a:p>
            <a:pPr algn="ctr"/>
            <a:r>
              <a:rPr lang="en-US" sz="2400" dirty="0">
                <a:solidFill>
                  <a:schemeClr val="tx1">
                    <a:lumMod val="95000"/>
                  </a:schemeClr>
                </a:solidFill>
              </a:rPr>
              <a:t>Philippians 4:4a, 6ac</a:t>
            </a:r>
          </a:p>
        </p:txBody>
      </p:sp>
    </p:spTree>
  </p:cSld>
  <p:clrMapOvr>
    <a:masterClrMapping/>
  </p:clrMapOvr>
  <p:transition advTm="8000"/>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324600"/>
            <a:ext cx="8763000" cy="338554"/>
          </a:xfrm>
          <a:prstGeom prst="rect">
            <a:avLst/>
          </a:prstGeom>
          <a:noFill/>
        </p:spPr>
        <p:txBody>
          <a:bodyPr wrap="square" rtlCol="0">
            <a:spAutoFit/>
          </a:bodyPr>
          <a:lstStyle/>
          <a:p>
            <a:pPr algn="ctr"/>
            <a:r>
              <a:rPr lang="en-US" sz="1600" dirty="0">
                <a:solidFill>
                  <a:schemeClr val="tx1">
                    <a:lumMod val="95000"/>
                  </a:schemeClr>
                </a:solidFill>
              </a:rPr>
              <a:t>Don't Worry  --  Martin Creed, permanent installation, St. Peter's Cathedral, Cologne, Germany</a:t>
            </a:r>
            <a:endParaRPr lang="en-US" dirty="0">
              <a:solidFill>
                <a:schemeClr val="tx1">
                  <a:lumMod val="95000"/>
                </a:schemeClr>
              </a:solidFill>
            </a:endParaRPr>
          </a:p>
        </p:txBody>
      </p:sp>
      <p:pic>
        <p:nvPicPr>
          <p:cNvPr id="2" name="Picture 1">
            <a:extLst>
              <a:ext uri="{FF2B5EF4-FFF2-40B4-BE49-F238E27FC236}">
                <a16:creationId xmlns:a16="http://schemas.microsoft.com/office/drawing/2014/main" id="{CC4D844B-8CA6-47BE-AFE9-B2DFCE169C99}"/>
              </a:ext>
            </a:extLst>
          </p:cNvPr>
          <p:cNvPicPr>
            <a:picLocks noChangeAspect="1"/>
          </p:cNvPicPr>
          <p:nvPr/>
        </p:nvPicPr>
        <p:blipFill>
          <a:blip r:embed="rId2"/>
          <a:stretch>
            <a:fillRect/>
          </a:stretch>
        </p:blipFill>
        <p:spPr>
          <a:xfrm>
            <a:off x="1905000" y="152400"/>
            <a:ext cx="8458200" cy="5943600"/>
          </a:xfrm>
          <a:prstGeom prst="rect">
            <a:avLst/>
          </a:prstGeom>
        </p:spPr>
      </p:pic>
    </p:spTree>
  </p:cSld>
  <p:clrMapOvr>
    <a:masterClrMapping/>
  </p:clrMapOvr>
  <p:transition advTm="8000"/>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0" y="1524000"/>
            <a:ext cx="6477000" cy="2308324"/>
          </a:xfrm>
          <a:prstGeom prst="rect">
            <a:avLst/>
          </a:prstGeom>
        </p:spPr>
        <p:txBody>
          <a:bodyPr wrap="square">
            <a:spAutoFit/>
          </a:bodyPr>
          <a:lstStyle/>
          <a:p>
            <a:r>
              <a:rPr lang="en-US" sz="3600" dirty="0"/>
              <a:t>Jesus answered them … "Do not work for the food that perishes, but for the food that endures for eternal life …" </a:t>
            </a:r>
            <a:endParaRPr lang="en-US" sz="3600" dirty="0">
              <a:cs typeface="Arial" pitchFamily="34" charset="0"/>
            </a:endParaRPr>
          </a:p>
        </p:txBody>
      </p:sp>
      <p:sp>
        <p:nvSpPr>
          <p:cNvPr id="5" name="TextBox 4"/>
          <p:cNvSpPr txBox="1"/>
          <p:nvPr/>
        </p:nvSpPr>
        <p:spPr>
          <a:xfrm>
            <a:off x="5943600" y="4343401"/>
            <a:ext cx="3352800" cy="461665"/>
          </a:xfrm>
          <a:prstGeom prst="rect">
            <a:avLst/>
          </a:prstGeom>
          <a:noFill/>
        </p:spPr>
        <p:txBody>
          <a:bodyPr wrap="square" rtlCol="0">
            <a:spAutoFit/>
          </a:bodyPr>
          <a:lstStyle/>
          <a:p>
            <a:pPr algn="ctr"/>
            <a:r>
              <a:rPr lang="en-US" sz="2400" dirty="0">
                <a:solidFill>
                  <a:schemeClr val="tx1">
                    <a:lumMod val="95000"/>
                  </a:schemeClr>
                </a:solidFill>
              </a:rPr>
              <a:t>John 6:26a, 27a</a:t>
            </a:r>
          </a:p>
        </p:txBody>
      </p:sp>
    </p:spTree>
  </p:cSld>
  <p:clrMapOvr>
    <a:masterClrMapping/>
  </p:clrMapOvr>
  <p:transition advTm="8000"/>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81200" y="5334000"/>
            <a:ext cx="2438400" cy="1323439"/>
          </a:xfrm>
          <a:prstGeom prst="rect">
            <a:avLst/>
          </a:prstGeom>
          <a:noFill/>
        </p:spPr>
        <p:txBody>
          <a:bodyPr wrap="square" rtlCol="0">
            <a:spAutoFit/>
          </a:bodyPr>
          <a:lstStyle/>
          <a:p>
            <a:pPr algn="ctr"/>
            <a:r>
              <a:rPr lang="en-US" sz="1600" dirty="0">
                <a:solidFill>
                  <a:schemeClr val="tx1">
                    <a:lumMod val="95000"/>
                  </a:schemeClr>
                </a:solidFill>
              </a:rPr>
              <a:t>Last Supper</a:t>
            </a:r>
          </a:p>
          <a:p>
            <a:pPr algn="ctr"/>
            <a:endParaRPr lang="en-US" sz="1600" dirty="0">
              <a:solidFill>
                <a:schemeClr val="tx1">
                  <a:lumMod val="95000"/>
                </a:schemeClr>
              </a:solidFill>
            </a:endParaRPr>
          </a:p>
          <a:p>
            <a:pPr algn="ctr"/>
            <a:r>
              <a:rPr lang="en-US" sz="1600" dirty="0">
                <a:solidFill>
                  <a:schemeClr val="tx1">
                    <a:lumMod val="95000"/>
                  </a:schemeClr>
                </a:solidFill>
              </a:rPr>
              <a:t>Cathedral of Sancti Spiritus</a:t>
            </a:r>
          </a:p>
          <a:p>
            <a:pPr algn="ctr"/>
            <a:r>
              <a:rPr lang="en-US" sz="1600" dirty="0">
                <a:solidFill>
                  <a:schemeClr val="tx1">
                    <a:lumMod val="95000"/>
                  </a:schemeClr>
                </a:solidFill>
              </a:rPr>
              <a:t>Sancti Spiritus,</a:t>
            </a:r>
          </a:p>
          <a:p>
            <a:pPr algn="ctr"/>
            <a:r>
              <a:rPr lang="en-US" sz="1600" dirty="0">
                <a:solidFill>
                  <a:schemeClr val="tx1">
                    <a:lumMod val="95000"/>
                  </a:schemeClr>
                </a:solidFill>
              </a:rPr>
              <a:t>Cuba</a:t>
            </a:r>
          </a:p>
        </p:txBody>
      </p:sp>
      <p:pic>
        <p:nvPicPr>
          <p:cNvPr id="2" name="Picture 1">
            <a:extLst>
              <a:ext uri="{FF2B5EF4-FFF2-40B4-BE49-F238E27FC236}">
                <a16:creationId xmlns:a16="http://schemas.microsoft.com/office/drawing/2014/main" id="{91095822-B40C-4D90-9427-57EDEE0C7A08}"/>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648200" y="0"/>
            <a:ext cx="4572000" cy="6858000"/>
          </a:xfrm>
          <a:prstGeom prst="rect">
            <a:avLst/>
          </a:prstGeom>
        </p:spPr>
      </p:pic>
    </p:spTree>
  </p:cSld>
  <p:clrMapOvr>
    <a:masterClrMapping/>
  </p:clrMapOvr>
  <p:transition advTm="8000"/>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5486400"/>
            <a:ext cx="2438400" cy="1077218"/>
          </a:xfrm>
          <a:prstGeom prst="rect">
            <a:avLst/>
          </a:prstGeom>
          <a:noFill/>
        </p:spPr>
        <p:txBody>
          <a:bodyPr wrap="square" rtlCol="0">
            <a:spAutoFit/>
          </a:bodyPr>
          <a:lstStyle/>
          <a:p>
            <a:pPr algn="ctr"/>
            <a:r>
              <a:rPr lang="en-US" sz="1600" dirty="0">
                <a:solidFill>
                  <a:schemeClr val="tx1">
                    <a:lumMod val="95000"/>
                  </a:schemeClr>
                </a:solidFill>
              </a:rPr>
              <a:t>Fill Me</a:t>
            </a:r>
          </a:p>
          <a:p>
            <a:pPr algn="ctr"/>
            <a:endParaRPr lang="en-US" sz="1600" dirty="0">
              <a:solidFill>
                <a:schemeClr val="tx1">
                  <a:lumMod val="95000"/>
                </a:schemeClr>
              </a:solidFill>
            </a:endParaRPr>
          </a:p>
          <a:p>
            <a:pPr algn="ctr"/>
            <a:r>
              <a:rPr lang="en-US" sz="1600" dirty="0">
                <a:solidFill>
                  <a:schemeClr val="tx1">
                    <a:lumMod val="95000"/>
                  </a:schemeClr>
                </a:solidFill>
              </a:rPr>
              <a:t>Liz Valente</a:t>
            </a:r>
          </a:p>
          <a:p>
            <a:pPr algn="ctr"/>
            <a:r>
              <a:rPr lang="en-US" sz="1600" dirty="0" err="1">
                <a:solidFill>
                  <a:schemeClr val="tx1">
                    <a:lumMod val="95000"/>
                  </a:schemeClr>
                </a:solidFill>
              </a:rPr>
              <a:t>Vicosa</a:t>
            </a:r>
            <a:r>
              <a:rPr lang="en-US" sz="1600" dirty="0">
                <a:solidFill>
                  <a:schemeClr val="tx1">
                    <a:lumMod val="95000"/>
                  </a:schemeClr>
                </a:solidFill>
              </a:rPr>
              <a:t>, Brazil</a:t>
            </a:r>
          </a:p>
        </p:txBody>
      </p:sp>
      <p:pic>
        <p:nvPicPr>
          <p:cNvPr id="5" name="Picture 4">
            <a:extLst>
              <a:ext uri="{FF2B5EF4-FFF2-40B4-BE49-F238E27FC236}">
                <a16:creationId xmlns:a16="http://schemas.microsoft.com/office/drawing/2014/main" id="{F11A9506-CEE8-4E17-B0F4-82242641B5F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038600" y="762000"/>
            <a:ext cx="5698820" cy="4965097"/>
          </a:xfrm>
          <a:prstGeom prst="rect">
            <a:avLst/>
          </a:prstGeom>
        </p:spPr>
      </p:pic>
    </p:spTree>
    <p:extLst>
      <p:ext uri="{BB962C8B-B14F-4D97-AF65-F5344CB8AC3E}">
        <p14:creationId xmlns:p14="http://schemas.microsoft.com/office/powerpoint/2010/main" val="1017456373"/>
      </p:ext>
    </p:extLst>
  </p:cSld>
  <p:clrMapOvr>
    <a:masterClrMapping/>
  </p:clrMapOvr>
  <p:transition advTm="8000"/>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24200" y="1905000"/>
            <a:ext cx="6477000" cy="1754326"/>
          </a:xfrm>
          <a:prstGeom prst="rect">
            <a:avLst/>
          </a:prstGeom>
        </p:spPr>
        <p:txBody>
          <a:bodyPr wrap="square">
            <a:spAutoFit/>
          </a:bodyPr>
          <a:lstStyle/>
          <a:p>
            <a:r>
              <a:rPr lang="en-US" sz="3600" dirty="0"/>
              <a:t>For the bread of God is that which comes down from heaven and gives life to the world."</a:t>
            </a: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John 6:33</a:t>
            </a:r>
          </a:p>
        </p:txBody>
      </p:sp>
    </p:spTree>
  </p:cSld>
  <p:clrMapOvr>
    <a:masterClrMapping/>
  </p:clrMapOvr>
  <p:transition advTm="800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67000" y="1252478"/>
            <a:ext cx="7010400" cy="2862322"/>
          </a:xfrm>
          <a:prstGeom prst="rect">
            <a:avLst/>
          </a:prstGeom>
        </p:spPr>
        <p:txBody>
          <a:bodyPr wrap="square">
            <a:spAutoFit/>
          </a:bodyPr>
          <a:lstStyle/>
          <a:p>
            <a:r>
              <a:rPr lang="en-US" sz="3600" dirty="0"/>
              <a:t>… you shall take some of the first of all the fruit of the ground … and you shall put it in a basket and go to the place that the LORD your God will choose as a dwelling for his name.</a:t>
            </a:r>
            <a:endParaRPr lang="en-US" sz="3600" dirty="0">
              <a:cs typeface="Arial" pitchFamily="34" charset="0"/>
            </a:endParaRPr>
          </a:p>
        </p:txBody>
      </p:sp>
      <p:sp>
        <p:nvSpPr>
          <p:cNvPr id="5" name="TextBox 4"/>
          <p:cNvSpPr txBox="1"/>
          <p:nvPr/>
        </p:nvSpPr>
        <p:spPr>
          <a:xfrm>
            <a:off x="5715000" y="4724401"/>
            <a:ext cx="3352800" cy="461665"/>
          </a:xfrm>
          <a:prstGeom prst="rect">
            <a:avLst/>
          </a:prstGeom>
          <a:noFill/>
        </p:spPr>
        <p:txBody>
          <a:bodyPr wrap="square" rtlCol="0">
            <a:spAutoFit/>
          </a:bodyPr>
          <a:lstStyle/>
          <a:p>
            <a:pPr algn="ctr"/>
            <a:r>
              <a:rPr lang="en-US" sz="2400" dirty="0">
                <a:solidFill>
                  <a:schemeClr val="tx1">
                    <a:lumMod val="95000"/>
                  </a:schemeClr>
                </a:solidFill>
              </a:rPr>
              <a:t>Deuteronomy 26:2ac</a:t>
            </a:r>
          </a:p>
        </p:txBody>
      </p:sp>
    </p:spTree>
    <p:extLst>
      <p:ext uri="{BB962C8B-B14F-4D97-AF65-F5344CB8AC3E}">
        <p14:creationId xmlns:p14="http://schemas.microsoft.com/office/powerpoint/2010/main" val="1226638420"/>
      </p:ext>
    </p:extLst>
  </p:cSld>
  <p:clrMapOvr>
    <a:masterClrMapping/>
  </p:clrMapOvr>
  <p:transition advTm="8000"/>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14600" y="5334000"/>
            <a:ext cx="1981200" cy="1323439"/>
          </a:xfrm>
          <a:prstGeom prst="rect">
            <a:avLst/>
          </a:prstGeom>
          <a:noFill/>
        </p:spPr>
        <p:txBody>
          <a:bodyPr wrap="square" rtlCol="0">
            <a:spAutoFit/>
          </a:bodyPr>
          <a:lstStyle/>
          <a:p>
            <a:pPr algn="ctr"/>
            <a:r>
              <a:rPr lang="en-US" sz="1600" dirty="0">
                <a:solidFill>
                  <a:schemeClr val="tx1">
                    <a:lumMod val="95000"/>
                  </a:schemeClr>
                </a:solidFill>
              </a:rPr>
              <a:t>The Last Supper</a:t>
            </a:r>
          </a:p>
          <a:p>
            <a:pPr algn="ctr"/>
            <a:endParaRPr lang="en-US" sz="1600" dirty="0">
              <a:solidFill>
                <a:schemeClr val="tx1">
                  <a:lumMod val="95000"/>
                </a:schemeClr>
              </a:solidFill>
            </a:endParaRPr>
          </a:p>
          <a:p>
            <a:pPr algn="ctr"/>
            <a:r>
              <a:rPr lang="en-US" sz="1600" dirty="0">
                <a:solidFill>
                  <a:schemeClr val="tx1">
                    <a:lumMod val="95000"/>
                  </a:schemeClr>
                </a:solidFill>
              </a:rPr>
              <a:t>Richard Jarczyk</a:t>
            </a:r>
          </a:p>
          <a:p>
            <a:pPr algn="ctr"/>
            <a:r>
              <a:rPr lang="en-US" sz="1600" dirty="0">
                <a:solidFill>
                  <a:schemeClr val="tx1">
                    <a:lumMod val="95000"/>
                  </a:schemeClr>
                </a:solidFill>
              </a:rPr>
              <a:t>St. Thomas Church</a:t>
            </a:r>
          </a:p>
          <a:p>
            <a:pPr algn="ctr"/>
            <a:r>
              <a:rPr lang="en-US" sz="1600" dirty="0">
                <a:solidFill>
                  <a:schemeClr val="tx1">
                    <a:lumMod val="95000"/>
                  </a:schemeClr>
                </a:solidFill>
              </a:rPr>
              <a:t>Emsworth, England</a:t>
            </a:r>
          </a:p>
        </p:txBody>
      </p:sp>
      <p:pic>
        <p:nvPicPr>
          <p:cNvPr id="5" name="Picture 4">
            <a:extLst>
              <a:ext uri="{FF2B5EF4-FFF2-40B4-BE49-F238E27FC236}">
                <a16:creationId xmlns:a16="http://schemas.microsoft.com/office/drawing/2014/main" id="{0F3F3951-D4CF-4992-96A8-B9E8D07F7FA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648200" y="0"/>
            <a:ext cx="3657600" cy="6784466"/>
          </a:xfrm>
          <a:prstGeom prst="rect">
            <a:avLst/>
          </a:prstGeom>
        </p:spPr>
      </p:pic>
    </p:spTree>
  </p:cSld>
  <p:clrMapOvr>
    <a:masterClrMapping/>
  </p:clrMapOvr>
  <p:transition advTm="8000"/>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6000" y="6400800"/>
            <a:ext cx="8458200" cy="338554"/>
          </a:xfrm>
          <a:prstGeom prst="rect">
            <a:avLst/>
          </a:prstGeom>
          <a:noFill/>
        </p:spPr>
        <p:txBody>
          <a:bodyPr wrap="square" rtlCol="0">
            <a:spAutoFit/>
          </a:bodyPr>
          <a:lstStyle/>
          <a:p>
            <a:pPr algn="ctr"/>
            <a:r>
              <a:rPr lang="en-US" sz="1600" dirty="0">
                <a:solidFill>
                  <a:schemeClr val="tx1">
                    <a:lumMod val="95000"/>
                  </a:schemeClr>
                </a:solidFill>
              </a:rPr>
              <a:t>St. Benedict the African Catholic Church, Chicago, IL</a:t>
            </a:r>
          </a:p>
        </p:txBody>
      </p:sp>
      <p:pic>
        <p:nvPicPr>
          <p:cNvPr id="3" name="Picture 2">
            <a:extLst>
              <a:ext uri="{FF2B5EF4-FFF2-40B4-BE49-F238E27FC236}">
                <a16:creationId xmlns:a16="http://schemas.microsoft.com/office/drawing/2014/main" id="{37DC572D-EE5B-44A4-AEE8-A038929A061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71600" y="0"/>
            <a:ext cx="9875520" cy="6172200"/>
          </a:xfrm>
          <a:prstGeom prst="rect">
            <a:avLst/>
          </a:prstGeom>
        </p:spPr>
      </p:pic>
    </p:spTree>
    <p:extLst>
      <p:ext uri="{BB962C8B-B14F-4D97-AF65-F5344CB8AC3E}">
        <p14:creationId xmlns:p14="http://schemas.microsoft.com/office/powerpoint/2010/main" val="2601578401"/>
      </p:ext>
    </p:extLst>
  </p:cSld>
  <p:clrMapOvr>
    <a:masterClrMapping/>
  </p:clrMapOvr>
  <p:transition advTm="8000"/>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95600" y="2192095"/>
            <a:ext cx="6172200" cy="1200329"/>
          </a:xfrm>
          <a:prstGeom prst="rect">
            <a:avLst/>
          </a:prstGeom>
        </p:spPr>
        <p:txBody>
          <a:bodyPr wrap="square">
            <a:spAutoFit/>
          </a:bodyPr>
          <a:lstStyle/>
          <a:p>
            <a:r>
              <a:rPr lang="en-US" sz="3600" dirty="0"/>
              <a:t>They said to him, "Sir, give us this bread always."</a:t>
            </a:r>
          </a:p>
        </p:txBody>
      </p:sp>
      <p:sp>
        <p:nvSpPr>
          <p:cNvPr id="5" name="TextBox 4"/>
          <p:cNvSpPr txBox="1"/>
          <p:nvPr/>
        </p:nvSpPr>
        <p:spPr>
          <a:xfrm>
            <a:off x="5410200" y="3886201"/>
            <a:ext cx="3352800" cy="461665"/>
          </a:xfrm>
          <a:prstGeom prst="rect">
            <a:avLst/>
          </a:prstGeom>
          <a:noFill/>
        </p:spPr>
        <p:txBody>
          <a:bodyPr wrap="square" rtlCol="0">
            <a:spAutoFit/>
          </a:bodyPr>
          <a:lstStyle/>
          <a:p>
            <a:pPr algn="ctr"/>
            <a:r>
              <a:rPr lang="en-US" sz="2400" dirty="0">
                <a:solidFill>
                  <a:schemeClr val="tx1">
                    <a:lumMod val="95000"/>
                  </a:schemeClr>
                </a:solidFill>
              </a:rPr>
              <a:t>John 6:34</a:t>
            </a:r>
          </a:p>
        </p:txBody>
      </p:sp>
    </p:spTree>
  </p:cSld>
  <p:clrMapOvr>
    <a:masterClrMapping/>
  </p:clrMapOvr>
  <p:transition advTm="8000"/>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14500" y="6324600"/>
            <a:ext cx="8763000" cy="338554"/>
          </a:xfrm>
          <a:prstGeom prst="rect">
            <a:avLst/>
          </a:prstGeom>
          <a:noFill/>
        </p:spPr>
        <p:txBody>
          <a:bodyPr wrap="square" rtlCol="0">
            <a:spAutoFit/>
          </a:bodyPr>
          <a:lstStyle/>
          <a:p>
            <a:pPr algn="ctr"/>
            <a:r>
              <a:rPr lang="en-US" sz="1600" dirty="0">
                <a:solidFill>
                  <a:schemeClr val="tx1">
                    <a:lumMod val="95000"/>
                  </a:schemeClr>
                </a:solidFill>
              </a:rPr>
              <a:t>Making Bread  --  James </a:t>
            </a:r>
            <a:r>
              <a:rPr lang="en-US" sz="1600" dirty="0" err="1">
                <a:solidFill>
                  <a:schemeClr val="tx1">
                    <a:lumMod val="95000"/>
                  </a:schemeClr>
                </a:solidFill>
              </a:rPr>
              <a:t>McBey</a:t>
            </a:r>
            <a:endParaRPr lang="en-US" dirty="0">
              <a:solidFill>
                <a:schemeClr val="tx1">
                  <a:lumMod val="95000"/>
                </a:schemeClr>
              </a:solidFill>
            </a:endParaRPr>
          </a:p>
        </p:txBody>
      </p:sp>
      <p:pic>
        <p:nvPicPr>
          <p:cNvPr id="6" name="Picture 5">
            <a:extLst>
              <a:ext uri="{FF2B5EF4-FFF2-40B4-BE49-F238E27FC236}">
                <a16:creationId xmlns:a16="http://schemas.microsoft.com/office/drawing/2014/main" id="{5E69E7F8-B403-4E2B-8057-3EE4DDC2265F}"/>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524000" y="304800"/>
            <a:ext cx="9444052" cy="5791200"/>
          </a:xfrm>
          <a:prstGeom prst="rect">
            <a:avLst/>
          </a:prstGeom>
        </p:spPr>
      </p:pic>
      <p:sp>
        <p:nvSpPr>
          <p:cNvPr id="8" name="TextBox 7">
            <a:extLst>
              <a:ext uri="{FF2B5EF4-FFF2-40B4-BE49-F238E27FC236}">
                <a16:creationId xmlns:a16="http://schemas.microsoft.com/office/drawing/2014/main" id="{F6E616E7-8E3F-463A-BBAD-6D5D7D4A9828}"/>
              </a:ext>
            </a:extLst>
          </p:cNvPr>
          <p:cNvSpPr txBox="1"/>
          <p:nvPr/>
        </p:nvSpPr>
        <p:spPr>
          <a:xfrm>
            <a:off x="3048000" y="3108883"/>
            <a:ext cx="6096000" cy="369332"/>
          </a:xfrm>
          <a:prstGeom prst="rect">
            <a:avLst/>
          </a:prstGeom>
          <a:noFill/>
        </p:spPr>
        <p:txBody>
          <a:bodyPr wrap="square">
            <a:spAutoFit/>
          </a:bodyPr>
          <a:lstStyle/>
          <a:p>
            <a:endParaRPr lang="en-US" dirty="0"/>
          </a:p>
        </p:txBody>
      </p:sp>
    </p:spTree>
  </p:cSld>
  <p:clrMapOvr>
    <a:masterClrMapping/>
  </p:clrMapOvr>
  <p:transition advTm="8000"/>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05000" y="6400800"/>
            <a:ext cx="8763000" cy="338554"/>
          </a:xfrm>
          <a:prstGeom prst="rect">
            <a:avLst/>
          </a:prstGeom>
          <a:noFill/>
        </p:spPr>
        <p:txBody>
          <a:bodyPr wrap="square" rtlCol="0">
            <a:spAutoFit/>
          </a:bodyPr>
          <a:lstStyle/>
          <a:p>
            <a:pPr algn="ctr"/>
            <a:r>
              <a:rPr lang="en-US" sz="1600" dirty="0">
                <a:solidFill>
                  <a:schemeClr val="tx1">
                    <a:lumMod val="95000"/>
                  </a:schemeClr>
                </a:solidFill>
              </a:rPr>
              <a:t>Bread Baking  --  Anders Zorn</a:t>
            </a:r>
            <a:endParaRPr lang="en-US" dirty="0">
              <a:solidFill>
                <a:schemeClr val="tx1">
                  <a:lumMod val="95000"/>
                </a:schemeClr>
              </a:solidFill>
            </a:endParaRPr>
          </a:p>
        </p:txBody>
      </p:sp>
      <p:pic>
        <p:nvPicPr>
          <p:cNvPr id="2" name="Picture 1">
            <a:extLst>
              <a:ext uri="{FF2B5EF4-FFF2-40B4-BE49-F238E27FC236}">
                <a16:creationId xmlns:a16="http://schemas.microsoft.com/office/drawing/2014/main" id="{5B13DDF7-8C84-4FC4-AB98-8387C7BB97E1}"/>
              </a:ext>
            </a:extLst>
          </p:cNvPr>
          <p:cNvPicPr>
            <a:picLocks noChangeAspect="1"/>
          </p:cNvPicPr>
          <p:nvPr/>
        </p:nvPicPr>
        <p:blipFill>
          <a:blip r:embed="rId2"/>
          <a:stretch>
            <a:fillRect/>
          </a:stretch>
        </p:blipFill>
        <p:spPr>
          <a:xfrm>
            <a:off x="1752600" y="152400"/>
            <a:ext cx="9178350" cy="6092130"/>
          </a:xfrm>
          <a:prstGeom prst="rect">
            <a:avLst/>
          </a:prstGeom>
        </p:spPr>
      </p:pic>
    </p:spTree>
    <p:extLst>
      <p:ext uri="{BB962C8B-B14F-4D97-AF65-F5344CB8AC3E}">
        <p14:creationId xmlns:p14="http://schemas.microsoft.com/office/powerpoint/2010/main" val="3817781082"/>
      </p:ext>
    </p:extLst>
  </p:cSld>
  <p:clrMapOvr>
    <a:masterClrMapping/>
  </p:clrMapOvr>
  <p:transition advTm="8000"/>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14500" y="6400800"/>
            <a:ext cx="8763000" cy="338554"/>
          </a:xfrm>
          <a:prstGeom prst="rect">
            <a:avLst/>
          </a:prstGeom>
          <a:noFill/>
        </p:spPr>
        <p:txBody>
          <a:bodyPr wrap="square" rtlCol="0">
            <a:spAutoFit/>
          </a:bodyPr>
          <a:lstStyle/>
          <a:p>
            <a:pPr algn="ctr"/>
            <a:r>
              <a:rPr lang="en-US" sz="1600" dirty="0">
                <a:solidFill>
                  <a:schemeClr val="tx1">
                    <a:lumMod val="95000"/>
                  </a:schemeClr>
                </a:solidFill>
              </a:rPr>
              <a:t>Angels Bring Bread to Jesus in the Wilderness  --  India, early 17</a:t>
            </a:r>
            <a:r>
              <a:rPr lang="en-US" sz="1600" baseline="30000" dirty="0">
                <a:solidFill>
                  <a:schemeClr val="tx1">
                    <a:lumMod val="95000"/>
                  </a:schemeClr>
                </a:solidFill>
              </a:rPr>
              <a:t>th</a:t>
            </a:r>
            <a:r>
              <a:rPr lang="en-US" sz="1600" dirty="0">
                <a:solidFill>
                  <a:schemeClr val="tx1">
                    <a:lumMod val="95000"/>
                  </a:schemeClr>
                </a:solidFill>
              </a:rPr>
              <a:t> c.</a:t>
            </a:r>
            <a:endParaRPr lang="en-US" dirty="0">
              <a:solidFill>
                <a:schemeClr val="tx1">
                  <a:lumMod val="95000"/>
                </a:schemeClr>
              </a:solidFill>
            </a:endParaRPr>
          </a:p>
        </p:txBody>
      </p:sp>
      <p:pic>
        <p:nvPicPr>
          <p:cNvPr id="2" name="Picture 1">
            <a:extLst>
              <a:ext uri="{FF2B5EF4-FFF2-40B4-BE49-F238E27FC236}">
                <a16:creationId xmlns:a16="http://schemas.microsoft.com/office/drawing/2014/main" id="{74628009-9485-4332-ACE9-C1FCBD9A5B6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048000" y="0"/>
            <a:ext cx="6446875" cy="6300356"/>
          </a:xfrm>
          <a:prstGeom prst="rect">
            <a:avLst/>
          </a:prstGeom>
        </p:spPr>
      </p:pic>
    </p:spTree>
    <p:extLst>
      <p:ext uri="{BB962C8B-B14F-4D97-AF65-F5344CB8AC3E}">
        <p14:creationId xmlns:p14="http://schemas.microsoft.com/office/powerpoint/2010/main" val="1835451862"/>
      </p:ext>
    </p:extLst>
  </p:cSld>
  <p:clrMapOvr>
    <a:masterClrMapping/>
  </p:clrMapOvr>
  <p:transition advTm="8000"/>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14500" y="6400800"/>
            <a:ext cx="8763000" cy="338554"/>
          </a:xfrm>
          <a:prstGeom prst="rect">
            <a:avLst/>
          </a:prstGeom>
          <a:noFill/>
        </p:spPr>
        <p:txBody>
          <a:bodyPr wrap="square" rtlCol="0">
            <a:spAutoFit/>
          </a:bodyPr>
          <a:lstStyle/>
          <a:p>
            <a:pPr algn="ctr"/>
            <a:r>
              <a:rPr lang="en-US" sz="1600" dirty="0">
                <a:solidFill>
                  <a:schemeClr val="tx1">
                    <a:lumMod val="95000"/>
                  </a:schemeClr>
                </a:solidFill>
              </a:rPr>
              <a:t>The Last Supper  --  Bose Monastery, Bose, Italy</a:t>
            </a:r>
            <a:endParaRPr lang="en-US" dirty="0">
              <a:solidFill>
                <a:schemeClr val="tx1">
                  <a:lumMod val="95000"/>
                </a:schemeClr>
              </a:solidFill>
            </a:endParaRPr>
          </a:p>
        </p:txBody>
      </p:sp>
      <p:pic>
        <p:nvPicPr>
          <p:cNvPr id="5" name="Picture 4">
            <a:extLst>
              <a:ext uri="{FF2B5EF4-FFF2-40B4-BE49-F238E27FC236}">
                <a16:creationId xmlns:a16="http://schemas.microsoft.com/office/drawing/2014/main" id="{2AE9974D-D344-47D6-8F37-A1410F269D6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71600" y="336042"/>
            <a:ext cx="9606844" cy="5836158"/>
          </a:xfrm>
          <a:prstGeom prst="rect">
            <a:avLst/>
          </a:prstGeom>
        </p:spPr>
      </p:pic>
    </p:spTree>
    <p:extLst>
      <p:ext uri="{BB962C8B-B14F-4D97-AF65-F5344CB8AC3E}">
        <p14:creationId xmlns:p14="http://schemas.microsoft.com/office/powerpoint/2010/main" val="1602312937"/>
      </p:ext>
    </p:extLst>
  </p:cSld>
  <p:clrMapOvr>
    <a:masterClrMapping/>
  </p:clrMapOvr>
  <p:transition advTm="8000"/>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600200"/>
            <a:ext cx="6934200" cy="2308324"/>
          </a:xfrm>
          <a:prstGeom prst="rect">
            <a:avLst/>
          </a:prstGeom>
        </p:spPr>
        <p:txBody>
          <a:bodyPr wrap="square">
            <a:spAutoFit/>
          </a:bodyPr>
          <a:lstStyle/>
          <a:p>
            <a:r>
              <a:rPr lang="en-US" sz="3600" dirty="0"/>
              <a:t>Jesus said to them, "I am the bread of life. Whoever comes to me will never be hungry, and whoever believes in me will never be thirsty."</a:t>
            </a:r>
          </a:p>
        </p:txBody>
      </p:sp>
      <p:sp>
        <p:nvSpPr>
          <p:cNvPr id="5" name="TextBox 4"/>
          <p:cNvSpPr txBox="1"/>
          <p:nvPr/>
        </p:nvSpPr>
        <p:spPr>
          <a:xfrm>
            <a:off x="6096000" y="4648201"/>
            <a:ext cx="3352800" cy="461665"/>
          </a:xfrm>
          <a:prstGeom prst="rect">
            <a:avLst/>
          </a:prstGeom>
          <a:noFill/>
        </p:spPr>
        <p:txBody>
          <a:bodyPr wrap="square" rtlCol="0">
            <a:spAutoFit/>
          </a:bodyPr>
          <a:lstStyle/>
          <a:p>
            <a:pPr algn="ctr"/>
            <a:r>
              <a:rPr lang="en-US" sz="2400" dirty="0">
                <a:solidFill>
                  <a:schemeClr val="tx1">
                    <a:lumMod val="95000"/>
                  </a:schemeClr>
                </a:solidFill>
              </a:rPr>
              <a:t>John 6:35</a:t>
            </a:r>
          </a:p>
        </p:txBody>
      </p:sp>
    </p:spTree>
  </p:cSld>
  <p:clrMapOvr>
    <a:masterClrMapping/>
  </p:clrMapOvr>
  <p:transition advTm="8000"/>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324600"/>
            <a:ext cx="8763000" cy="338554"/>
          </a:xfrm>
          <a:prstGeom prst="rect">
            <a:avLst/>
          </a:prstGeom>
          <a:noFill/>
        </p:spPr>
        <p:txBody>
          <a:bodyPr wrap="square" rtlCol="0">
            <a:spAutoFit/>
          </a:bodyPr>
          <a:lstStyle/>
          <a:p>
            <a:pPr algn="ctr"/>
            <a:r>
              <a:rPr lang="en-US" sz="1600" dirty="0">
                <a:solidFill>
                  <a:schemeClr val="tx1">
                    <a:lumMod val="95000"/>
                  </a:schemeClr>
                </a:solidFill>
              </a:rPr>
              <a:t>All Are Welcome in the Kingdom of God  --  Sand sculpture, Ocean City, MD</a:t>
            </a:r>
            <a:endParaRPr lang="en-US" dirty="0">
              <a:solidFill>
                <a:schemeClr val="tx1">
                  <a:lumMod val="95000"/>
                </a:schemeClr>
              </a:solidFill>
            </a:endParaRPr>
          </a:p>
        </p:txBody>
      </p:sp>
      <p:pic>
        <p:nvPicPr>
          <p:cNvPr id="3" name="Picture 2">
            <a:extLst>
              <a:ext uri="{FF2B5EF4-FFF2-40B4-BE49-F238E27FC236}">
                <a16:creationId xmlns:a16="http://schemas.microsoft.com/office/drawing/2014/main" id="{93022D7C-885D-419B-AC32-DA9E528A3A3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524000" y="643474"/>
            <a:ext cx="9144000" cy="5147726"/>
          </a:xfrm>
          <a:prstGeom prst="rect">
            <a:avLst/>
          </a:prstGeom>
        </p:spPr>
      </p:pic>
    </p:spTree>
  </p:cSld>
  <p:clrMapOvr>
    <a:masterClrMapping/>
  </p:clrMapOvr>
  <p:transition advTm="8000"/>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06362"/>
            <a:ext cx="8229600" cy="503238"/>
          </a:xfrm>
        </p:spPr>
        <p:txBody>
          <a:bodyPr>
            <a:normAutofit/>
          </a:bodyPr>
          <a:lstStyle/>
          <a:p>
            <a:r>
              <a:rPr lang="en-US" sz="2400" dirty="0"/>
              <a:t>Credits</a:t>
            </a:r>
          </a:p>
        </p:txBody>
      </p:sp>
      <p:sp>
        <p:nvSpPr>
          <p:cNvPr id="3" name="Content Placeholder 2"/>
          <p:cNvSpPr>
            <a:spLocks noGrp="1"/>
          </p:cNvSpPr>
          <p:nvPr>
            <p:ph idx="1"/>
          </p:nvPr>
        </p:nvSpPr>
        <p:spPr>
          <a:xfrm>
            <a:off x="1676400" y="609600"/>
            <a:ext cx="8991600" cy="6248400"/>
          </a:xfrm>
          <a:ln>
            <a:noFill/>
          </a:ln>
        </p:spPr>
        <p:txBody>
          <a:bodyPr>
            <a:noAutofit/>
          </a:bodyPr>
          <a:lstStyle/>
          <a:p>
            <a:pPr>
              <a:buNone/>
            </a:pPr>
            <a:r>
              <a:rPr lang="en-US" sz="1400" dirty="0"/>
              <a:t>New Revised Standard Version Bible, copyright 1989, Division of Christian Education of the National Council of the Churches of Christ in the United States of America. Used by permission. All rights reserved.</a:t>
            </a:r>
          </a:p>
          <a:p>
            <a:pPr>
              <a:buNone/>
            </a:pPr>
            <a:endParaRPr lang="fi-FI" sz="1400" dirty="0"/>
          </a:p>
          <a:p>
            <a:pPr>
              <a:buNone/>
            </a:pPr>
            <a:r>
              <a:rPr lang="fi-FI" sz="1400" dirty="0"/>
              <a:t>https://commons.wikimedia.org/wiki/File:Fruits_Transfiguration_jp.jpg</a:t>
            </a:r>
          </a:p>
          <a:p>
            <a:pPr>
              <a:buNone/>
            </a:pPr>
            <a:r>
              <a:rPr lang="fi-FI" sz="1400" dirty="0"/>
              <a:t>https://www.flickr.com/photos/maureen_barlin/38824836800 - Maureen Barlin</a:t>
            </a:r>
          </a:p>
          <a:p>
            <a:pPr>
              <a:buNone/>
            </a:pPr>
            <a:r>
              <a:rPr lang="fi-FI" sz="1400" dirty="0"/>
              <a:t>http://commons.wikimedia.org/wiki/File:Gotthardt_Kuehl_Ein_feste_Burg_ist_unser_Gott_crop_balance.jpg</a:t>
            </a:r>
          </a:p>
          <a:p>
            <a:pPr>
              <a:buNone/>
            </a:pPr>
            <a:r>
              <a:rPr lang="fi-FI" sz="1400" dirty="0"/>
              <a:t>http://diglib.library.vanderbilt.edu/act-imagelink.pl?RC=48288</a:t>
            </a:r>
          </a:p>
          <a:p>
            <a:pPr>
              <a:buNone/>
            </a:pPr>
            <a:r>
              <a:rPr lang="en-US" sz="1400" dirty="0"/>
              <a:t>www.JohnAugustSwanson.com - copyright 1988 by John August Swanson</a:t>
            </a:r>
          </a:p>
          <a:p>
            <a:pPr>
              <a:buNone/>
            </a:pPr>
            <a:r>
              <a:rPr lang="fi-FI" sz="1400" dirty="0"/>
              <a:t>http://www.flickr.com/photos/thsant/732944790/</a:t>
            </a:r>
          </a:p>
          <a:p>
            <a:pPr>
              <a:buNone/>
            </a:pPr>
            <a:r>
              <a:rPr lang="fi-FI" sz="1400" dirty="0"/>
              <a:t>https://commons.wikimedia.org/wiki/File:Don%27t_worry.jpg</a:t>
            </a:r>
          </a:p>
          <a:p>
            <a:pPr>
              <a:buNone/>
            </a:pPr>
            <a:r>
              <a:rPr lang="fi-FI" sz="1400" dirty="0"/>
              <a:t>http://commons.wikimedia.org/wiki/File:2012-02-Kathedrale_Sancti_Spiritus_04_anagoria.JPG</a:t>
            </a:r>
          </a:p>
          <a:p>
            <a:pPr>
              <a:buNone/>
            </a:pPr>
            <a:r>
              <a:rPr lang="fi-FI" sz="1400" dirty="0"/>
              <a:t>https://www.instagram.com/donalizvalente/</a:t>
            </a:r>
          </a:p>
          <a:p>
            <a:pPr>
              <a:buNone/>
            </a:pPr>
            <a:r>
              <a:rPr lang="fi-FI" sz="1400" dirty="0"/>
              <a:t>https://commons.wikimedia.org/wiki/File:%22The_Last_Supper%22_-_geograph.org.uk_-_1283787.jpg</a:t>
            </a:r>
          </a:p>
          <a:p>
            <a:pPr>
              <a:buNone/>
            </a:pPr>
            <a:r>
              <a:rPr lang="fi-FI" sz="1400" dirty="0"/>
              <a:t>https://www.flickr.com/photos/yooperann/37485577690</a:t>
            </a:r>
          </a:p>
          <a:p>
            <a:pPr>
              <a:buNone/>
            </a:pPr>
            <a:r>
              <a:rPr lang="fi-FI" sz="1400" dirty="0"/>
              <a:t>https://commons.wikimedia.org/wiki/File:Baking_Native_Bread_Art.IWMART1417.jpg</a:t>
            </a:r>
          </a:p>
          <a:p>
            <a:pPr>
              <a:buNone/>
            </a:pPr>
            <a:r>
              <a:rPr lang="fi-FI" sz="1400" dirty="0"/>
              <a:t>https://commons.wikimedia.org/wiki/File:Anders_Zorn_-_Br%C3%B6dbaket.jpg</a:t>
            </a:r>
          </a:p>
          <a:p>
            <a:pPr>
              <a:buNone/>
            </a:pPr>
            <a:r>
              <a:rPr lang="fi-FI" sz="1400" dirty="0"/>
              <a:t>https://commons.wikimedia.org/wiki/File:Northern_India,_Uttar_Pradesh,_Allahabad,_Mughal_period_-_Angels_bring_food_to_Jesus_in_the_wilderness,_from_a_Mir%27at_al-quds_-_2005.145.15_-_Cleveland_Museum_of_Art.tif</a:t>
            </a:r>
          </a:p>
          <a:p>
            <a:pPr>
              <a:buNone/>
            </a:pPr>
            <a:r>
              <a:rPr lang="fi-FI" sz="1400" dirty="0"/>
              <a:t>https://www.flickr.com/photos/jimforest/15094200090/</a:t>
            </a:r>
          </a:p>
          <a:p>
            <a:pPr>
              <a:buNone/>
            </a:pPr>
            <a:r>
              <a:rPr lang="fi-FI" sz="1400" dirty="0"/>
              <a:t>https://www.flickr.com/photos/jillianaphotography/1236022574/</a:t>
            </a:r>
          </a:p>
          <a:p>
            <a:pPr>
              <a:buNone/>
            </a:pPr>
            <a:endParaRPr lang="en-US" sz="1400" dirty="0"/>
          </a:p>
          <a:p>
            <a:pPr>
              <a:buNone/>
            </a:pPr>
            <a:r>
              <a:rPr lang="en-US" sz="1400" dirty="0"/>
              <a:t>Additional descriptions can be found at the Art in the Christian Tradition image library, a service of the Vanderbilt Divinity Library, http://diglib.library.vanderbilt.edu/.  All images available via Creative Commons 3.0 License.</a:t>
            </a:r>
          </a:p>
          <a:p>
            <a:endParaRPr lang="en-US" sz="1100" dirty="0"/>
          </a:p>
          <a:p>
            <a:endParaRPr lang="en-US" sz="1200" dirty="0"/>
          </a:p>
          <a:p>
            <a:endParaRPr lang="en-US" sz="1200" dirty="0"/>
          </a:p>
        </p:txBody>
      </p:sp>
    </p:spTree>
  </p:cSld>
  <p:clrMapOvr>
    <a:masterClrMapping/>
  </p:clrMapOvr>
  <p:transition advTm="300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14500" y="6324600"/>
            <a:ext cx="8763000" cy="338554"/>
          </a:xfrm>
          <a:prstGeom prst="rect">
            <a:avLst/>
          </a:prstGeom>
          <a:noFill/>
        </p:spPr>
        <p:txBody>
          <a:bodyPr wrap="square" rtlCol="0">
            <a:spAutoFit/>
          </a:bodyPr>
          <a:lstStyle/>
          <a:p>
            <a:pPr algn="ctr"/>
            <a:r>
              <a:rPr lang="en-US" sz="1600" dirty="0">
                <a:solidFill>
                  <a:schemeClr val="tx1">
                    <a:lumMod val="95000"/>
                  </a:schemeClr>
                </a:solidFill>
              </a:rPr>
              <a:t>Altar Offering of First Fruits, Japanese Orthodox Holy Resurrection Cathedral, Tokyo, Japan</a:t>
            </a:r>
          </a:p>
        </p:txBody>
      </p:sp>
      <p:pic>
        <p:nvPicPr>
          <p:cNvPr id="2" name="Picture 1">
            <a:extLst>
              <a:ext uri="{FF2B5EF4-FFF2-40B4-BE49-F238E27FC236}">
                <a16:creationId xmlns:a16="http://schemas.microsoft.com/office/drawing/2014/main" id="{4733B95A-A036-453F-8D08-EE3E1CC0E92C}"/>
              </a:ext>
            </a:extLst>
          </p:cNvPr>
          <p:cNvPicPr>
            <a:picLocks noChangeAspect="1"/>
          </p:cNvPicPr>
          <p:nvPr/>
        </p:nvPicPr>
        <p:blipFill>
          <a:blip r:embed="rId2"/>
          <a:stretch>
            <a:fillRect/>
          </a:stretch>
        </p:blipFill>
        <p:spPr>
          <a:xfrm>
            <a:off x="2286000" y="304800"/>
            <a:ext cx="7620000" cy="5715000"/>
          </a:xfrm>
          <a:prstGeom prst="rect">
            <a:avLst/>
          </a:prstGeom>
        </p:spPr>
      </p:pic>
    </p:spTree>
    <p:extLst>
      <p:ext uri="{BB962C8B-B14F-4D97-AF65-F5344CB8AC3E}">
        <p14:creationId xmlns:p14="http://schemas.microsoft.com/office/powerpoint/2010/main" val="3808805161"/>
      </p:ext>
    </p:extLst>
  </p:cSld>
  <p:clrMapOvr>
    <a:masterClrMapping/>
  </p:clrMapOvr>
  <p:transition advTm="800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24200" y="2057401"/>
            <a:ext cx="6324600" cy="1200329"/>
          </a:xfrm>
          <a:prstGeom prst="rect">
            <a:avLst/>
          </a:prstGeom>
        </p:spPr>
        <p:txBody>
          <a:bodyPr wrap="square">
            <a:spAutoFit/>
          </a:bodyPr>
          <a:lstStyle/>
          <a:p>
            <a:r>
              <a:rPr lang="en-US" sz="3600" dirty="0"/>
              <a:t>Make a joyful noise to the LORD, all the earth …</a:t>
            </a:r>
            <a:endParaRPr lang="en-US" sz="3600" dirty="0">
              <a:cs typeface="Arial" pitchFamily="34" charset="0"/>
            </a:endParaRPr>
          </a:p>
        </p:txBody>
      </p:sp>
      <p:sp>
        <p:nvSpPr>
          <p:cNvPr id="5" name="TextBox 4"/>
          <p:cNvSpPr txBox="1"/>
          <p:nvPr/>
        </p:nvSpPr>
        <p:spPr>
          <a:xfrm>
            <a:off x="5791200" y="4114801"/>
            <a:ext cx="3352800" cy="461665"/>
          </a:xfrm>
          <a:prstGeom prst="rect">
            <a:avLst/>
          </a:prstGeom>
          <a:noFill/>
        </p:spPr>
        <p:txBody>
          <a:bodyPr wrap="square" rtlCol="0">
            <a:spAutoFit/>
          </a:bodyPr>
          <a:lstStyle/>
          <a:p>
            <a:pPr algn="ctr"/>
            <a:r>
              <a:rPr lang="en-US" sz="2400" dirty="0">
                <a:solidFill>
                  <a:schemeClr val="tx1">
                    <a:lumMod val="95000"/>
                  </a:schemeClr>
                </a:solidFill>
              </a:rPr>
              <a:t>Psalm 100:1</a:t>
            </a:r>
          </a:p>
        </p:txBody>
      </p:sp>
    </p:spTree>
    <p:extLst>
      <p:ext uri="{BB962C8B-B14F-4D97-AF65-F5344CB8AC3E}">
        <p14:creationId xmlns:p14="http://schemas.microsoft.com/office/powerpoint/2010/main" val="3895182043"/>
      </p:ext>
    </p:extLst>
  </p:cSld>
  <p:clrMapOvr>
    <a:masterClrMapping/>
  </p:clrMapOvr>
  <p:transition advTm="800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05000" y="5486400"/>
            <a:ext cx="2438400" cy="1323439"/>
          </a:xfrm>
          <a:prstGeom prst="rect">
            <a:avLst/>
          </a:prstGeom>
          <a:noFill/>
        </p:spPr>
        <p:txBody>
          <a:bodyPr wrap="square" rtlCol="0">
            <a:spAutoFit/>
          </a:bodyPr>
          <a:lstStyle/>
          <a:p>
            <a:pPr algn="ctr"/>
            <a:r>
              <a:rPr lang="en-US" sz="1600" dirty="0">
                <a:solidFill>
                  <a:schemeClr val="tx1">
                    <a:lumMod val="95000"/>
                  </a:schemeClr>
                </a:solidFill>
              </a:rPr>
              <a:t>Bee Mural</a:t>
            </a:r>
          </a:p>
          <a:p>
            <a:pPr algn="ctr"/>
            <a:r>
              <a:rPr lang="en-US" sz="1600" dirty="0" err="1">
                <a:solidFill>
                  <a:schemeClr val="tx1">
                    <a:lumMod val="95000"/>
                  </a:schemeClr>
                </a:solidFill>
              </a:rPr>
              <a:t>Weareskyhigh</a:t>
            </a:r>
            <a:endParaRPr lang="en-US" sz="1600" dirty="0">
              <a:solidFill>
                <a:schemeClr val="tx1">
                  <a:lumMod val="95000"/>
                </a:schemeClr>
              </a:solidFill>
            </a:endParaRPr>
          </a:p>
          <a:p>
            <a:pPr algn="ctr"/>
            <a:endParaRPr lang="en-US" sz="1600" dirty="0">
              <a:solidFill>
                <a:schemeClr val="tx1">
                  <a:lumMod val="95000"/>
                </a:schemeClr>
              </a:solidFill>
            </a:endParaRPr>
          </a:p>
          <a:p>
            <a:pPr algn="ctr"/>
            <a:r>
              <a:rPr lang="en-US" sz="1600" dirty="0">
                <a:solidFill>
                  <a:schemeClr val="tx1">
                    <a:lumMod val="95000"/>
                  </a:schemeClr>
                </a:solidFill>
              </a:rPr>
              <a:t>Kingston on the Thames,</a:t>
            </a:r>
          </a:p>
          <a:p>
            <a:pPr algn="ctr"/>
            <a:r>
              <a:rPr lang="en-US" sz="1600" dirty="0">
                <a:solidFill>
                  <a:schemeClr val="tx1">
                    <a:lumMod val="95000"/>
                  </a:schemeClr>
                </a:solidFill>
              </a:rPr>
              <a:t>England</a:t>
            </a:r>
          </a:p>
        </p:txBody>
      </p:sp>
      <p:pic>
        <p:nvPicPr>
          <p:cNvPr id="6" name="Picture 5">
            <a:extLst>
              <a:ext uri="{FF2B5EF4-FFF2-40B4-BE49-F238E27FC236}">
                <a16:creationId xmlns:a16="http://schemas.microsoft.com/office/drawing/2014/main" id="{0699CEFC-3CAD-49F5-897D-3EC6A279B86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343400" y="0"/>
            <a:ext cx="4584278" cy="6858000"/>
          </a:xfrm>
          <a:prstGeom prst="rect">
            <a:avLst/>
          </a:prstGeom>
        </p:spPr>
      </p:pic>
    </p:spTree>
    <p:extLst>
      <p:ext uri="{BB962C8B-B14F-4D97-AF65-F5344CB8AC3E}">
        <p14:creationId xmlns:p14="http://schemas.microsoft.com/office/powerpoint/2010/main" val="2097012340"/>
      </p:ext>
    </p:extLst>
  </p:cSld>
  <p:clrMapOvr>
    <a:masterClrMapping/>
  </p:clrMapOvr>
  <p:transition advTm="800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67000" y="2057401"/>
            <a:ext cx="7391400" cy="1200329"/>
          </a:xfrm>
          <a:prstGeom prst="rect">
            <a:avLst/>
          </a:prstGeom>
        </p:spPr>
        <p:txBody>
          <a:bodyPr wrap="square">
            <a:spAutoFit/>
          </a:bodyPr>
          <a:lstStyle/>
          <a:p>
            <a:r>
              <a:rPr lang="en-US" sz="3600" dirty="0"/>
              <a:t>Worship the LORD with gladness; come into his presence with singing.</a:t>
            </a:r>
            <a:endParaRPr lang="en-US" sz="3600" dirty="0">
              <a:cs typeface="Arial" pitchFamily="34" charset="0"/>
            </a:endParaRPr>
          </a:p>
        </p:txBody>
      </p:sp>
      <p:sp>
        <p:nvSpPr>
          <p:cNvPr id="4" name="TextBox 3"/>
          <p:cNvSpPr txBox="1"/>
          <p:nvPr/>
        </p:nvSpPr>
        <p:spPr>
          <a:xfrm>
            <a:off x="5638800" y="4114801"/>
            <a:ext cx="3352800" cy="461665"/>
          </a:xfrm>
          <a:prstGeom prst="rect">
            <a:avLst/>
          </a:prstGeom>
          <a:noFill/>
        </p:spPr>
        <p:txBody>
          <a:bodyPr wrap="square" rtlCol="0">
            <a:spAutoFit/>
          </a:bodyPr>
          <a:lstStyle/>
          <a:p>
            <a:pPr algn="ctr"/>
            <a:r>
              <a:rPr lang="en-US" sz="2400" dirty="0">
                <a:solidFill>
                  <a:schemeClr val="tx1">
                    <a:lumMod val="95000"/>
                  </a:schemeClr>
                </a:solidFill>
              </a:rPr>
              <a:t>Psalm 100:2</a:t>
            </a:r>
          </a:p>
        </p:txBody>
      </p:sp>
    </p:spTree>
  </p:cSld>
  <p:clrMapOvr>
    <a:masterClrMapping/>
  </p:clrMapOvr>
  <p:transition advTm="800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447800" y="5638800"/>
            <a:ext cx="2895600" cy="1077218"/>
          </a:xfrm>
          <a:prstGeom prst="rect">
            <a:avLst/>
          </a:prstGeom>
          <a:noFill/>
        </p:spPr>
        <p:txBody>
          <a:bodyPr wrap="square" rtlCol="0">
            <a:spAutoFit/>
          </a:bodyPr>
          <a:lstStyle/>
          <a:p>
            <a:pPr algn="ctr"/>
            <a:r>
              <a:rPr lang="en-US" sz="1600" dirty="0">
                <a:solidFill>
                  <a:schemeClr val="tx1">
                    <a:lumMod val="95000"/>
                  </a:schemeClr>
                </a:solidFill>
              </a:rPr>
              <a:t>A Mighty Fortress is Our God</a:t>
            </a:r>
          </a:p>
          <a:p>
            <a:pPr algn="ctr"/>
            <a:endParaRPr lang="en-US" sz="1600" dirty="0">
              <a:solidFill>
                <a:schemeClr val="tx1">
                  <a:lumMod val="95000"/>
                </a:schemeClr>
              </a:solidFill>
            </a:endParaRPr>
          </a:p>
          <a:p>
            <a:pPr algn="ctr"/>
            <a:r>
              <a:rPr lang="en-US" sz="1600" dirty="0">
                <a:solidFill>
                  <a:schemeClr val="tx1">
                    <a:lumMod val="95000"/>
                  </a:schemeClr>
                </a:solidFill>
              </a:rPr>
              <a:t>Gotthardt Kuehl</a:t>
            </a:r>
          </a:p>
          <a:p>
            <a:pPr algn="ctr"/>
            <a:r>
              <a:rPr lang="en-US" sz="1600" dirty="0">
                <a:solidFill>
                  <a:schemeClr val="tx1">
                    <a:lumMod val="95000"/>
                  </a:schemeClr>
                </a:solidFill>
              </a:rPr>
              <a:t>print, c. 1900</a:t>
            </a:r>
          </a:p>
        </p:txBody>
      </p:sp>
      <p:pic>
        <p:nvPicPr>
          <p:cNvPr id="4" name="Picture 3">
            <a:extLst>
              <a:ext uri="{FF2B5EF4-FFF2-40B4-BE49-F238E27FC236}">
                <a16:creationId xmlns:a16="http://schemas.microsoft.com/office/drawing/2014/main" id="{09CDB035-2B55-476A-B297-1199189CE586}"/>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572000" y="1"/>
            <a:ext cx="5331854" cy="6882938"/>
          </a:xfrm>
          <a:prstGeom prst="rect">
            <a:avLst/>
          </a:prstGeom>
        </p:spPr>
      </p:pic>
    </p:spTree>
  </p:cSld>
  <p:clrMapOvr>
    <a:masterClrMapping/>
  </p:clrMapOvr>
  <p:transition advTm="800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905000"/>
            <a:ext cx="7086600" cy="2308324"/>
          </a:xfrm>
          <a:prstGeom prst="rect">
            <a:avLst/>
          </a:prstGeom>
        </p:spPr>
        <p:txBody>
          <a:bodyPr wrap="square">
            <a:spAutoFit/>
          </a:bodyPr>
          <a:lstStyle/>
          <a:p>
            <a:r>
              <a:rPr lang="en-US" sz="3600" dirty="0"/>
              <a:t>Know that the LORD is God. It is he that made us, and we are his; we are his people, and the sheep of his pasture.</a:t>
            </a:r>
          </a:p>
        </p:txBody>
      </p:sp>
      <p:sp>
        <p:nvSpPr>
          <p:cNvPr id="5" name="TextBox 4"/>
          <p:cNvSpPr txBox="1"/>
          <p:nvPr/>
        </p:nvSpPr>
        <p:spPr>
          <a:xfrm>
            <a:off x="5791200" y="4419601"/>
            <a:ext cx="3352800" cy="461665"/>
          </a:xfrm>
          <a:prstGeom prst="rect">
            <a:avLst/>
          </a:prstGeom>
          <a:noFill/>
        </p:spPr>
        <p:txBody>
          <a:bodyPr wrap="square" rtlCol="0">
            <a:spAutoFit/>
          </a:bodyPr>
          <a:lstStyle/>
          <a:p>
            <a:pPr algn="ctr"/>
            <a:r>
              <a:rPr lang="en-US" sz="2400" dirty="0">
                <a:solidFill>
                  <a:schemeClr val="tx1">
                    <a:lumMod val="95000"/>
                  </a:schemeClr>
                </a:solidFill>
              </a:rPr>
              <a:t>Psalm 100:3</a:t>
            </a:r>
          </a:p>
        </p:txBody>
      </p:sp>
    </p:spTree>
  </p:cSld>
  <p:clrMapOvr>
    <a:masterClrMapping/>
  </p:clrMapOvr>
  <p:transition advTm="800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52600" y="6324600"/>
            <a:ext cx="8763000" cy="338554"/>
          </a:xfrm>
          <a:prstGeom prst="rect">
            <a:avLst/>
          </a:prstGeom>
          <a:noFill/>
        </p:spPr>
        <p:txBody>
          <a:bodyPr wrap="square" rtlCol="0">
            <a:spAutoFit/>
          </a:bodyPr>
          <a:lstStyle/>
          <a:p>
            <a:pPr algn="ctr"/>
            <a:r>
              <a:rPr lang="en-US" sz="1600" dirty="0">
                <a:solidFill>
                  <a:schemeClr val="tx1">
                    <a:lumMod val="95000"/>
                  </a:schemeClr>
                </a:solidFill>
              </a:rPr>
              <a:t>The Good Shepherd  --  JESUS MAFA, Cameroon</a:t>
            </a:r>
          </a:p>
        </p:txBody>
      </p:sp>
      <p:pic>
        <p:nvPicPr>
          <p:cNvPr id="1026" name="Picture 2" descr="Title: The good shepherd&#10;[Click for smaller image view]">
            <a:extLst>
              <a:ext uri="{FF2B5EF4-FFF2-40B4-BE49-F238E27FC236}">
                <a16:creationId xmlns:a16="http://schemas.microsoft.com/office/drawing/2014/main" id="{AE937F40-15DE-4C1C-8195-659CF196C8A1}"/>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524000" y="0"/>
            <a:ext cx="9144000" cy="61007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815764"/>
      </p:ext>
    </p:extLst>
  </p:cSld>
  <p:clrMapOvr>
    <a:masterClrMapping/>
  </p:clrMapOvr>
  <p:transition advTm="8000"/>
</p:sld>
</file>

<file path=ppt/theme/theme1.xml><?xml version="1.0" encoding="utf-8"?>
<a:theme xmlns:a="http://schemas.openxmlformats.org/drawingml/2006/main" name="First Sunday after Christmas Day Year A">
  <a:themeElements>
    <a:clrScheme name="Custom 1">
      <a:dk1>
        <a:sysClr val="windowText" lastClr="000000"/>
      </a:dk1>
      <a:lt1>
        <a:sysClr val="window" lastClr="FFFFFF"/>
      </a:lt1>
      <a:dk2>
        <a:srgbClr val="000000"/>
      </a:dk2>
      <a:lt2>
        <a:srgbClr val="FFFFFF"/>
      </a:lt2>
      <a:accent1>
        <a:srgbClr val="4F81BD"/>
      </a:accent1>
      <a:accent2>
        <a:srgbClr val="C0504D"/>
      </a:accent2>
      <a:accent3>
        <a:srgbClr val="9BBB59"/>
      </a:accent3>
      <a:accent4>
        <a:srgbClr val="8064A2"/>
      </a:accent4>
      <a:accent5>
        <a:srgbClr val="4BACC6"/>
      </a:accent5>
      <a:accent6>
        <a:srgbClr val="F79646"/>
      </a:accent6>
      <a:hlink>
        <a:srgbClr val="F2F2F2"/>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First Sunday after Christmas Day Year A</Template>
  <TotalTime>718</TotalTime>
  <Words>887</Words>
  <Application>Microsoft Office PowerPoint</Application>
  <PresentationFormat>Widescreen</PresentationFormat>
  <Paragraphs>85</Paragraphs>
  <Slides>29</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29</vt:i4>
      </vt:variant>
    </vt:vector>
  </HeadingPairs>
  <TitlesOfParts>
    <vt:vector size="32" baseType="lpstr">
      <vt:lpstr>Arial</vt:lpstr>
      <vt:lpstr>Calibri</vt:lpstr>
      <vt:lpstr>First Sunday after Christmas Day Year A</vt:lpstr>
      <vt:lpstr>Thanksgiving Day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Credits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c:title>
  <dc:creator>Anne</dc:creator>
  <cp:lastModifiedBy>Anne Richardson</cp:lastModifiedBy>
  <cp:revision>166</cp:revision>
  <dcterms:created xsi:type="dcterms:W3CDTF">2016-08-31T16:46:43Z</dcterms:created>
  <dcterms:modified xsi:type="dcterms:W3CDTF">2022-11-12T17:42:00Z</dcterms:modified>
</cp:coreProperties>
</file>