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382" r:id="rId4"/>
    <p:sldId id="383" r:id="rId5"/>
    <p:sldId id="384" r:id="rId6"/>
    <p:sldId id="385" r:id="rId7"/>
    <p:sldId id="386" r:id="rId8"/>
    <p:sldId id="387" r:id="rId9"/>
    <p:sldId id="408" r:id="rId10"/>
    <p:sldId id="409" r:id="rId11"/>
    <p:sldId id="390" r:id="rId12"/>
    <p:sldId id="391" r:id="rId13"/>
    <p:sldId id="392" r:id="rId14"/>
    <p:sldId id="393" r:id="rId15"/>
    <p:sldId id="394" r:id="rId16"/>
    <p:sldId id="395" r:id="rId17"/>
    <p:sldId id="396" r:id="rId18"/>
    <p:sldId id="397" r:id="rId19"/>
    <p:sldId id="398" r:id="rId20"/>
    <p:sldId id="399" r:id="rId21"/>
    <p:sldId id="400" r:id="rId22"/>
    <p:sldId id="401" r:id="rId23"/>
    <p:sldId id="402" r:id="rId24"/>
    <p:sldId id="403" r:id="rId25"/>
    <p:sldId id="410"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482B"/>
    <a:srgbClr val="513D2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1" autoAdjust="0"/>
    <p:restoredTop sz="94660"/>
  </p:normalViewPr>
  <p:slideViewPr>
    <p:cSldViewPr>
      <p:cViewPr varScale="1">
        <p:scale>
          <a:sx n="79" d="100"/>
          <a:sy n="79" d="100"/>
        </p:scale>
        <p:origin x="634" y="8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409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11</a:t>
            </a:fld>
            <a:endParaRPr lang="en-US"/>
          </a:p>
        </p:txBody>
      </p:sp>
    </p:spTree>
    <p:extLst>
      <p:ext uri="{BB962C8B-B14F-4D97-AF65-F5344CB8AC3E}">
        <p14:creationId xmlns:p14="http://schemas.microsoft.com/office/powerpoint/2010/main" val="4174334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71472" y="304801"/>
            <a:ext cx="8458200" cy="1698625"/>
          </a:xfrm>
        </p:spPr>
        <p:txBody>
          <a:bodyPr>
            <a:noAutofit/>
          </a:bodyPr>
          <a:lstStyle/>
          <a:p>
            <a:r>
              <a:rPr lang="en-US" sz="8800" dirty="0"/>
              <a:t>SIXTH SUNDAY OF EASTER</a:t>
            </a:r>
          </a:p>
        </p:txBody>
      </p:sp>
      <p:sp>
        <p:nvSpPr>
          <p:cNvPr id="3" name="Subtitle 2"/>
          <p:cNvSpPr>
            <a:spLocks noGrp="1"/>
          </p:cNvSpPr>
          <p:nvPr>
            <p:ph type="subTitle" idx="1"/>
          </p:nvPr>
        </p:nvSpPr>
        <p:spPr>
          <a:xfrm>
            <a:off x="2819400" y="38100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1828800" y="5903894"/>
            <a:ext cx="8610600" cy="954107"/>
          </a:xfrm>
          <a:prstGeom prst="rect">
            <a:avLst/>
          </a:prstGeom>
          <a:solidFill>
            <a:srgbClr val="6B482B">
              <a:alpha val="70000"/>
            </a:srgbClr>
          </a:solidFill>
        </p:spPr>
        <p:txBody>
          <a:bodyPr wrap="square">
            <a:spAutoFit/>
          </a:bodyPr>
          <a:lstStyle/>
          <a:p>
            <a:pPr algn="ctr"/>
            <a:r>
              <a:rPr lang="en-US" sz="2800" dirty="0"/>
              <a:t>Acts 16:9-15  •  Psalm 67  •  Revelation 21:10, 22-22:5  •  John 14:23-29 or John 5:1-9</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8900" y="1924042"/>
            <a:ext cx="6934200" cy="2308324"/>
          </a:xfrm>
          <a:prstGeom prst="rect">
            <a:avLst/>
          </a:prstGeom>
        </p:spPr>
        <p:txBody>
          <a:bodyPr wrap="square">
            <a:spAutoFit/>
          </a:bodyPr>
          <a:lstStyle/>
          <a:p>
            <a:r>
              <a:rPr lang="en-US" sz="3600" dirty="0"/>
              <a:t>Let the nations be glad and sing for joy, for you judge the peoples with equity and guide the nations upon earth. </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67:4</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Symbol of Peace with Eye of Providence  --  Sacred Heart Church, </a:t>
            </a:r>
            <a:r>
              <a:rPr lang="en-US" sz="1600" dirty="0" err="1">
                <a:solidFill>
                  <a:schemeClr val="tx1">
                    <a:lumMod val="95000"/>
                  </a:schemeClr>
                </a:solidFill>
              </a:rPr>
              <a:t>Komarom</a:t>
            </a:r>
            <a:r>
              <a:rPr lang="en-US" sz="1600" dirty="0">
                <a:solidFill>
                  <a:schemeClr val="tx1">
                    <a:lumMod val="95000"/>
                  </a:schemeClr>
                </a:solidFill>
              </a:rPr>
              <a:t>, Hungary</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E3DABD7F-7F4B-426B-87CB-5B183FD22EE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1" y="304800"/>
            <a:ext cx="9095807" cy="58674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8900" y="2057400"/>
            <a:ext cx="6934200" cy="1754326"/>
          </a:xfrm>
          <a:prstGeom prst="rect">
            <a:avLst/>
          </a:prstGeom>
        </p:spPr>
        <p:txBody>
          <a:bodyPr wrap="square">
            <a:spAutoFit/>
          </a:bodyPr>
          <a:lstStyle/>
          <a:p>
            <a:r>
              <a:rPr lang="en-US" sz="3600" dirty="0"/>
              <a:t>On either side of the river is the tree of life … and the leaves of the tree are for the healing of the nations.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Revelation 22:2bd</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648201"/>
            <a:ext cx="1905000" cy="2062103"/>
          </a:xfrm>
          <a:prstGeom prst="rect">
            <a:avLst/>
          </a:prstGeom>
          <a:noFill/>
        </p:spPr>
        <p:txBody>
          <a:bodyPr wrap="square" rtlCol="0">
            <a:spAutoFit/>
          </a:bodyPr>
          <a:lstStyle/>
          <a:p>
            <a:pPr algn="ctr"/>
            <a:r>
              <a:rPr lang="en-US" sz="1600" dirty="0">
                <a:solidFill>
                  <a:schemeClr val="tx1">
                    <a:lumMod val="95000"/>
                  </a:schemeClr>
                </a:solidFill>
              </a:rPr>
              <a:t>Tree of Life, </a:t>
            </a:r>
          </a:p>
          <a:p>
            <a:pPr algn="ctr"/>
            <a:r>
              <a:rPr lang="en-US" sz="1600" dirty="0">
                <a:solidFill>
                  <a:schemeClr val="tx1">
                    <a:lumMod val="95000"/>
                  </a:schemeClr>
                </a:solidFill>
              </a:rPr>
              <a:t>made from decommissioned weapons, Maputo, Mozambique</a:t>
            </a:r>
          </a:p>
          <a:p>
            <a:pPr algn="ctr"/>
            <a:endParaRPr lang="en-US" sz="1600" dirty="0">
              <a:solidFill>
                <a:schemeClr val="tx1">
                  <a:lumMod val="95000"/>
                </a:schemeClr>
              </a:solidFill>
            </a:endParaRPr>
          </a:p>
          <a:p>
            <a:pPr algn="ctr"/>
            <a:r>
              <a:rPr lang="en-US" sz="1600" dirty="0">
                <a:solidFill>
                  <a:schemeClr val="tx1">
                    <a:lumMod val="95000"/>
                  </a:schemeClr>
                </a:solidFill>
              </a:rPr>
              <a:t>British Museum, London</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577D97ED-C613-4E72-B31E-AACB2A1D8D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5801" y="1"/>
            <a:ext cx="5145807" cy="6906036"/>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5100" y="1676400"/>
            <a:ext cx="6781800" cy="2308324"/>
          </a:xfrm>
          <a:prstGeom prst="rect">
            <a:avLst/>
          </a:prstGeom>
        </p:spPr>
        <p:txBody>
          <a:bodyPr wrap="square">
            <a:spAutoFit/>
          </a:bodyPr>
          <a:lstStyle/>
          <a:p>
            <a:r>
              <a:rPr lang="en-US" sz="3600" dirty="0"/>
              <a:t>Peace I leave with you; my peace I give to you … Do not let your hearts be troubled, and do not let them be afraid.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14:27ac</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67600" y="5562600"/>
            <a:ext cx="3048000" cy="1107996"/>
          </a:xfrm>
          <a:prstGeom prst="rect">
            <a:avLst/>
          </a:prstGeom>
          <a:noFill/>
        </p:spPr>
        <p:txBody>
          <a:bodyPr wrap="square" rtlCol="0">
            <a:spAutoFit/>
          </a:bodyPr>
          <a:lstStyle/>
          <a:p>
            <a:pPr algn="ctr"/>
            <a:r>
              <a:rPr lang="en-US" sz="1600" dirty="0">
                <a:solidFill>
                  <a:schemeClr val="tx1">
                    <a:lumMod val="95000"/>
                  </a:schemeClr>
                </a:solidFill>
              </a:rPr>
              <a:t>Jesus Christ at the Lord's Supper, detail</a:t>
            </a:r>
          </a:p>
          <a:p>
            <a:pPr algn="ctr"/>
            <a:endParaRPr lang="en-US" sz="1600" dirty="0">
              <a:solidFill>
                <a:schemeClr val="tx1">
                  <a:lumMod val="95000"/>
                </a:schemeClr>
              </a:solidFill>
            </a:endParaRPr>
          </a:p>
          <a:p>
            <a:pPr algn="ctr"/>
            <a:r>
              <a:rPr lang="en-US" sz="1600" dirty="0">
                <a:solidFill>
                  <a:schemeClr val="tx1">
                    <a:lumMod val="95000"/>
                  </a:schemeClr>
                </a:solidFill>
              </a:rPr>
              <a:t>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F41F34E5-5261-41EF-9A85-B2AC83FFCBEB}"/>
              </a:ext>
            </a:extLst>
          </p:cNvPr>
          <p:cNvPicPr>
            <a:picLocks noChangeAspect="1"/>
          </p:cNvPicPr>
          <p:nvPr/>
        </p:nvPicPr>
        <p:blipFill>
          <a:blip r:embed="rId2"/>
          <a:stretch>
            <a:fillRect/>
          </a:stretch>
        </p:blipFill>
        <p:spPr>
          <a:xfrm>
            <a:off x="2756264" y="-1"/>
            <a:ext cx="4539689" cy="6848669"/>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828800"/>
            <a:ext cx="7086600" cy="2308324"/>
          </a:xfrm>
          <a:prstGeom prst="rect">
            <a:avLst/>
          </a:prstGeom>
        </p:spPr>
        <p:txBody>
          <a:bodyPr wrap="square">
            <a:spAutoFit/>
          </a:bodyPr>
          <a:lstStyle/>
          <a:p>
            <a:r>
              <a:rPr lang="en-US" sz="3600" dirty="0"/>
              <a:t>Now in Jerusalem … there is a pool, called in Hebrew Beth-</a:t>
            </a:r>
            <a:r>
              <a:rPr lang="en-US" sz="3600" dirty="0" err="1"/>
              <a:t>zatha</a:t>
            </a:r>
            <a:r>
              <a:rPr lang="en-US" sz="3600" dirty="0"/>
              <a:t> … which has five porticoes. In these lay many invalids--blind, lame, and paralyzed.</a:t>
            </a:r>
            <a:endParaRPr lang="en-US" sz="3600" dirty="0">
              <a:cs typeface="Arial" pitchFamily="34" charset="0"/>
            </a:endParaRPr>
          </a:p>
        </p:txBody>
      </p:sp>
      <p:sp>
        <p:nvSpPr>
          <p:cNvPr id="5" name="TextBox 4"/>
          <p:cNvSpPr txBox="1"/>
          <p:nvPr/>
        </p:nvSpPr>
        <p:spPr>
          <a:xfrm>
            <a:off x="5715000" y="4691123"/>
            <a:ext cx="3352800" cy="461665"/>
          </a:xfrm>
          <a:prstGeom prst="rect">
            <a:avLst/>
          </a:prstGeom>
          <a:noFill/>
        </p:spPr>
        <p:txBody>
          <a:bodyPr wrap="square" rtlCol="0">
            <a:spAutoFit/>
          </a:bodyPr>
          <a:lstStyle/>
          <a:p>
            <a:pPr algn="ctr"/>
            <a:r>
              <a:rPr lang="en-US" sz="2400" dirty="0">
                <a:solidFill>
                  <a:schemeClr val="tx1">
                    <a:lumMod val="95000"/>
                  </a:schemeClr>
                </a:solidFill>
              </a:rPr>
              <a:t>John 5:2ac, 3</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The Pool of Bethesda  --  Robert Bateman, Yale Center for British Art, New Haven, CT</a:t>
            </a:r>
          </a:p>
        </p:txBody>
      </p:sp>
      <p:pic>
        <p:nvPicPr>
          <p:cNvPr id="2" name="Picture 1">
            <a:extLst>
              <a:ext uri="{FF2B5EF4-FFF2-40B4-BE49-F238E27FC236}">
                <a16:creationId xmlns:a16="http://schemas.microsoft.com/office/drawing/2014/main" id="{3CD839D5-CE56-4D5B-943C-42CDA76D1C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1"/>
            <a:ext cx="9144000" cy="6141279"/>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752600"/>
            <a:ext cx="7391400" cy="2308324"/>
          </a:xfrm>
          <a:prstGeom prst="rect">
            <a:avLst/>
          </a:prstGeom>
        </p:spPr>
        <p:txBody>
          <a:bodyPr wrap="square">
            <a:spAutoFit/>
          </a:bodyPr>
          <a:lstStyle/>
          <a:p>
            <a:r>
              <a:rPr lang="en-US" sz="3600" dirty="0"/>
              <a:t>One man was there who had been ill for thirty-eight years. When Jesus saw him lying there … he said to him, "Do you want to be made well?"</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5:5-6ac</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EC3E0-E4CF-4F02-86F3-3984F14A2BB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6400" y="23014"/>
            <a:ext cx="9144000" cy="6301586"/>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A certain woman named Lydia, a worshiper of God, was listening to us; she was from the city of Thyatira and a dealer in purple cloth. </a:t>
            </a:r>
            <a:endParaRPr lang="en-US" sz="3600" dirty="0">
              <a:cs typeface="Arial" pitchFamily="34" charset="0"/>
            </a:endParaRPr>
          </a:p>
        </p:txBody>
      </p:sp>
      <p:sp>
        <p:nvSpPr>
          <p:cNvPr id="4" name="TextBox 3"/>
          <p:cNvSpPr txBox="1"/>
          <p:nvPr/>
        </p:nvSpPr>
        <p:spPr>
          <a:xfrm>
            <a:off x="6019800" y="5327660"/>
            <a:ext cx="3352800" cy="461665"/>
          </a:xfrm>
          <a:prstGeom prst="rect">
            <a:avLst/>
          </a:prstGeom>
          <a:noFill/>
        </p:spPr>
        <p:txBody>
          <a:bodyPr wrap="square" rtlCol="0">
            <a:spAutoFit/>
          </a:bodyPr>
          <a:lstStyle/>
          <a:p>
            <a:pPr algn="ctr"/>
            <a:r>
              <a:rPr lang="en-US" sz="2400" dirty="0">
                <a:solidFill>
                  <a:schemeClr val="tx1">
                    <a:lumMod val="95000"/>
                  </a:schemeClr>
                </a:solidFill>
              </a:rPr>
              <a:t>Acts 16:14a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1671935"/>
            <a:ext cx="7315200" cy="2862322"/>
          </a:xfrm>
          <a:prstGeom prst="rect">
            <a:avLst/>
          </a:prstGeom>
        </p:spPr>
        <p:txBody>
          <a:bodyPr wrap="square">
            <a:spAutoFit/>
          </a:bodyPr>
          <a:lstStyle/>
          <a:p>
            <a:r>
              <a:rPr lang="en-US" sz="3600" dirty="0"/>
              <a:t>The sick man answered him, "Sir, I have no one to put me into the pool when the water is stirred up; and while I am making my way, someone else steps down ahead of me."</a:t>
            </a:r>
            <a:endParaRPr lang="en-US" sz="3600" dirty="0">
              <a:cs typeface="Arial" pitchFamily="34" charset="0"/>
            </a:endParaRPr>
          </a:p>
        </p:txBody>
      </p:sp>
      <p:sp>
        <p:nvSpPr>
          <p:cNvPr id="5" name="TextBox 4"/>
          <p:cNvSpPr txBox="1"/>
          <p:nvPr/>
        </p:nvSpPr>
        <p:spPr>
          <a:xfrm>
            <a:off x="5791200" y="4955233"/>
            <a:ext cx="3352800" cy="461665"/>
          </a:xfrm>
          <a:prstGeom prst="rect">
            <a:avLst/>
          </a:prstGeom>
          <a:noFill/>
        </p:spPr>
        <p:txBody>
          <a:bodyPr wrap="square" rtlCol="0">
            <a:spAutoFit/>
          </a:bodyPr>
          <a:lstStyle/>
          <a:p>
            <a:pPr algn="ctr"/>
            <a:r>
              <a:rPr lang="en-US" sz="2400" dirty="0">
                <a:solidFill>
                  <a:schemeClr val="tx1">
                    <a:lumMod val="95000"/>
                  </a:schemeClr>
                </a:solidFill>
              </a:rPr>
              <a:t>John 5:7</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The Pool of Bethesda  --  Joost </a:t>
            </a:r>
            <a:r>
              <a:rPr lang="en-US" sz="1600" dirty="0" err="1">
                <a:solidFill>
                  <a:schemeClr val="tx1">
                    <a:lumMod val="95000"/>
                  </a:schemeClr>
                </a:solidFill>
              </a:rPr>
              <a:t>Cornelisz</a:t>
            </a:r>
            <a:r>
              <a:rPr lang="en-US" sz="1600" dirty="0">
                <a:solidFill>
                  <a:schemeClr val="tx1">
                    <a:lumMod val="95000"/>
                  </a:schemeClr>
                </a:solidFill>
              </a:rPr>
              <a:t> </a:t>
            </a:r>
            <a:r>
              <a:rPr lang="en-US" sz="1600" dirty="0" err="1">
                <a:solidFill>
                  <a:schemeClr val="tx1">
                    <a:lumMod val="95000"/>
                  </a:schemeClr>
                </a:solidFill>
              </a:rPr>
              <a:t>Droochsloot</a:t>
            </a:r>
            <a:r>
              <a:rPr lang="en-US" sz="1600" dirty="0">
                <a:solidFill>
                  <a:schemeClr val="tx1">
                    <a:lumMod val="95000"/>
                  </a:schemeClr>
                </a:solidFill>
              </a:rPr>
              <a:t>, 1645  </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B6434106-1FA1-4D19-923C-C83165ABF26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0"/>
            <a:ext cx="9144000" cy="626568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2533262"/>
            <a:ext cx="6934200" cy="1200329"/>
          </a:xfrm>
          <a:prstGeom prst="rect">
            <a:avLst/>
          </a:prstGeom>
        </p:spPr>
        <p:txBody>
          <a:bodyPr wrap="square">
            <a:spAutoFit/>
          </a:bodyPr>
          <a:lstStyle/>
          <a:p>
            <a:r>
              <a:rPr lang="en-US" sz="3600" dirty="0"/>
              <a:t>Jesus said to him, "Stand up, </a:t>
            </a:r>
          </a:p>
          <a:p>
            <a:r>
              <a:rPr lang="en-US" sz="3600" dirty="0"/>
              <a:t>take your mat and walk." </a:t>
            </a:r>
            <a:endParaRPr lang="en-US" sz="3600" dirty="0">
              <a:cs typeface="Arial" pitchFamily="34" charset="0"/>
            </a:endParaRPr>
          </a:p>
        </p:txBody>
      </p:sp>
      <p:sp>
        <p:nvSpPr>
          <p:cNvPr id="5" name="TextBox 4"/>
          <p:cNvSpPr txBox="1"/>
          <p:nvPr/>
        </p:nvSpPr>
        <p:spPr>
          <a:xfrm>
            <a:off x="58674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5:8</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05400"/>
            <a:ext cx="1981200" cy="1569660"/>
          </a:xfrm>
          <a:prstGeom prst="rect">
            <a:avLst/>
          </a:prstGeom>
          <a:noFill/>
        </p:spPr>
        <p:txBody>
          <a:bodyPr wrap="square" rtlCol="0">
            <a:spAutoFit/>
          </a:bodyPr>
          <a:lstStyle/>
          <a:p>
            <a:pPr algn="ctr"/>
            <a:r>
              <a:rPr lang="en-US" sz="1600" dirty="0">
                <a:solidFill>
                  <a:schemeClr val="tx1">
                    <a:lumMod val="95000"/>
                  </a:schemeClr>
                </a:solidFill>
              </a:rPr>
              <a:t>Christ at the Pool of Bethesda</a:t>
            </a:r>
          </a:p>
          <a:p>
            <a:pPr algn="ctr"/>
            <a:endParaRPr lang="en-US" sz="1600" dirty="0">
              <a:solidFill>
                <a:schemeClr val="tx1">
                  <a:lumMod val="95000"/>
                </a:schemeClr>
              </a:solidFill>
            </a:endParaRPr>
          </a:p>
          <a:p>
            <a:pPr algn="ctr"/>
            <a:r>
              <a:rPr lang="en-US" sz="1600" dirty="0" err="1">
                <a:solidFill>
                  <a:schemeClr val="tx1">
                    <a:lumMod val="95000"/>
                  </a:schemeClr>
                </a:solidFill>
              </a:rPr>
              <a:t>Artus</a:t>
            </a:r>
            <a:r>
              <a:rPr lang="en-US" sz="1600" dirty="0">
                <a:solidFill>
                  <a:schemeClr val="tx1">
                    <a:lumMod val="95000"/>
                  </a:schemeClr>
                </a:solidFill>
              </a:rPr>
              <a:t> </a:t>
            </a:r>
            <a:r>
              <a:rPr lang="en-US" sz="1600" dirty="0" err="1">
                <a:solidFill>
                  <a:schemeClr val="tx1">
                    <a:lumMod val="95000"/>
                  </a:schemeClr>
                </a:solidFill>
              </a:rPr>
              <a:t>Wolffort</a:t>
            </a:r>
            <a:endParaRPr lang="en-US" sz="1600" dirty="0">
              <a:solidFill>
                <a:schemeClr val="tx1">
                  <a:lumMod val="95000"/>
                </a:schemeClr>
              </a:solidFill>
            </a:endParaRPr>
          </a:p>
          <a:p>
            <a:pPr algn="ctr"/>
            <a:r>
              <a:rPr lang="en-US" sz="1600" dirty="0">
                <a:solidFill>
                  <a:schemeClr val="tx1">
                    <a:lumMod val="95000"/>
                  </a:schemeClr>
                </a:solidFill>
              </a:rPr>
              <a:t>Art Gallery of </a:t>
            </a:r>
            <a:r>
              <a:rPr lang="en-US" sz="1600" dirty="0" err="1">
                <a:solidFill>
                  <a:schemeClr val="tx1">
                    <a:lumMod val="95000"/>
                  </a:schemeClr>
                </a:solidFill>
              </a:rPr>
              <a:t>Ontatio</a:t>
            </a:r>
            <a:endParaRPr lang="en-US" sz="1600" dirty="0">
              <a:solidFill>
                <a:schemeClr val="tx1">
                  <a:lumMod val="95000"/>
                </a:schemeClr>
              </a:solidFill>
            </a:endParaRPr>
          </a:p>
          <a:p>
            <a:pPr algn="ctr"/>
            <a:r>
              <a:rPr lang="en-US" sz="1600" dirty="0">
                <a:solidFill>
                  <a:schemeClr val="tx1">
                    <a:lumMod val="95000"/>
                  </a:schemeClr>
                </a:solidFill>
              </a:rPr>
              <a:t>Toronto, Canada</a:t>
            </a:r>
          </a:p>
        </p:txBody>
      </p:sp>
      <p:pic>
        <p:nvPicPr>
          <p:cNvPr id="2" name="Picture 1">
            <a:extLst>
              <a:ext uri="{FF2B5EF4-FFF2-40B4-BE49-F238E27FC236}">
                <a16:creationId xmlns:a16="http://schemas.microsoft.com/office/drawing/2014/main" id="{5B940630-C74B-446B-A8CF-431D213016D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67200" y="3110"/>
            <a:ext cx="5715000" cy="6858000"/>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7086600" cy="1754326"/>
          </a:xfrm>
          <a:prstGeom prst="rect">
            <a:avLst/>
          </a:prstGeom>
        </p:spPr>
        <p:txBody>
          <a:bodyPr wrap="square">
            <a:spAutoFit/>
          </a:bodyPr>
          <a:lstStyle/>
          <a:p>
            <a:r>
              <a:rPr lang="en-US" sz="3600" dirty="0"/>
              <a:t>At once the man was made well, and he took up his mat and began to walk. Now that day was a sabbath.</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5:9</a:t>
            </a: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6300" y="6324600"/>
            <a:ext cx="10439400" cy="338554"/>
          </a:xfrm>
          <a:prstGeom prst="rect">
            <a:avLst/>
          </a:prstGeom>
          <a:noFill/>
        </p:spPr>
        <p:txBody>
          <a:bodyPr wrap="square" rtlCol="0">
            <a:spAutoFit/>
          </a:bodyPr>
          <a:lstStyle/>
          <a:p>
            <a:pPr algn="ctr"/>
            <a:r>
              <a:rPr lang="en-US" sz="1600" dirty="0">
                <a:solidFill>
                  <a:schemeClr val="tx1">
                    <a:lumMod val="95000"/>
                  </a:schemeClr>
                </a:solidFill>
              </a:rPr>
              <a:t>St. Benedict African Catholic Church  --  Chicago, IL</a:t>
            </a:r>
          </a:p>
        </p:txBody>
      </p:sp>
      <p:pic>
        <p:nvPicPr>
          <p:cNvPr id="3" name="Picture 2">
            <a:extLst>
              <a:ext uri="{FF2B5EF4-FFF2-40B4-BE49-F238E27FC236}">
                <a16:creationId xmlns:a16="http://schemas.microsoft.com/office/drawing/2014/main" id="{D02A4056-AEB4-4CDB-9513-4E9C6975E5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7800" y="100361"/>
            <a:ext cx="9593022" cy="5995639"/>
          </a:xfrm>
          <a:prstGeom prst="rect">
            <a:avLst/>
          </a:prstGeom>
        </p:spPr>
      </p:pic>
    </p:spTree>
    <p:extLst>
      <p:ext uri="{BB962C8B-B14F-4D97-AF65-F5344CB8AC3E}">
        <p14:creationId xmlns:p14="http://schemas.microsoft.com/office/powerpoint/2010/main" val="3230926830"/>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fi-FI" sz="1400" dirty="0"/>
          </a:p>
          <a:p>
            <a:pPr>
              <a:buNone/>
            </a:pPr>
            <a:r>
              <a:rPr lang="fi-FI" sz="1400" dirty="0"/>
              <a:t>https://www.flickr.com/photos/alkelda/8347293119 - Alkelda</a:t>
            </a:r>
          </a:p>
          <a:p>
            <a:pPr>
              <a:buNone/>
            </a:pPr>
            <a:r>
              <a:rPr lang="fi-FI" sz="1400" dirty="0"/>
              <a:t>https://www.flickr.com/photos/captspaulding/38314688816/ - CaptSpalding</a:t>
            </a:r>
          </a:p>
          <a:p>
            <a:pPr>
              <a:buNone/>
            </a:pPr>
            <a:r>
              <a:rPr lang="fi-FI" sz="1400" dirty="0"/>
              <a:t>https://www.flickr.com/photos/captspaulding/24499073678/ - CaptSpalding</a:t>
            </a:r>
          </a:p>
          <a:p>
            <a:pPr>
              <a:buNone/>
            </a:pPr>
            <a:r>
              <a:rPr lang="fi-FI" sz="1400" dirty="0"/>
              <a:t>https://www.flickr.com/photos/erifragiadaki/14962284898/ - Eri Fragiadaki</a:t>
            </a:r>
          </a:p>
          <a:p>
            <a:pPr>
              <a:buNone/>
            </a:pPr>
            <a:r>
              <a:rPr lang="fi-FI" sz="1400" dirty="0"/>
              <a:t>https://commons.wikimedia.org/wiki/File:Sacred_Heart_church,_Peace._-_Szent_L%C3%A1szl%C3%B3_Street,_Kom%C3%A1rom,_Hungary.jpg – Globetrotter19</a:t>
            </a:r>
          </a:p>
          <a:p>
            <a:pPr>
              <a:buNone/>
            </a:pPr>
            <a:r>
              <a:rPr lang="fi-FI" sz="1400" dirty="0"/>
              <a:t>https://www.flickr.com/photos/dalbera/8721976885 -Jean-Pierre Dalbéra</a:t>
            </a:r>
          </a:p>
          <a:p>
            <a:pPr>
              <a:buNone/>
            </a:pPr>
            <a:r>
              <a:rPr lang="fi-FI" sz="1400" dirty="0"/>
              <a:t>http://diglib.library.vanderbilt.edu/act-imagelink.pl?RC=48298</a:t>
            </a:r>
          </a:p>
          <a:p>
            <a:pPr>
              <a:buNone/>
            </a:pPr>
            <a:r>
              <a:rPr lang="fi-FI" sz="1400" dirty="0"/>
              <a:t>  https://commons.wikimedia.org/wiki/File:Robert_Bateman_-_The_Pool_of_Bethesda_-_Google_Art_Project.jpg</a:t>
            </a:r>
          </a:p>
          <a:p>
            <a:pPr>
              <a:buNone/>
            </a:pPr>
            <a:r>
              <a:rPr lang="fi-FI" sz="1400" dirty="0"/>
              <a:t>https://commons.wikimedia.org/wiki/File:Pedro_Orrente_-_Christ_Healing_the_Sick_at_the_Pool_of_Bethesda_-_KHM_Vienna.jpg</a:t>
            </a:r>
          </a:p>
          <a:p>
            <a:pPr>
              <a:buNone/>
            </a:pPr>
            <a:r>
              <a:rPr lang="fi-FI" sz="1400" dirty="0"/>
              <a:t>https://commons.wikimedia.org/wiki/File:Joost_Cornelisz._Droochsloot_-_The_Pool_of_Bethesda_-_WGA6681.jpg</a:t>
            </a:r>
          </a:p>
          <a:p>
            <a:pPr>
              <a:buNone/>
            </a:pPr>
            <a:r>
              <a:rPr lang="fi-FI" sz="1400" dirty="0"/>
              <a:t>https://commons.wikimedia.org/wiki/File:Artus_Wolffort_-_Christ_at_the_Pool_of_Bethesda_(Ontario).jpg</a:t>
            </a:r>
          </a:p>
          <a:p>
            <a:pPr>
              <a:buNone/>
            </a:pPr>
            <a:r>
              <a:rPr lang="fi-FI" sz="1400" dirty="0"/>
              <a:t>https://commons.wikimedia.org/wiki/File:Paolo_Veronese_-_Healing_of_the_Lame_Man_at_the_Pool_of_Bethesda_-_WGA24794.jpg</a:t>
            </a:r>
          </a:p>
          <a:p>
            <a:pPr>
              <a:buNone/>
            </a:pPr>
            <a:r>
              <a:rPr lang="fi-FI" sz="1400" dirty="0"/>
              <a:t>https://www.flickr.com/photos/yooperann/37485577690</a:t>
            </a:r>
          </a:p>
          <a:p>
            <a:pPr>
              <a:buNone/>
            </a:pPr>
            <a:endParaRPr lang="fi-FI"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100" dirty="0"/>
          </a:p>
          <a:p>
            <a:endParaRPr lang="en-US" sz="1200" dirty="0"/>
          </a:p>
          <a:p>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4D556A-674C-4B6D-AA18-FE286E6AA1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533400"/>
            <a:ext cx="5638800" cy="5638800"/>
          </a:xfrm>
          <a:prstGeom prst="rect">
            <a:avLst/>
          </a:prstGeom>
        </p:spPr>
      </p:pic>
      <p:sp>
        <p:nvSpPr>
          <p:cNvPr id="2" name="TextBox 1">
            <a:extLst>
              <a:ext uri="{FF2B5EF4-FFF2-40B4-BE49-F238E27FC236}">
                <a16:creationId xmlns:a16="http://schemas.microsoft.com/office/drawing/2014/main" id="{6A52C361-F4DD-4964-BF54-CC2297C675E5}"/>
              </a:ext>
            </a:extLst>
          </p:cNvPr>
          <p:cNvSpPr txBox="1"/>
          <p:nvPr/>
        </p:nvSpPr>
        <p:spPr>
          <a:xfrm>
            <a:off x="1600200" y="5562601"/>
            <a:ext cx="2600960" cy="830997"/>
          </a:xfrm>
          <a:prstGeom prst="rect">
            <a:avLst/>
          </a:prstGeom>
          <a:noFill/>
        </p:spPr>
        <p:txBody>
          <a:bodyPr wrap="square" rtlCol="0">
            <a:spAutoFit/>
          </a:bodyPr>
          <a:lstStyle/>
          <a:p>
            <a:pPr algn="ctr"/>
            <a:r>
              <a:rPr lang="en-US" sz="1600" dirty="0"/>
              <a:t>Lydia with Purple Cloth</a:t>
            </a:r>
          </a:p>
          <a:p>
            <a:pPr algn="ctr"/>
            <a:endParaRPr lang="en-US" sz="1600" dirty="0"/>
          </a:p>
          <a:p>
            <a:pPr algn="ctr"/>
            <a:r>
              <a:rPr lang="en-US" sz="1600" dirty="0" err="1"/>
              <a:t>Alkelda</a:t>
            </a:r>
            <a:r>
              <a:rPr lang="en-US" sz="1600" dirty="0"/>
              <a:t> Crafts</a:t>
            </a:r>
          </a:p>
        </p:txBody>
      </p:sp>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362201"/>
            <a:ext cx="6858000" cy="1200329"/>
          </a:xfrm>
          <a:prstGeom prst="rect">
            <a:avLst/>
          </a:prstGeom>
        </p:spPr>
        <p:txBody>
          <a:bodyPr wrap="square">
            <a:spAutoFit/>
          </a:bodyPr>
          <a:lstStyle/>
          <a:p>
            <a:r>
              <a:rPr lang="en-US" sz="3600" dirty="0"/>
              <a:t>The Lord opened her heart to listen eagerly to what was said by Paul.</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Acts 16:14b</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029200"/>
            <a:ext cx="1828800" cy="1569660"/>
          </a:xfrm>
          <a:prstGeom prst="rect">
            <a:avLst/>
          </a:prstGeom>
          <a:noFill/>
        </p:spPr>
        <p:txBody>
          <a:bodyPr wrap="square" rtlCol="0">
            <a:spAutoFit/>
          </a:bodyPr>
          <a:lstStyle/>
          <a:p>
            <a:pPr algn="ctr"/>
            <a:r>
              <a:rPr lang="en-US" sz="1600" dirty="0">
                <a:solidFill>
                  <a:schemeClr val="tx1">
                    <a:lumMod val="95000"/>
                  </a:schemeClr>
                </a:solidFill>
              </a:rPr>
              <a:t>Lydia  with Paul</a:t>
            </a:r>
          </a:p>
          <a:p>
            <a:pPr algn="ctr"/>
            <a:endParaRPr lang="en-US" sz="1600" dirty="0">
              <a:solidFill>
                <a:schemeClr val="tx1">
                  <a:lumMod val="95000"/>
                </a:schemeClr>
              </a:solidFill>
            </a:endParaRPr>
          </a:p>
          <a:p>
            <a:pPr algn="ctr"/>
            <a:r>
              <a:rPr lang="en-US" sz="1600" dirty="0">
                <a:solidFill>
                  <a:schemeClr val="tx1">
                    <a:lumMod val="95000"/>
                  </a:schemeClr>
                </a:solidFill>
              </a:rPr>
              <a:t>Greek Orthodox Church of Lydia</a:t>
            </a:r>
          </a:p>
          <a:p>
            <a:pPr algn="ctr"/>
            <a:r>
              <a:rPr lang="en-US" sz="1600" dirty="0">
                <a:solidFill>
                  <a:schemeClr val="tx1">
                    <a:lumMod val="95000"/>
                  </a:schemeClr>
                </a:solidFill>
              </a:rPr>
              <a:t>Thyatira, Macedonia</a:t>
            </a:r>
          </a:p>
        </p:txBody>
      </p:sp>
      <p:pic>
        <p:nvPicPr>
          <p:cNvPr id="6" name="Picture 5">
            <a:extLst>
              <a:ext uri="{FF2B5EF4-FFF2-40B4-BE49-F238E27FC236}">
                <a16:creationId xmlns:a16="http://schemas.microsoft.com/office/drawing/2014/main" id="{6A97FC7F-C6EE-4366-B02C-62FA81A028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62400" y="21771"/>
            <a:ext cx="6154690"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0"/>
            <a:ext cx="6324600" cy="2308324"/>
          </a:xfrm>
          <a:prstGeom prst="rect">
            <a:avLst/>
          </a:prstGeom>
        </p:spPr>
        <p:txBody>
          <a:bodyPr wrap="square">
            <a:spAutoFit/>
          </a:bodyPr>
          <a:lstStyle/>
          <a:p>
            <a:r>
              <a:rPr lang="en-US" sz="3600" dirty="0"/>
              <a:t>When she and her household were baptized, she urged us, saying, "If you have judged me to be faithful to the Lord …</a:t>
            </a:r>
            <a:endParaRPr lang="en-US" sz="3600" dirty="0">
              <a:cs typeface="Arial" pitchFamily="34" charset="0"/>
            </a:endParaRPr>
          </a:p>
        </p:txBody>
      </p:sp>
      <p:sp>
        <p:nvSpPr>
          <p:cNvPr id="5" name="TextBox 4"/>
          <p:cNvSpPr txBox="1"/>
          <p:nvPr/>
        </p:nvSpPr>
        <p:spPr>
          <a:xfrm>
            <a:off x="5791200" y="5029201"/>
            <a:ext cx="3352800" cy="461665"/>
          </a:xfrm>
          <a:prstGeom prst="rect">
            <a:avLst/>
          </a:prstGeom>
          <a:noFill/>
        </p:spPr>
        <p:txBody>
          <a:bodyPr wrap="square" rtlCol="0">
            <a:spAutoFit/>
          </a:bodyPr>
          <a:lstStyle/>
          <a:p>
            <a:pPr algn="ctr"/>
            <a:r>
              <a:rPr lang="en-US" sz="2400" dirty="0">
                <a:solidFill>
                  <a:schemeClr val="tx1">
                    <a:lumMod val="95000"/>
                  </a:schemeClr>
                </a:solidFill>
              </a:rPr>
              <a:t>Acts 16:15a</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Altar commemorating Lydia's Baptism   --  Thyatira, Macedonia</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17CFF57D-CB64-4461-BA1A-0F4520FEA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870645"/>
            <a:ext cx="9144000" cy="5116711"/>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185851"/>
            <a:ext cx="7086600" cy="1200329"/>
          </a:xfrm>
          <a:prstGeom prst="rect">
            <a:avLst/>
          </a:prstGeom>
        </p:spPr>
        <p:txBody>
          <a:bodyPr wrap="square">
            <a:spAutoFit/>
          </a:bodyPr>
          <a:lstStyle/>
          <a:p>
            <a:r>
              <a:rPr lang="en-US" sz="3600" dirty="0"/>
              <a:t>come and stay at my home." </a:t>
            </a:r>
          </a:p>
          <a:p>
            <a:r>
              <a:rPr lang="en-US" sz="3600" dirty="0"/>
              <a:t>And she prevailed upon us.</a:t>
            </a:r>
            <a:endParaRPr lang="en-US" sz="3600" dirty="0">
              <a:cs typeface="Arial" pitchFamily="34" charset="0"/>
            </a:endParaRPr>
          </a:p>
        </p:txBody>
      </p:sp>
      <p:sp>
        <p:nvSpPr>
          <p:cNvPr id="5" name="TextBox 4"/>
          <p:cNvSpPr txBox="1"/>
          <p:nvPr/>
        </p:nvSpPr>
        <p:spPr>
          <a:xfrm>
            <a:off x="5410200" y="4038601"/>
            <a:ext cx="3352800" cy="461665"/>
          </a:xfrm>
          <a:prstGeom prst="rect">
            <a:avLst/>
          </a:prstGeom>
          <a:noFill/>
        </p:spPr>
        <p:txBody>
          <a:bodyPr wrap="square" rtlCol="0">
            <a:spAutoFit/>
          </a:bodyPr>
          <a:lstStyle/>
          <a:p>
            <a:pPr algn="ctr"/>
            <a:r>
              <a:rPr lang="en-US" sz="2400" dirty="0">
                <a:solidFill>
                  <a:schemeClr val="tx1">
                    <a:lumMod val="95000"/>
                  </a:schemeClr>
                </a:solidFill>
              </a:rPr>
              <a:t>Acts 16:15b</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486400"/>
            <a:ext cx="2286000" cy="1077218"/>
          </a:xfrm>
          <a:prstGeom prst="rect">
            <a:avLst/>
          </a:prstGeom>
          <a:noFill/>
        </p:spPr>
        <p:txBody>
          <a:bodyPr wrap="square" rtlCol="0">
            <a:spAutoFit/>
          </a:bodyPr>
          <a:lstStyle/>
          <a:p>
            <a:pPr algn="ctr"/>
            <a:r>
              <a:rPr lang="en-US" sz="1600" dirty="0">
                <a:solidFill>
                  <a:schemeClr val="tx1">
                    <a:lumMod val="95000"/>
                  </a:schemeClr>
                </a:solidFill>
              </a:rPr>
              <a:t>Religious Miniature of Lydia of Thyatira</a:t>
            </a:r>
          </a:p>
          <a:p>
            <a:pPr algn="ctr"/>
            <a:endParaRPr lang="en-US" sz="1600" dirty="0">
              <a:solidFill>
                <a:schemeClr val="tx1">
                  <a:lumMod val="95000"/>
                </a:schemeClr>
              </a:solidFill>
            </a:endParaRPr>
          </a:p>
          <a:p>
            <a:pPr algn="ctr"/>
            <a:r>
              <a:rPr lang="en-US" sz="1600" dirty="0">
                <a:solidFill>
                  <a:schemeClr val="tx1">
                    <a:lumMod val="95000"/>
                  </a:schemeClr>
                </a:solidFill>
              </a:rPr>
              <a:t>Angelica Byzantine Art</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A563F089-8BF9-4CAE-A2A7-8F684C131A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8739" y="0"/>
            <a:ext cx="5086349" cy="67818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457</TotalTime>
  <Words>896</Words>
  <Application>Microsoft Office PowerPoint</Application>
  <PresentationFormat>Widescreen</PresentationFormat>
  <Paragraphs>76</Paragraphs>
  <Slides>26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SIXTH SUNDAY OF EASTER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105</cp:revision>
  <dcterms:created xsi:type="dcterms:W3CDTF">2016-08-31T16:46:43Z</dcterms:created>
  <dcterms:modified xsi:type="dcterms:W3CDTF">2022-11-01T16:02:38Z</dcterms:modified>
</cp:coreProperties>
</file>