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82" r:id="rId3"/>
    <p:sldId id="382" r:id="rId4"/>
    <p:sldId id="383" r:id="rId5"/>
    <p:sldId id="384" r:id="rId6"/>
    <p:sldId id="385" r:id="rId7"/>
    <p:sldId id="386" r:id="rId8"/>
    <p:sldId id="395" r:id="rId9"/>
    <p:sldId id="396" r:id="rId10"/>
    <p:sldId id="409" r:id="rId11"/>
    <p:sldId id="410" r:id="rId12"/>
    <p:sldId id="390" r:id="rId13"/>
    <p:sldId id="391" r:id="rId14"/>
    <p:sldId id="392" r:id="rId15"/>
    <p:sldId id="393" r:id="rId16"/>
    <p:sldId id="394" r:id="rId17"/>
    <p:sldId id="397" r:id="rId18"/>
    <p:sldId id="400" r:id="rId19"/>
    <p:sldId id="399" r:id="rId20"/>
    <p:sldId id="398" r:id="rId21"/>
    <p:sldId id="401" r:id="rId22"/>
    <p:sldId id="402" r:id="rId23"/>
    <p:sldId id="403" r:id="rId24"/>
    <p:sldId id="404"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20" autoAdjust="0"/>
    <p:restoredTop sz="94660"/>
  </p:normalViewPr>
  <p:slideViewPr>
    <p:cSldViewPr>
      <p:cViewPr varScale="1">
        <p:scale>
          <a:sx n="71" d="100"/>
          <a:sy n="71" d="100"/>
        </p:scale>
        <p:origin x="67" y="149"/>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54176"/>
            <a:ext cx="8458200" cy="1698625"/>
          </a:xfrm>
        </p:spPr>
        <p:txBody>
          <a:bodyPr>
            <a:noAutofit/>
          </a:bodyPr>
          <a:lstStyle/>
          <a:p>
            <a:r>
              <a:rPr lang="en-US" sz="8800" dirty="0"/>
              <a:t>SECOND SUNDAY IN LENT</a:t>
            </a:r>
          </a:p>
        </p:txBody>
      </p:sp>
      <p:sp>
        <p:nvSpPr>
          <p:cNvPr id="3" name="Subtitle 2"/>
          <p:cNvSpPr>
            <a:spLocks noGrp="1"/>
          </p:cNvSpPr>
          <p:nvPr>
            <p:ph type="subTitle" idx="1"/>
          </p:nvPr>
        </p:nvSpPr>
        <p:spPr>
          <a:xfrm>
            <a:off x="2819400" y="40386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2286000" y="5715001"/>
            <a:ext cx="7696200" cy="954107"/>
          </a:xfrm>
          <a:prstGeom prst="rect">
            <a:avLst/>
          </a:prstGeom>
        </p:spPr>
        <p:txBody>
          <a:bodyPr wrap="square">
            <a:spAutoFit/>
          </a:bodyPr>
          <a:lstStyle/>
          <a:p>
            <a:r>
              <a:rPr lang="en-US" sz="2800" dirty="0"/>
              <a:t>Genesis 15:1-12, 17-18  •  Psalm 27  •  Philippians 3:17-4:1  •  Luke 13:31-35 or Luke 9:28-36, (37-43a)</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057400"/>
            <a:ext cx="6134100" cy="1754326"/>
          </a:xfrm>
          <a:prstGeom prst="rect">
            <a:avLst/>
          </a:prstGeom>
        </p:spPr>
        <p:txBody>
          <a:bodyPr wrap="square">
            <a:spAutoFit/>
          </a:bodyPr>
          <a:lstStyle/>
          <a:p>
            <a:r>
              <a:rPr lang="en-US" sz="3600" dirty="0"/>
              <a:t>I believe that I shall see the goodness of the LORD in the land of the living.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27:13</a:t>
            </a:r>
          </a:p>
        </p:txBody>
      </p:sp>
    </p:spTree>
    <p:extLst>
      <p:ext uri="{BB962C8B-B14F-4D97-AF65-F5344CB8AC3E}">
        <p14:creationId xmlns:p14="http://schemas.microsoft.com/office/powerpoint/2010/main" val="2150824055"/>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5585" y="6172200"/>
            <a:ext cx="8229600" cy="307777"/>
          </a:xfrm>
          <a:prstGeom prst="rect">
            <a:avLst/>
          </a:prstGeom>
          <a:noFill/>
        </p:spPr>
        <p:txBody>
          <a:bodyPr wrap="square" rtlCol="0">
            <a:spAutoFit/>
          </a:bodyPr>
          <a:lstStyle/>
          <a:p>
            <a:pPr algn="ctr"/>
            <a:r>
              <a:rPr lang="en-US" sz="1400" dirty="0">
                <a:solidFill>
                  <a:schemeClr val="tx1">
                    <a:lumMod val="95000"/>
                  </a:schemeClr>
                </a:solidFill>
              </a:rPr>
              <a:t>Emancipation, Waiting for the Hour  --  Heard and Moseley, Library of Congress, Washington, DC</a:t>
            </a:r>
          </a:p>
        </p:txBody>
      </p:sp>
      <p:pic>
        <p:nvPicPr>
          <p:cNvPr id="3" name="Picture 2">
            <a:extLst>
              <a:ext uri="{FF2B5EF4-FFF2-40B4-BE49-F238E27FC236}">
                <a16:creationId xmlns:a16="http://schemas.microsoft.com/office/drawing/2014/main" id="{43157F45-F1EB-0BF0-1716-EB2EB82DB6C3}"/>
              </a:ext>
            </a:extLst>
          </p:cNvPr>
          <p:cNvPicPr>
            <a:picLocks noChangeAspect="1"/>
          </p:cNvPicPr>
          <p:nvPr/>
        </p:nvPicPr>
        <p:blipFill>
          <a:blip r:embed="rId2"/>
          <a:stretch>
            <a:fillRect/>
          </a:stretch>
        </p:blipFill>
        <p:spPr>
          <a:xfrm>
            <a:off x="1905000" y="685800"/>
            <a:ext cx="8758370" cy="5105400"/>
          </a:xfrm>
          <a:prstGeom prst="rect">
            <a:avLst/>
          </a:prstGeom>
        </p:spPr>
      </p:pic>
    </p:spTree>
    <p:extLst>
      <p:ext uri="{BB962C8B-B14F-4D97-AF65-F5344CB8AC3E}">
        <p14:creationId xmlns:p14="http://schemas.microsoft.com/office/powerpoint/2010/main" val="544289558"/>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029200"/>
            <a:ext cx="2209800" cy="1569660"/>
          </a:xfrm>
          <a:prstGeom prst="rect">
            <a:avLst/>
          </a:prstGeom>
          <a:noFill/>
        </p:spPr>
        <p:txBody>
          <a:bodyPr wrap="square" rtlCol="0">
            <a:spAutoFit/>
          </a:bodyPr>
          <a:lstStyle/>
          <a:p>
            <a:pPr algn="ctr"/>
            <a:r>
              <a:rPr lang="en-US" sz="1600" dirty="0">
                <a:solidFill>
                  <a:schemeClr val="tx1">
                    <a:lumMod val="95000"/>
                  </a:schemeClr>
                </a:solidFill>
              </a:rPr>
              <a:t>King David between Wisdom and Prophecy</a:t>
            </a:r>
          </a:p>
          <a:p>
            <a:pPr algn="ctr"/>
            <a:endParaRPr lang="en-US" sz="1600" dirty="0">
              <a:solidFill>
                <a:schemeClr val="tx1">
                  <a:lumMod val="95000"/>
                </a:schemeClr>
              </a:solidFill>
            </a:endParaRPr>
          </a:p>
          <a:p>
            <a:pPr algn="ctr"/>
            <a:r>
              <a:rPr lang="en-US" sz="1600" dirty="0">
                <a:solidFill>
                  <a:schemeClr val="tx1">
                    <a:lumMod val="95000"/>
                  </a:schemeClr>
                </a:solidFill>
              </a:rPr>
              <a:t>Paris Psalter</a:t>
            </a:r>
          </a:p>
          <a:p>
            <a:pPr algn="ctr"/>
            <a:r>
              <a:rPr lang="en-US" sz="1600" dirty="0" err="1">
                <a:solidFill>
                  <a:schemeClr val="tx1">
                    <a:lumMod val="95000"/>
                  </a:schemeClr>
                </a:solidFill>
              </a:rPr>
              <a:t>Bibliothèque</a:t>
            </a:r>
            <a:r>
              <a:rPr lang="en-US" sz="1600" dirty="0">
                <a:solidFill>
                  <a:schemeClr val="tx1">
                    <a:lumMod val="95000"/>
                  </a:schemeClr>
                </a:solidFill>
              </a:rPr>
              <a:t> </a:t>
            </a:r>
            <a:r>
              <a:rPr lang="en-US" sz="1600" dirty="0" err="1">
                <a:solidFill>
                  <a:schemeClr val="tx1">
                    <a:lumMod val="95000"/>
                  </a:schemeClr>
                </a:solidFill>
              </a:rPr>
              <a:t>nationale</a:t>
            </a:r>
            <a:endParaRPr lang="en-US" sz="1600" dirty="0">
              <a:solidFill>
                <a:schemeClr val="tx1">
                  <a:lumMod val="95000"/>
                </a:schemeClr>
              </a:solidFill>
            </a:endParaRPr>
          </a:p>
          <a:p>
            <a:pPr algn="ctr"/>
            <a:r>
              <a:rPr lang="en-US" sz="1600" dirty="0">
                <a:solidFill>
                  <a:schemeClr val="tx1">
                    <a:lumMod val="95000"/>
                  </a:schemeClr>
                </a:solidFill>
              </a:rPr>
              <a:t>Paris, France</a:t>
            </a:r>
          </a:p>
        </p:txBody>
      </p:sp>
      <p:pic>
        <p:nvPicPr>
          <p:cNvPr id="2" name="Picture 1">
            <a:extLst>
              <a:ext uri="{FF2B5EF4-FFF2-40B4-BE49-F238E27FC236}">
                <a16:creationId xmlns:a16="http://schemas.microsoft.com/office/drawing/2014/main" id="{D00D1523-5836-4B1E-9114-C9AB997A56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56350"/>
            <a:ext cx="6172200" cy="6790960"/>
          </a:xfrm>
          <a:prstGeom prst="rect">
            <a:avLst/>
          </a:prstGeom>
        </p:spPr>
      </p:pic>
    </p:spTree>
    <p:extLst>
      <p:ext uri="{BB962C8B-B14F-4D97-AF65-F5344CB8AC3E}">
        <p14:creationId xmlns:p14="http://schemas.microsoft.com/office/powerpoint/2010/main" val="2797289687"/>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09800"/>
            <a:ext cx="6705600" cy="1754326"/>
          </a:xfrm>
          <a:prstGeom prst="rect">
            <a:avLst/>
          </a:prstGeom>
        </p:spPr>
        <p:txBody>
          <a:bodyPr wrap="square">
            <a:spAutoFit/>
          </a:bodyPr>
          <a:lstStyle/>
          <a:p>
            <a:r>
              <a:rPr lang="en-US" sz="3600" dirty="0"/>
              <a:t>Wait for the LORD; be strong, and let your heart take courage; </a:t>
            </a:r>
          </a:p>
          <a:p>
            <a:r>
              <a:rPr lang="en-US" sz="3600" dirty="0"/>
              <a:t>wait for the LORD!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27:14</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Daniel  --  John August Swanson</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4ED22F3C-0B51-4448-1E0E-412296B995FD}"/>
              </a:ext>
            </a:extLst>
          </p:cNvPr>
          <p:cNvPicPr>
            <a:picLocks noChangeAspect="1"/>
          </p:cNvPicPr>
          <p:nvPr/>
        </p:nvPicPr>
        <p:blipFill>
          <a:blip r:embed="rId2"/>
          <a:stretch>
            <a:fillRect/>
          </a:stretch>
        </p:blipFill>
        <p:spPr>
          <a:xfrm>
            <a:off x="1981200" y="169303"/>
            <a:ext cx="8602027" cy="6155297"/>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0"/>
            <a:ext cx="6781800" cy="2308324"/>
          </a:xfrm>
          <a:prstGeom prst="rect">
            <a:avLst/>
          </a:prstGeom>
        </p:spPr>
        <p:txBody>
          <a:bodyPr wrap="square">
            <a:spAutoFit/>
          </a:bodyPr>
          <a:lstStyle/>
          <a:p>
            <a:r>
              <a:rPr lang="en-US" sz="3600" dirty="0"/>
              <a:t>Therefore, my brothers and sisters, whom I love and long for, my joy and crown, stand firm in the Lord in this way, my beloved.</a:t>
            </a:r>
            <a:endParaRPr lang="en-US" sz="3600" dirty="0">
              <a:cs typeface="Arial" pitchFamily="34" charset="0"/>
            </a:endParaRPr>
          </a:p>
        </p:txBody>
      </p:sp>
      <p:sp>
        <p:nvSpPr>
          <p:cNvPr id="5" name="TextBox 4"/>
          <p:cNvSpPr txBox="1"/>
          <p:nvPr/>
        </p:nvSpPr>
        <p:spPr>
          <a:xfrm>
            <a:off x="6089073" y="48006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4:1</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0850" y="6248883"/>
            <a:ext cx="8926109" cy="338554"/>
          </a:xfrm>
          <a:prstGeom prst="rect">
            <a:avLst/>
          </a:prstGeom>
          <a:noFill/>
        </p:spPr>
        <p:txBody>
          <a:bodyPr wrap="square" rtlCol="0">
            <a:spAutoFit/>
          </a:bodyPr>
          <a:lstStyle/>
          <a:p>
            <a:pPr algn="ctr"/>
            <a:r>
              <a:rPr lang="en-US" sz="1600" dirty="0">
                <a:solidFill>
                  <a:schemeClr val="tx1">
                    <a:lumMod val="95000"/>
                  </a:schemeClr>
                </a:solidFill>
              </a:rPr>
              <a:t>Early Christian Praying Figures  --  4</a:t>
            </a:r>
            <a:r>
              <a:rPr lang="en-US" sz="1600" baseline="30000" dirty="0">
                <a:solidFill>
                  <a:schemeClr val="tx1">
                    <a:lumMod val="95000"/>
                  </a:schemeClr>
                </a:solidFill>
              </a:rPr>
              <a:t>th</a:t>
            </a:r>
            <a:r>
              <a:rPr lang="en-US" sz="1600" dirty="0">
                <a:solidFill>
                  <a:schemeClr val="tx1">
                    <a:lumMod val="95000"/>
                  </a:schemeClr>
                </a:solidFill>
              </a:rPr>
              <a:t> century, </a:t>
            </a:r>
            <a:r>
              <a:rPr lang="en-US" sz="1600" dirty="0" err="1">
                <a:solidFill>
                  <a:schemeClr val="tx1">
                    <a:lumMod val="95000"/>
                  </a:schemeClr>
                </a:solidFill>
              </a:rPr>
              <a:t>Lullinstone</a:t>
            </a:r>
            <a:r>
              <a:rPr lang="en-US" sz="1600" dirty="0">
                <a:solidFill>
                  <a:schemeClr val="tx1">
                    <a:lumMod val="95000"/>
                  </a:schemeClr>
                </a:solidFill>
              </a:rPr>
              <a:t> Villa, Kent, England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035F74AA-ECCC-47F7-A8D8-09AC48B262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876596"/>
            <a:ext cx="9078509" cy="4914605"/>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95945"/>
            <a:ext cx="7315200" cy="1754326"/>
          </a:xfrm>
          <a:prstGeom prst="rect">
            <a:avLst/>
          </a:prstGeom>
        </p:spPr>
        <p:txBody>
          <a:bodyPr wrap="square">
            <a:spAutoFit/>
          </a:bodyPr>
          <a:lstStyle/>
          <a:p>
            <a:r>
              <a:rPr lang="en-US" sz="3600" dirty="0"/>
              <a:t>At that very hour some Pharisees came and said to him, "Get away from here, for Herod wants to kill you."</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13:31</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2286000" cy="1569660"/>
          </a:xfrm>
          <a:prstGeom prst="rect">
            <a:avLst/>
          </a:prstGeom>
          <a:noFill/>
        </p:spPr>
        <p:txBody>
          <a:bodyPr wrap="square" rtlCol="0">
            <a:spAutoFit/>
          </a:bodyPr>
          <a:lstStyle/>
          <a:p>
            <a:pPr algn="ctr"/>
            <a:r>
              <a:rPr lang="en-US" sz="1600" dirty="0">
                <a:solidFill>
                  <a:schemeClr val="tx1">
                    <a:lumMod val="95000"/>
                  </a:schemeClr>
                </a:solidFill>
              </a:rPr>
              <a:t>Christ and the Pharisees </a:t>
            </a:r>
          </a:p>
          <a:p>
            <a:pPr algn="ctr"/>
            <a:endParaRPr lang="en-US" sz="1600" dirty="0">
              <a:solidFill>
                <a:schemeClr val="tx1">
                  <a:lumMod val="95000"/>
                </a:schemeClr>
              </a:solidFill>
            </a:endParaRPr>
          </a:p>
          <a:p>
            <a:pPr algn="ctr"/>
            <a:r>
              <a:rPr lang="en-US" sz="1600" dirty="0">
                <a:solidFill>
                  <a:schemeClr val="tx1">
                    <a:lumMod val="95000"/>
                  </a:schemeClr>
                </a:solidFill>
              </a:rPr>
              <a:t>Hans </a:t>
            </a:r>
            <a:r>
              <a:rPr lang="en-US" sz="1600" dirty="0" err="1">
                <a:solidFill>
                  <a:schemeClr val="tx1">
                    <a:lumMod val="95000"/>
                  </a:schemeClr>
                </a:solidFill>
              </a:rPr>
              <a:t>Schäufelein</a:t>
            </a:r>
            <a:r>
              <a:rPr lang="en-US" sz="1600" dirty="0">
                <a:solidFill>
                  <a:schemeClr val="tx1">
                    <a:lumMod val="95000"/>
                  </a:schemeClr>
                </a:solidFill>
              </a:rPr>
              <a:t> </a:t>
            </a:r>
          </a:p>
          <a:p>
            <a:pPr algn="ctr"/>
            <a:r>
              <a:rPr lang="en-US" sz="1600" dirty="0">
                <a:solidFill>
                  <a:schemeClr val="tx1">
                    <a:lumMod val="95000"/>
                  </a:schemeClr>
                </a:solidFill>
              </a:rPr>
              <a:t>Das </a:t>
            </a:r>
            <a:r>
              <a:rPr lang="en-US" sz="1600" dirty="0" err="1">
                <a:solidFill>
                  <a:schemeClr val="tx1">
                    <a:lumMod val="95000"/>
                  </a:schemeClr>
                </a:solidFill>
              </a:rPr>
              <a:t>Penarium</a:t>
            </a:r>
            <a:r>
              <a:rPr lang="en-US" sz="1600" dirty="0">
                <a:solidFill>
                  <a:schemeClr val="tx1">
                    <a:lumMod val="95000"/>
                  </a:schemeClr>
                </a:solidFill>
              </a:rPr>
              <a:t> Metropolitan Museum of Art, New York, NY </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18EB7A0F-6243-4B65-AF39-BA9261EE62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74646"/>
            <a:ext cx="4933264" cy="6793347"/>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00200"/>
            <a:ext cx="7315200" cy="2862322"/>
          </a:xfrm>
          <a:prstGeom prst="rect">
            <a:avLst/>
          </a:prstGeom>
        </p:spPr>
        <p:txBody>
          <a:bodyPr wrap="square">
            <a:spAutoFit/>
          </a:bodyPr>
          <a:lstStyle/>
          <a:p>
            <a:r>
              <a:rPr lang="en-US" sz="3600" dirty="0"/>
              <a:t>He said to them, "Go and tell that fox for me, 'Listen, I am casting out demons and performing cures today and tomorrow, and on the third day I finish my work.</a:t>
            </a:r>
          </a:p>
        </p:txBody>
      </p:sp>
      <p:sp>
        <p:nvSpPr>
          <p:cNvPr id="5" name="TextBox 4"/>
          <p:cNvSpPr txBox="1"/>
          <p:nvPr/>
        </p:nvSpPr>
        <p:spPr>
          <a:xfrm>
            <a:off x="5638800" y="4709488"/>
            <a:ext cx="3352800" cy="461665"/>
          </a:xfrm>
          <a:prstGeom prst="rect">
            <a:avLst/>
          </a:prstGeom>
          <a:noFill/>
        </p:spPr>
        <p:txBody>
          <a:bodyPr wrap="square" rtlCol="0">
            <a:spAutoFit/>
          </a:bodyPr>
          <a:lstStyle/>
          <a:p>
            <a:pPr algn="ctr"/>
            <a:r>
              <a:rPr lang="en-US" sz="2400">
                <a:solidFill>
                  <a:schemeClr val="tx1">
                    <a:lumMod val="95000"/>
                  </a:schemeClr>
                </a:solidFill>
              </a:rPr>
              <a:t>Luke 13:32</a:t>
            </a:r>
            <a:endParaRPr lang="en-US" sz="2400" dirty="0">
              <a:solidFill>
                <a:schemeClr val="tx1">
                  <a:lumMod val="95000"/>
                </a:schemeClr>
              </a:solidFill>
            </a:endParaRP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981200"/>
            <a:ext cx="7696200" cy="2308324"/>
          </a:xfrm>
          <a:prstGeom prst="rect">
            <a:avLst/>
          </a:prstGeom>
        </p:spPr>
        <p:txBody>
          <a:bodyPr wrap="square">
            <a:spAutoFit/>
          </a:bodyPr>
          <a:lstStyle/>
          <a:p>
            <a:r>
              <a:rPr lang="en-US" sz="3600" dirty="0"/>
              <a:t>… the word of the LORD came to Abram in a vision … "Look toward heaven and count the stars, if you are able to count them … So shall your descendants be."</a:t>
            </a:r>
            <a:endParaRPr lang="en-US" sz="3600" dirty="0">
              <a:cs typeface="Arial" pitchFamily="34" charset="0"/>
            </a:endParaRPr>
          </a:p>
        </p:txBody>
      </p:sp>
      <p:sp>
        <p:nvSpPr>
          <p:cNvPr id="4" name="TextBox 3"/>
          <p:cNvSpPr txBox="1"/>
          <p:nvPr/>
        </p:nvSpPr>
        <p:spPr>
          <a:xfrm>
            <a:off x="5715000" y="4800601"/>
            <a:ext cx="3352800" cy="461665"/>
          </a:xfrm>
          <a:prstGeom prst="rect">
            <a:avLst/>
          </a:prstGeom>
          <a:noFill/>
        </p:spPr>
        <p:txBody>
          <a:bodyPr wrap="square" rtlCol="0">
            <a:spAutoFit/>
          </a:bodyPr>
          <a:lstStyle/>
          <a:p>
            <a:pPr algn="ctr"/>
            <a:r>
              <a:rPr lang="en-US" sz="2400" dirty="0">
                <a:solidFill>
                  <a:schemeClr val="tx1">
                    <a:lumMod val="95000"/>
                  </a:schemeClr>
                </a:solidFill>
              </a:rPr>
              <a:t>Genesis 15:1b, 5b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343400"/>
            <a:ext cx="1295400" cy="2308324"/>
          </a:xfrm>
          <a:prstGeom prst="rect">
            <a:avLst/>
          </a:prstGeom>
          <a:noFill/>
        </p:spPr>
        <p:txBody>
          <a:bodyPr wrap="square" rtlCol="0">
            <a:spAutoFit/>
          </a:bodyPr>
          <a:lstStyle/>
          <a:p>
            <a:pPr algn="ctr"/>
            <a:r>
              <a:rPr lang="en-US" sz="1600" dirty="0">
                <a:solidFill>
                  <a:schemeClr val="tx1">
                    <a:lumMod val="95000"/>
                  </a:schemeClr>
                </a:solidFill>
              </a:rPr>
              <a:t>Healing of Peter's Mother-in-Law</a:t>
            </a:r>
          </a:p>
          <a:p>
            <a:pPr algn="ctr"/>
            <a:endParaRPr lang="en-US" sz="1600" dirty="0">
              <a:solidFill>
                <a:schemeClr val="tx1">
                  <a:lumMod val="95000"/>
                </a:schemeClr>
              </a:solidFill>
            </a:endParaRPr>
          </a:p>
          <a:p>
            <a:pPr algn="ctr"/>
            <a:r>
              <a:rPr lang="en-US" sz="1600" dirty="0">
                <a:solidFill>
                  <a:schemeClr val="tx1">
                    <a:lumMod val="95000"/>
                  </a:schemeClr>
                </a:solidFill>
              </a:rPr>
              <a:t>James Tissot Brooklyn Museum New York, NY</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6B7539F8-6F24-4494-B310-8257575E08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00" y="1"/>
            <a:ext cx="7239000" cy="6828221"/>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1754326"/>
          </a:xfrm>
          <a:prstGeom prst="rect">
            <a:avLst/>
          </a:prstGeom>
        </p:spPr>
        <p:txBody>
          <a:bodyPr wrap="square">
            <a:spAutoFit/>
          </a:bodyPr>
          <a:lstStyle/>
          <a:p>
            <a:r>
              <a:rPr lang="en-US" sz="3600" dirty="0"/>
              <a:t>Jerusalem, Jerusalem, the city that kills the prophets and stones those who are sent to it!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13:34</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4495800"/>
            <a:ext cx="1066800" cy="2308324"/>
          </a:xfrm>
          <a:prstGeom prst="rect">
            <a:avLst/>
          </a:prstGeom>
          <a:noFill/>
        </p:spPr>
        <p:txBody>
          <a:bodyPr wrap="square" rtlCol="0">
            <a:spAutoFit/>
          </a:bodyPr>
          <a:lstStyle/>
          <a:p>
            <a:pPr algn="ctr"/>
            <a:r>
              <a:rPr lang="en-US" sz="1600" dirty="0">
                <a:solidFill>
                  <a:schemeClr val="tx1">
                    <a:lumMod val="95000"/>
                  </a:schemeClr>
                </a:solidFill>
              </a:rPr>
              <a:t>Entry Into Jerusalem</a:t>
            </a:r>
          </a:p>
          <a:p>
            <a:pPr algn="ctr"/>
            <a:endParaRPr lang="en-US" sz="1600" dirty="0">
              <a:solidFill>
                <a:schemeClr val="tx1">
                  <a:lumMod val="95000"/>
                </a:schemeClr>
              </a:solidFill>
            </a:endParaRPr>
          </a:p>
          <a:p>
            <a:pPr algn="ctr"/>
            <a:r>
              <a:rPr lang="en-US" sz="1600" dirty="0">
                <a:solidFill>
                  <a:schemeClr val="tx1">
                    <a:lumMod val="95000"/>
                  </a:schemeClr>
                </a:solidFill>
              </a:rPr>
              <a:t>Pietro Lorenzetti</a:t>
            </a:r>
          </a:p>
          <a:p>
            <a:pPr algn="ctr"/>
            <a:r>
              <a:rPr lang="en-US" sz="1600" dirty="0">
                <a:solidFill>
                  <a:schemeClr val="tx1">
                    <a:lumMod val="95000"/>
                  </a:schemeClr>
                </a:solidFill>
              </a:rPr>
              <a:t>Church of St. Francis</a:t>
            </a:r>
          </a:p>
          <a:p>
            <a:pPr algn="ctr"/>
            <a:r>
              <a:rPr lang="en-US" sz="1600" dirty="0">
                <a:solidFill>
                  <a:schemeClr val="tx1">
                    <a:lumMod val="95000"/>
                  </a:schemeClr>
                </a:solidFill>
              </a:rPr>
              <a:t>Assisi,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D06799D5-6FF0-43F2-988A-A493672CB5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0" y="0"/>
            <a:ext cx="7924800" cy="6854952"/>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7086600" cy="2308324"/>
          </a:xfrm>
          <a:prstGeom prst="rect">
            <a:avLst/>
          </a:prstGeom>
        </p:spPr>
        <p:txBody>
          <a:bodyPr wrap="square">
            <a:spAutoFit/>
          </a:bodyPr>
          <a:lstStyle/>
          <a:p>
            <a:r>
              <a:rPr lang="en-US" sz="3600" dirty="0"/>
              <a:t>How often have I desired to gather your children together as a hen gathers her brood under her wings, and you were not willing!"</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13:34b</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05400"/>
            <a:ext cx="1371600" cy="1569660"/>
          </a:xfrm>
          <a:prstGeom prst="rect">
            <a:avLst/>
          </a:prstGeom>
          <a:noFill/>
        </p:spPr>
        <p:txBody>
          <a:bodyPr wrap="square" rtlCol="0">
            <a:spAutoFit/>
          </a:bodyPr>
          <a:lstStyle/>
          <a:p>
            <a:pPr algn="ctr"/>
            <a:r>
              <a:rPr lang="en-US" sz="1600" dirty="0">
                <a:solidFill>
                  <a:schemeClr val="tx1">
                    <a:lumMod val="95000"/>
                  </a:schemeClr>
                </a:solidFill>
              </a:rPr>
              <a:t>Hen Gathers Her Brood</a:t>
            </a:r>
          </a:p>
          <a:p>
            <a:pPr algn="ctr"/>
            <a:endParaRPr lang="en-US" sz="1600" dirty="0">
              <a:solidFill>
                <a:schemeClr val="tx1">
                  <a:lumMod val="95000"/>
                </a:schemeClr>
              </a:solidFill>
            </a:endParaRPr>
          </a:p>
          <a:p>
            <a:pPr algn="ctr"/>
            <a:r>
              <a:rPr lang="en-US" sz="1600" dirty="0">
                <a:solidFill>
                  <a:schemeClr val="tx1">
                    <a:lumMod val="95000"/>
                  </a:schemeClr>
                </a:solidFill>
              </a:rPr>
              <a:t>Dominus </a:t>
            </a:r>
            <a:r>
              <a:rPr lang="en-US" sz="1600" dirty="0" err="1">
                <a:solidFill>
                  <a:schemeClr val="tx1">
                    <a:lumMod val="95000"/>
                  </a:schemeClr>
                </a:solidFill>
              </a:rPr>
              <a:t>Flevit</a:t>
            </a:r>
            <a:r>
              <a:rPr lang="en-US" sz="1600" dirty="0">
                <a:solidFill>
                  <a:schemeClr val="tx1">
                    <a:lumMod val="95000"/>
                  </a:schemeClr>
                </a:solidFill>
              </a:rPr>
              <a:t> Church</a:t>
            </a:r>
          </a:p>
          <a:p>
            <a:pPr algn="ctr"/>
            <a:r>
              <a:rPr lang="en-US" sz="1600" dirty="0">
                <a:solidFill>
                  <a:schemeClr val="tx1">
                    <a:lumMod val="95000"/>
                  </a:schemeClr>
                </a:solidFill>
              </a:rPr>
              <a:t>Jerusalem</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398101CB-C5E4-4BBF-990E-A031B18BF2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00" y="0"/>
            <a:ext cx="6858000" cy="6858000"/>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sv-SE" sz="1600" dirty="0"/>
              <a:t>https://commons.wikimedia.org/wiki/File:A_snowstorm_of_stars.jpg</a:t>
            </a:r>
          </a:p>
          <a:p>
            <a:pPr>
              <a:buNone/>
            </a:pPr>
            <a:r>
              <a:rPr lang="en-US" sz="1600" dirty="0"/>
              <a:t>http://www.lewpstudio.com - copyright by Lauren Wright Pittman</a:t>
            </a:r>
            <a:endParaRPr lang="sv-SE" sz="1600" dirty="0"/>
          </a:p>
          <a:p>
            <a:pPr>
              <a:buNone/>
            </a:pPr>
            <a:r>
              <a:rPr lang="sv-SE" sz="1600" dirty="0"/>
              <a:t>https://commons.wikimedia.org/wiki/File:Asher_Brown_Durand_-_The_Catskills_-_Walters_37122.jpg</a:t>
            </a:r>
          </a:p>
          <a:p>
            <a:pPr>
              <a:buNone/>
            </a:pPr>
            <a:r>
              <a:rPr lang="sv-SE" sz="1600" dirty="0"/>
              <a:t>https://commons.wikimedia.org/wiki/File:TheKingSaul.jpg</a:t>
            </a:r>
          </a:p>
          <a:p>
            <a:pPr>
              <a:buNone/>
            </a:pPr>
            <a:r>
              <a:rPr lang="sv-SE" sz="1600" dirty="0"/>
              <a:t>https://www.loc.gov/resource/cph.3g06160/</a:t>
            </a:r>
          </a:p>
          <a:p>
            <a:pPr>
              <a:buNone/>
            </a:pPr>
            <a:r>
              <a:rPr lang="sv-SE" sz="1600" dirty="0"/>
              <a:t>https://commons.wikimedia.org/wiki/File:Paris_psaulter_gr139_fol7v.jpg</a:t>
            </a:r>
          </a:p>
          <a:p>
            <a:pPr>
              <a:buNone/>
            </a:pPr>
            <a:r>
              <a:rPr lang="en-US" sz="1600" dirty="0"/>
              <a:t>Estate of John August Swanson, https://www.johnaugustswanson.com/</a:t>
            </a:r>
            <a:endParaRPr lang="sv-SE" sz="1600" dirty="0"/>
          </a:p>
          <a:p>
            <a:pPr>
              <a:buNone/>
            </a:pPr>
            <a:r>
              <a:rPr lang="sv-SE" sz="1600" dirty="0"/>
              <a:t>https://commons.wikimedia.org/wiki/File:Painted_Walls_from_Lullinstone_Roman_Villa_showing_a_frieze_of_praying_figures,_4th_century_AD,_British_Museum_(16094735846).jpg</a:t>
            </a:r>
          </a:p>
          <a:p>
            <a:pPr>
              <a:buNone/>
            </a:pPr>
            <a:r>
              <a:rPr lang="sv-SE" sz="1600" dirty="0"/>
              <a:t>https://commons.m.wikimedia.org/wiki/File:Christ_and_the_Pharisees,_from_Das_Plenarium_MET_DP849932.jpg</a:t>
            </a:r>
          </a:p>
          <a:p>
            <a:pPr>
              <a:buNone/>
            </a:pPr>
            <a:r>
              <a:rPr lang="sv-SE" sz="1600" dirty="0"/>
              <a:t>https://commons.wikimedia.org/wiki/File:Brooklyn_Museum_-_The_Healing_of_Peter%27s_Mother-in-law_(La_gu%C3%A9rison_de_la_belle-m%C3%A8re_de_Pierre)_-_James_Tissot_-_overall.jpg</a:t>
            </a:r>
          </a:p>
          <a:p>
            <a:pPr>
              <a:buNone/>
            </a:pPr>
            <a:r>
              <a:rPr lang="sv-SE" sz="1600" dirty="0"/>
              <a:t>https://commons.wikimedia.org/wiki/File:Assisi-frescoes-entry-into-jerusalem-pietro_lorenzetti.jpg</a:t>
            </a:r>
          </a:p>
          <a:p>
            <a:pPr>
              <a:buNone/>
            </a:pPr>
            <a:r>
              <a:rPr lang="sv-SE" sz="1600" dirty="0"/>
              <a:t>https://commons.m.wikimedia.org/wiki/File:Israel_Batch_1_(782).JPG - Mattes</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 Snowstorm of Stars  --  NASA, Hubble Space Telescope, 2017</a:t>
            </a:r>
          </a:p>
        </p:txBody>
      </p:sp>
      <p:pic>
        <p:nvPicPr>
          <p:cNvPr id="4" name="Picture 3">
            <a:extLst>
              <a:ext uri="{FF2B5EF4-FFF2-40B4-BE49-F238E27FC236}">
                <a16:creationId xmlns:a16="http://schemas.microsoft.com/office/drawing/2014/main" id="{274AB8F5-E8AA-4B32-861E-C9C910AF4F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666"/>
            <a:ext cx="9144000" cy="6098977"/>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The LORD is my light and my salvation; whom shall I fear? The LORD is the stronghold of my life; of whom shall I be afraid?</a:t>
            </a:r>
            <a:endParaRPr lang="en-US" sz="3600" dirty="0">
              <a:cs typeface="Arial" pitchFamily="34" charset="0"/>
            </a:endParaRPr>
          </a:p>
        </p:txBody>
      </p:sp>
      <p:sp>
        <p:nvSpPr>
          <p:cNvPr id="5" name="TextBox 4"/>
          <p:cNvSpPr txBox="1"/>
          <p:nvPr/>
        </p:nvSpPr>
        <p:spPr>
          <a:xfrm>
            <a:off x="5867400" y="4684426"/>
            <a:ext cx="3352800" cy="461665"/>
          </a:xfrm>
          <a:prstGeom prst="rect">
            <a:avLst/>
          </a:prstGeom>
          <a:noFill/>
        </p:spPr>
        <p:txBody>
          <a:bodyPr wrap="square" rtlCol="0">
            <a:spAutoFit/>
          </a:bodyPr>
          <a:lstStyle/>
          <a:p>
            <a:pPr algn="ctr"/>
            <a:r>
              <a:rPr lang="en-US" sz="2400" dirty="0">
                <a:solidFill>
                  <a:schemeClr val="tx1">
                    <a:lumMod val="95000"/>
                  </a:schemeClr>
                </a:solidFill>
              </a:rPr>
              <a:t>Psalm 27:1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181600"/>
            <a:ext cx="1600200" cy="1077218"/>
          </a:xfrm>
          <a:prstGeom prst="rect">
            <a:avLst/>
          </a:prstGeom>
          <a:noFill/>
        </p:spPr>
        <p:txBody>
          <a:bodyPr wrap="square" rtlCol="0">
            <a:spAutoFit/>
          </a:bodyPr>
          <a:lstStyle/>
          <a:p>
            <a:pPr algn="ctr"/>
            <a:r>
              <a:rPr lang="en-US" sz="1600" dirty="0">
                <a:solidFill>
                  <a:schemeClr val="tx1">
                    <a:lumMod val="95000"/>
                  </a:schemeClr>
                </a:solidFill>
              </a:rPr>
              <a:t>Raise Your Head</a:t>
            </a:r>
          </a:p>
          <a:p>
            <a:pPr algn="ctr"/>
            <a:endParaRPr lang="en-US" sz="1600" dirty="0">
              <a:solidFill>
                <a:schemeClr val="tx1">
                  <a:lumMod val="95000"/>
                </a:schemeClr>
              </a:solidFill>
            </a:endParaRPr>
          </a:p>
          <a:p>
            <a:pPr algn="ctr"/>
            <a:r>
              <a:rPr lang="en-US" sz="1600" dirty="0">
                <a:solidFill>
                  <a:schemeClr val="tx1">
                    <a:lumMod val="95000"/>
                  </a:schemeClr>
                </a:solidFill>
              </a:rPr>
              <a:t>Lauren Wright Pittman</a:t>
            </a:r>
          </a:p>
        </p:txBody>
      </p:sp>
      <p:pic>
        <p:nvPicPr>
          <p:cNvPr id="3" name="Picture 2">
            <a:extLst>
              <a:ext uri="{FF2B5EF4-FFF2-40B4-BE49-F238E27FC236}">
                <a16:creationId xmlns:a16="http://schemas.microsoft.com/office/drawing/2014/main" id="{73C14869-6EAB-445C-8DB4-D0E1F73E41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0600" y="838200"/>
            <a:ext cx="3445764" cy="51816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85878"/>
            <a:ext cx="6781800" cy="2862322"/>
          </a:xfrm>
          <a:prstGeom prst="rect">
            <a:avLst/>
          </a:prstGeom>
        </p:spPr>
        <p:txBody>
          <a:bodyPr wrap="square">
            <a:spAutoFit/>
          </a:bodyPr>
          <a:lstStyle/>
          <a:p>
            <a:r>
              <a:rPr lang="en-US" sz="3600" dirty="0"/>
              <a:t>One thing I asked of the LORD …</a:t>
            </a:r>
          </a:p>
          <a:p>
            <a:r>
              <a:rPr lang="en-US" sz="3600" dirty="0"/>
              <a:t>to live in the house of the LORD all the days of my life, to behold the beauty of the LORD, and to inquire in his temple.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27:4ac</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1"/>
            <a:ext cx="2209800" cy="1354217"/>
          </a:xfrm>
          <a:prstGeom prst="rect">
            <a:avLst/>
          </a:prstGeom>
          <a:noFill/>
        </p:spPr>
        <p:txBody>
          <a:bodyPr wrap="square" rtlCol="0">
            <a:spAutoFit/>
          </a:bodyPr>
          <a:lstStyle/>
          <a:p>
            <a:pPr algn="ctr"/>
            <a:r>
              <a:rPr lang="en-US" sz="1600" dirty="0">
                <a:solidFill>
                  <a:schemeClr val="tx1">
                    <a:lumMod val="95000"/>
                  </a:schemeClr>
                </a:solidFill>
              </a:rPr>
              <a:t>The Catskills</a:t>
            </a:r>
          </a:p>
          <a:p>
            <a:pPr algn="ctr"/>
            <a:endParaRPr lang="en-US" sz="1600" dirty="0">
              <a:solidFill>
                <a:schemeClr val="tx1">
                  <a:lumMod val="95000"/>
                </a:schemeClr>
              </a:solidFill>
            </a:endParaRPr>
          </a:p>
          <a:p>
            <a:pPr algn="ctr"/>
            <a:r>
              <a:rPr lang="en-US" sz="1600" dirty="0">
                <a:solidFill>
                  <a:schemeClr val="tx1">
                    <a:lumMod val="95000"/>
                  </a:schemeClr>
                </a:solidFill>
              </a:rPr>
              <a:t>Asher Durand</a:t>
            </a:r>
          </a:p>
          <a:p>
            <a:pPr algn="ctr"/>
            <a:r>
              <a:rPr lang="en-US" sz="1600" dirty="0">
                <a:solidFill>
                  <a:schemeClr val="tx1">
                    <a:lumMod val="95000"/>
                  </a:schemeClr>
                </a:solidFill>
              </a:rPr>
              <a:t>Walters Art Museum</a:t>
            </a:r>
          </a:p>
          <a:p>
            <a:pPr algn="ctr"/>
            <a:r>
              <a:rPr lang="en-US" sz="1600" dirty="0">
                <a:solidFill>
                  <a:schemeClr val="tx1">
                    <a:lumMod val="95000"/>
                  </a:schemeClr>
                </a:solidFill>
              </a:rPr>
              <a:t>Baltimore, MD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01928441-4F43-447B-818F-9895E33B78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1" y="-3110"/>
            <a:ext cx="5518547" cy="6858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97839"/>
            <a:ext cx="7086600" cy="2862322"/>
          </a:xfrm>
          <a:prstGeom prst="rect">
            <a:avLst/>
          </a:prstGeom>
        </p:spPr>
        <p:txBody>
          <a:bodyPr wrap="square">
            <a:spAutoFit/>
          </a:bodyPr>
          <a:lstStyle/>
          <a:p>
            <a:r>
              <a:rPr lang="en-US" sz="3600" dirty="0"/>
              <a:t>Do not give me up to the will of my adversaries, for false witnesses have risen against me, and they are breathing out violence.</a:t>
            </a:r>
          </a:p>
          <a:p>
            <a:endParaRPr lang="en-US" sz="3600" dirty="0">
              <a:cs typeface="Arial" pitchFamily="34" charset="0"/>
            </a:endParaRPr>
          </a:p>
        </p:txBody>
      </p:sp>
      <p:sp>
        <p:nvSpPr>
          <p:cNvPr id="5" name="TextBox 4"/>
          <p:cNvSpPr txBox="1"/>
          <p:nvPr/>
        </p:nvSpPr>
        <p:spPr>
          <a:xfrm>
            <a:off x="6096000" y="4629329"/>
            <a:ext cx="3352800" cy="461665"/>
          </a:xfrm>
          <a:prstGeom prst="rect">
            <a:avLst/>
          </a:prstGeom>
          <a:noFill/>
        </p:spPr>
        <p:txBody>
          <a:bodyPr wrap="square" rtlCol="0">
            <a:spAutoFit/>
          </a:bodyPr>
          <a:lstStyle/>
          <a:p>
            <a:pPr algn="ctr"/>
            <a:r>
              <a:rPr lang="en-US" sz="2400" dirty="0">
                <a:solidFill>
                  <a:schemeClr val="tx1">
                    <a:lumMod val="95000"/>
                  </a:schemeClr>
                </a:solidFill>
              </a:rPr>
              <a:t>Psalm 27:12</a:t>
            </a:r>
          </a:p>
        </p:txBody>
      </p:sp>
    </p:spTree>
    <p:extLst>
      <p:ext uri="{BB962C8B-B14F-4D97-AF65-F5344CB8AC3E}">
        <p14:creationId xmlns:p14="http://schemas.microsoft.com/office/powerpoint/2010/main" val="2535282866"/>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562600"/>
            <a:ext cx="2133600" cy="861774"/>
          </a:xfrm>
          <a:prstGeom prst="rect">
            <a:avLst/>
          </a:prstGeom>
          <a:noFill/>
        </p:spPr>
        <p:txBody>
          <a:bodyPr wrap="square" rtlCol="0">
            <a:spAutoFit/>
          </a:bodyPr>
          <a:lstStyle/>
          <a:p>
            <a:pPr algn="ctr"/>
            <a:r>
              <a:rPr lang="en-US" sz="1600" dirty="0">
                <a:solidFill>
                  <a:schemeClr val="tx1">
                    <a:lumMod val="95000"/>
                  </a:schemeClr>
                </a:solidFill>
              </a:rPr>
              <a:t>King Saul</a:t>
            </a:r>
          </a:p>
          <a:p>
            <a:pPr algn="ctr"/>
            <a:endParaRPr lang="en-US" sz="1600" dirty="0">
              <a:solidFill>
                <a:schemeClr val="tx1">
                  <a:lumMod val="95000"/>
                </a:schemeClr>
              </a:solidFill>
            </a:endParaRPr>
          </a:p>
          <a:p>
            <a:pPr algn="ctr"/>
            <a:r>
              <a:rPr lang="en-US" sz="1600" dirty="0"/>
              <a:t>Lidia </a:t>
            </a:r>
            <a:r>
              <a:rPr lang="en-US" sz="1600" dirty="0" err="1"/>
              <a:t>Kozenitzky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ACDF554-6C51-42F1-BF05-4A8EDD6D35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0"/>
            <a:ext cx="4838646" cy="6858000"/>
          </a:xfrm>
          <a:prstGeom prst="rect">
            <a:avLst/>
          </a:prstGeom>
        </p:spPr>
      </p:pic>
    </p:spTree>
    <p:extLst>
      <p:ext uri="{BB962C8B-B14F-4D97-AF65-F5344CB8AC3E}">
        <p14:creationId xmlns:p14="http://schemas.microsoft.com/office/powerpoint/2010/main" val="2223218167"/>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719</TotalTime>
  <Words>876</Words>
  <Application>Microsoft Office PowerPoint</Application>
  <PresentationFormat>Widescreen</PresentationFormat>
  <Paragraphs>79</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SECOND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128</cp:revision>
  <dcterms:created xsi:type="dcterms:W3CDTF">2016-08-31T16:46:43Z</dcterms:created>
  <dcterms:modified xsi:type="dcterms:W3CDTF">2022-11-01T15:23:41Z</dcterms:modified>
</cp:coreProperties>
</file>