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282" r:id="rId3"/>
    <p:sldId id="382" r:id="rId4"/>
    <p:sldId id="383" r:id="rId5"/>
    <p:sldId id="384" r:id="rId6"/>
    <p:sldId id="385" r:id="rId7"/>
    <p:sldId id="408" r:id="rId8"/>
    <p:sldId id="387" r:id="rId9"/>
    <p:sldId id="386" r:id="rId10"/>
    <p:sldId id="409" r:id="rId11"/>
    <p:sldId id="390" r:id="rId12"/>
    <p:sldId id="391" r:id="rId13"/>
    <p:sldId id="392" r:id="rId14"/>
    <p:sldId id="393" r:id="rId15"/>
    <p:sldId id="394" r:id="rId16"/>
    <p:sldId id="395" r:id="rId17"/>
    <p:sldId id="396" r:id="rId18"/>
    <p:sldId id="397" r:id="rId19"/>
    <p:sldId id="399" r:id="rId20"/>
    <p:sldId id="400" r:id="rId21"/>
    <p:sldId id="401" r:id="rId22"/>
    <p:sldId id="403" r:id="rId23"/>
    <p:sldId id="404" r:id="rId24"/>
    <p:sldId id="405" r:id="rId25"/>
    <p:sldId id="410" r:id="rId26"/>
    <p:sldId id="407"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40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6" autoAdjust="0"/>
    <p:restoredTop sz="94694"/>
  </p:normalViewPr>
  <p:slideViewPr>
    <p:cSldViewPr>
      <p:cViewPr varScale="1">
        <p:scale>
          <a:sx n="73" d="100"/>
          <a:sy n="73" d="100"/>
        </p:scale>
        <p:origin x="91" y="11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896085"/>
            <a:ext cx="8458200" cy="1698625"/>
          </a:xfrm>
        </p:spPr>
        <p:txBody>
          <a:bodyPr>
            <a:noAutofit/>
          </a:bodyPr>
          <a:lstStyle/>
          <a:p>
            <a:r>
              <a:rPr lang="en-US" sz="8800" dirty="0"/>
              <a:t>Third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00200" y="5950804"/>
            <a:ext cx="9067800" cy="830997"/>
          </a:xfrm>
          <a:prstGeom prst="rect">
            <a:avLst/>
          </a:prstGeom>
          <a:solidFill>
            <a:srgbClr val="0E0408">
              <a:alpha val="60000"/>
            </a:srgbClr>
          </a:solidFill>
        </p:spPr>
        <p:txBody>
          <a:bodyPr wrap="square">
            <a:spAutoFit/>
          </a:bodyPr>
          <a:lstStyle/>
          <a:p>
            <a:pPr algn="ctr"/>
            <a:r>
              <a:rPr lang="en-US" sz="2400" dirty="0"/>
              <a:t>2 Kings 2:1-2, 6-14 and Psalm 77:1-2, 11-20  •  1 Kings 19:15-16, 19-21 and Psalm 16  •  Galatians 5:1, 13-25  •  Luke 9:51-62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05000"/>
            <a:ext cx="6172200" cy="1754326"/>
          </a:xfrm>
          <a:prstGeom prst="rect">
            <a:avLst/>
          </a:prstGeom>
        </p:spPr>
        <p:txBody>
          <a:bodyPr wrap="square">
            <a:spAutoFit/>
          </a:bodyPr>
          <a:lstStyle/>
          <a:p>
            <a:r>
              <a:rPr lang="en-US" sz="3600" dirty="0"/>
              <a:t>You show me the path of life. </a:t>
            </a:r>
          </a:p>
          <a:p>
            <a:r>
              <a:rPr lang="en-US" sz="3600" dirty="0"/>
              <a:t>In your presence there is fullness of joy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16:11a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1981200" cy="1077218"/>
          </a:xfrm>
          <a:prstGeom prst="rect">
            <a:avLst/>
          </a:prstGeom>
          <a:noFill/>
        </p:spPr>
        <p:txBody>
          <a:bodyPr wrap="square" rtlCol="0">
            <a:spAutoFit/>
          </a:bodyPr>
          <a:lstStyle/>
          <a:p>
            <a:pPr algn="ctr"/>
            <a:r>
              <a:rPr lang="en-US" sz="1600" dirty="0">
                <a:solidFill>
                  <a:schemeClr val="tx1">
                    <a:lumMod val="95000"/>
                  </a:schemeClr>
                </a:solidFill>
              </a:rPr>
              <a:t>A Visit</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a:p>
            <a:pPr algn="ctr"/>
            <a:r>
              <a:rPr lang="en-US" sz="1600" dirty="0">
                <a:solidFill>
                  <a:schemeClr val="tx1">
                    <a:lumMod val="95000"/>
                  </a:schemeClr>
                </a:solidFill>
              </a:rPr>
              <a:t>Serigraph, 1995</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0275B2B-DA78-44CC-A00F-35439914D9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3006" y="29530"/>
            <a:ext cx="5675394" cy="682847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For the whole law is summed up in a single commandment, "You shall love your neighbor as yourself."</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Galatians 5:14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519446"/>
            <a:ext cx="8763000" cy="307777"/>
          </a:xfrm>
          <a:prstGeom prst="rect">
            <a:avLst/>
          </a:prstGeom>
          <a:noFill/>
        </p:spPr>
        <p:txBody>
          <a:bodyPr wrap="square" rtlCol="0">
            <a:spAutoFit/>
          </a:bodyPr>
          <a:lstStyle/>
          <a:p>
            <a:pPr algn="ctr"/>
            <a:r>
              <a:rPr lang="en-US" sz="1400" dirty="0">
                <a:solidFill>
                  <a:schemeClr val="tx1">
                    <a:lumMod val="95000"/>
                  </a:schemeClr>
                </a:solidFill>
              </a:rPr>
              <a:t>Underground Railroad  --  Charles Webber, Cincinnati Art Museum, Cincinnati, OH</a:t>
            </a:r>
          </a:p>
        </p:txBody>
      </p:sp>
      <p:pic>
        <p:nvPicPr>
          <p:cNvPr id="5" name="Picture 4">
            <a:extLst>
              <a:ext uri="{FF2B5EF4-FFF2-40B4-BE49-F238E27FC236}">
                <a16:creationId xmlns:a16="http://schemas.microsoft.com/office/drawing/2014/main" id="{E0451722-A9C1-8253-7CD3-A06C319D4DED}"/>
              </a:ext>
            </a:extLst>
          </p:cNvPr>
          <p:cNvPicPr>
            <a:picLocks noChangeAspect="1"/>
          </p:cNvPicPr>
          <p:nvPr/>
        </p:nvPicPr>
        <p:blipFill>
          <a:blip r:embed="rId2"/>
          <a:stretch>
            <a:fillRect/>
          </a:stretch>
        </p:blipFill>
        <p:spPr>
          <a:xfrm>
            <a:off x="1447800" y="0"/>
            <a:ext cx="9540765" cy="6484739"/>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477000" cy="2308324"/>
          </a:xfrm>
          <a:prstGeom prst="rect">
            <a:avLst/>
          </a:prstGeom>
        </p:spPr>
        <p:txBody>
          <a:bodyPr wrap="square">
            <a:spAutoFit/>
          </a:bodyPr>
          <a:lstStyle/>
          <a:p>
            <a:r>
              <a:rPr lang="en-US" sz="3600" dirty="0"/>
              <a:t>… the fruit of the Spirit is love, joy, peace, patience, kindness, generosity, faithfulness, gentleness, and self-control.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Galatians 5:22b-23a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Ready to grout – Fruit of the Spirit mosaic commission  --  Suzanne Halstead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021EF5D-A94B-42ED-8887-96190D9993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8382000" cy="62865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228672"/>
            <a:ext cx="5257800" cy="1200329"/>
          </a:xfrm>
          <a:prstGeom prst="rect">
            <a:avLst/>
          </a:prstGeom>
        </p:spPr>
        <p:txBody>
          <a:bodyPr wrap="square">
            <a:spAutoFit/>
          </a:bodyPr>
          <a:lstStyle/>
          <a:p>
            <a:r>
              <a:rPr lang="en-US" sz="3600" dirty="0"/>
              <a:t>… live by the Spirit, </a:t>
            </a:r>
          </a:p>
          <a:p>
            <a:r>
              <a:rPr lang="en-US" sz="3600" dirty="0"/>
              <a:t>… be guided by the Spirit.</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Galatians 5:25bd</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Holt Family, Oklahoma Adoptive Parents of the Year, Tinker Air Force Base, OK</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8BC63A6-B05F-446B-A77E-8179327F6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445" y="0"/>
            <a:ext cx="9144000" cy="607325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As they were going along the road, someone said to him, "I will follow you wherever you go."</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9:57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600200"/>
            <a:ext cx="6553200" cy="2308324"/>
          </a:xfrm>
          <a:prstGeom prst="rect">
            <a:avLst/>
          </a:prstGeom>
        </p:spPr>
        <p:txBody>
          <a:bodyPr wrap="square">
            <a:spAutoFit/>
          </a:bodyPr>
          <a:lstStyle/>
          <a:p>
            <a:r>
              <a:rPr lang="en-US" sz="3600" dirty="0"/>
              <a:t>And Jesus said to him, "Foxes have holes, and birds of the air have nests; but the Son of Man has nowhere to lay his head."</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9:58</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81200"/>
            <a:ext cx="7467600" cy="2308324"/>
          </a:xfrm>
          <a:prstGeom prst="rect">
            <a:avLst/>
          </a:prstGeom>
        </p:spPr>
        <p:txBody>
          <a:bodyPr wrap="square">
            <a:spAutoFit/>
          </a:bodyPr>
          <a:lstStyle/>
          <a:p>
            <a:r>
              <a:rPr lang="en-US" sz="3600" dirty="0"/>
              <a:t>As they continued walking and talking, a chariot of fire and horses of fire separated the two of them, and Elijah ascended in a whirlwind into heaven.</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2 Kings 2:11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Homeless Jesus  --  Timothy Smaltz, Convent Ciudad Colonial, Santo Domingo, Dominican Republic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36E06F8-0DA3-4C4A-A42A-C951E94B23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0" y="0"/>
            <a:ext cx="7258050" cy="611124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To another he said, "Follow me." But he said, "Lord, first let me go and bury my father."</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9:59</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81200"/>
            <a:ext cx="6172200" cy="2308324"/>
          </a:xfrm>
          <a:prstGeom prst="rect">
            <a:avLst/>
          </a:prstGeom>
        </p:spPr>
        <p:txBody>
          <a:bodyPr wrap="square">
            <a:spAutoFit/>
          </a:bodyPr>
          <a:lstStyle/>
          <a:p>
            <a:r>
              <a:rPr lang="en-US" sz="3600" dirty="0"/>
              <a:t>But Jesus said to him, "Let the dead bury their own dead; but as for you, go and proclaim the kingdom of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9:60</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Salvation Mountain  --  Leonard Knight, Imperial County, CA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92965784-9772-432C-8D94-6B950F2B0A29}"/>
              </a:ext>
            </a:extLst>
          </p:cNvPr>
          <p:cNvPicPr>
            <a:picLocks noChangeAspect="1"/>
          </p:cNvPicPr>
          <p:nvPr/>
        </p:nvPicPr>
        <p:blipFill>
          <a:blip r:embed="rId2"/>
          <a:stretch>
            <a:fillRect/>
          </a:stretch>
        </p:blipFill>
        <p:spPr>
          <a:xfrm>
            <a:off x="1981201" y="1"/>
            <a:ext cx="8331201" cy="624840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705600" cy="1754326"/>
          </a:xfrm>
          <a:prstGeom prst="rect">
            <a:avLst/>
          </a:prstGeom>
        </p:spPr>
        <p:txBody>
          <a:bodyPr wrap="square">
            <a:spAutoFit/>
          </a:bodyPr>
          <a:lstStyle/>
          <a:p>
            <a:r>
              <a:rPr lang="en-US" sz="3600" dirty="0"/>
              <a:t>Another said, "I will follow you, Lord; but let me first say farewell to those at my home."</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9:61</a:t>
            </a:r>
          </a:p>
        </p:txBody>
      </p:sp>
    </p:spTree>
    <p:extLst>
      <p:ext uri="{BB962C8B-B14F-4D97-AF65-F5344CB8AC3E}">
        <p14:creationId xmlns:p14="http://schemas.microsoft.com/office/powerpoint/2010/main" val="184432561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Jesus said to him, "No one who puts a hand to the plow and looks back is fit for the kingdom of God."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9:62</a:t>
            </a:r>
          </a:p>
        </p:txBody>
      </p:sp>
    </p:spTree>
    <p:extLst>
      <p:ext uri="{BB962C8B-B14F-4D97-AF65-F5344CB8AC3E}">
        <p14:creationId xmlns:p14="http://schemas.microsoft.com/office/powerpoint/2010/main" val="407037631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1828800" cy="1569660"/>
          </a:xfrm>
          <a:prstGeom prst="rect">
            <a:avLst/>
          </a:prstGeom>
          <a:noFill/>
        </p:spPr>
        <p:txBody>
          <a:bodyPr wrap="square" rtlCol="0">
            <a:spAutoFit/>
          </a:bodyPr>
          <a:lstStyle/>
          <a:p>
            <a:pPr algn="ctr"/>
            <a:r>
              <a:rPr lang="en-US" sz="1600" dirty="0">
                <a:solidFill>
                  <a:schemeClr val="tx1">
                    <a:lumMod val="95000"/>
                  </a:schemeClr>
                </a:solidFill>
              </a:rPr>
              <a:t>Looking Back – the Man at the Plow</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B53B1E6A-C10F-4F35-8A47-1BBC589CC094}"/>
              </a:ext>
            </a:extLst>
          </p:cNvPr>
          <p:cNvPicPr>
            <a:picLocks noChangeAspect="1"/>
          </p:cNvPicPr>
          <p:nvPr/>
        </p:nvPicPr>
        <p:blipFill>
          <a:blip r:embed="rId2"/>
          <a:stretch>
            <a:fillRect/>
          </a:stretch>
        </p:blipFill>
        <p:spPr>
          <a:xfrm>
            <a:off x="4133850" y="190500"/>
            <a:ext cx="6381750" cy="6477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sv-SE" sz="1600" dirty="0"/>
              <a:t>https://www.flickr.com/photos/36217981@N02/15796999284/</a:t>
            </a:r>
          </a:p>
          <a:p>
            <a:pPr>
              <a:buNone/>
            </a:pPr>
            <a:r>
              <a:rPr lang="sv-SE" sz="1600" dirty="0"/>
              <a:t>https://www.flickr.com/photos/paullew/431550496/</a:t>
            </a:r>
          </a:p>
          <a:p>
            <a:pPr>
              <a:buNone/>
            </a:pPr>
            <a:r>
              <a:rPr lang="sv-SE" sz="1600" dirty="0"/>
              <a:t>https://commons.wikimedia.org/wiki/File:Spgb_tympanon.jpg</a:t>
            </a:r>
          </a:p>
          <a:p>
            <a:pPr>
              <a:buNone/>
            </a:pPr>
            <a:r>
              <a:rPr lang="sv-SE" sz="1600" dirty="0"/>
              <a:t>https://commons.wikimedia.org/wiki/File:Santa_Maria_dei_Carmini_(Venice)_-_Chapel_of_St._Anthony_of_Padua_-_Elisha_by_Tommaso_Rues.jpg</a:t>
            </a:r>
          </a:p>
          <a:p>
            <a:pPr>
              <a:buNone/>
            </a:pPr>
            <a:r>
              <a:rPr lang="sv-SE" sz="1600" dirty="0"/>
              <a:t>https://commons.wikimedia.org/wiki/File:Charles_T._Webber_-_The_Underground_Railroad_-_Google_Art_Project.jpg</a:t>
            </a:r>
          </a:p>
          <a:p>
            <a:pPr>
              <a:buNone/>
            </a:pPr>
            <a:r>
              <a:rPr lang="sv-SE" sz="1600" dirty="0"/>
              <a:t>https://www.flickr.com/photos/nutmegdesigns/6077059476 - Margaret Almon</a:t>
            </a:r>
          </a:p>
          <a:p>
            <a:pPr>
              <a:buNone/>
            </a:pPr>
            <a:r>
              <a:rPr lang="sv-SE" sz="1600" dirty="0"/>
              <a:t>https://www.tinker.af.mil/News/Features/Display/Article/388803 via Flickr, David Faytinger</a:t>
            </a:r>
          </a:p>
          <a:p>
            <a:pPr>
              <a:buNone/>
            </a:pPr>
            <a:r>
              <a:rPr lang="sv-SE" sz="1600" dirty="0"/>
              <a:t>https://commons.wikimedia.org/wiki/File:Homeless_Jesus_CCSD_07_2018_9749.jpg – Mariordo</a:t>
            </a:r>
          </a:p>
          <a:p>
            <a:pPr>
              <a:buNone/>
            </a:pPr>
            <a:r>
              <a:rPr lang="sv-SE" sz="1600" dirty="0"/>
              <a:t>https://www.flickr.com/photos/caveman_92223/3160573307</a:t>
            </a:r>
          </a:p>
          <a:p>
            <a:pPr>
              <a:buNone/>
            </a:pPr>
            <a:r>
              <a:rPr lang="sv-SE" sz="1600" dirty="0"/>
              <a:t>https://commons.wikimedia.org/wiki/File:Brooklyn_Museum_-_The_Man_at_the_Plough_(L%27homme_%C3%A0_la_charrue)_-_James_Tissot_-_overall.jpg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410201"/>
            <a:ext cx="2362200" cy="1323439"/>
          </a:xfrm>
          <a:prstGeom prst="rect">
            <a:avLst/>
          </a:prstGeom>
          <a:noFill/>
        </p:spPr>
        <p:txBody>
          <a:bodyPr wrap="square" rtlCol="0">
            <a:spAutoFit/>
          </a:bodyPr>
          <a:lstStyle/>
          <a:p>
            <a:pPr algn="ctr"/>
            <a:r>
              <a:rPr lang="en-US" sz="1600" dirty="0">
                <a:solidFill>
                  <a:schemeClr val="tx1">
                    <a:lumMod val="95000"/>
                  </a:schemeClr>
                </a:solidFill>
              </a:rPr>
              <a:t>Elijah and Elisha</a:t>
            </a:r>
          </a:p>
          <a:p>
            <a:pPr algn="ctr"/>
            <a:endParaRPr lang="en-US" sz="1600" dirty="0">
              <a:solidFill>
                <a:schemeClr val="tx1">
                  <a:lumMod val="95000"/>
                </a:schemeClr>
              </a:solidFill>
            </a:endParaRPr>
          </a:p>
          <a:p>
            <a:pPr algn="ctr"/>
            <a:r>
              <a:rPr lang="en-US" sz="1600" dirty="0">
                <a:solidFill>
                  <a:schemeClr val="tx1">
                    <a:lumMod val="95000"/>
                  </a:schemeClr>
                </a:solidFill>
              </a:rPr>
              <a:t>Theodore Poulakis</a:t>
            </a:r>
          </a:p>
          <a:p>
            <a:pPr algn="ctr"/>
            <a:r>
              <a:rPr lang="en-US" sz="1600" dirty="0">
                <a:solidFill>
                  <a:schemeClr val="tx1">
                    <a:lumMod val="95000"/>
                  </a:schemeClr>
                </a:solidFill>
              </a:rPr>
              <a:t>Byzantine Museum</a:t>
            </a:r>
          </a:p>
          <a:p>
            <a:pPr algn="ctr"/>
            <a:r>
              <a:rPr lang="en-US" sz="1600" dirty="0">
                <a:solidFill>
                  <a:schemeClr val="tx1">
                    <a:lumMod val="95000"/>
                  </a:schemeClr>
                </a:solidFill>
              </a:rPr>
              <a:t>Athens, Greece</a:t>
            </a:r>
          </a:p>
        </p:txBody>
      </p:sp>
      <p:pic>
        <p:nvPicPr>
          <p:cNvPr id="4" name="Picture 3">
            <a:extLst>
              <a:ext uri="{FF2B5EF4-FFF2-40B4-BE49-F238E27FC236}">
                <a16:creationId xmlns:a16="http://schemas.microsoft.com/office/drawing/2014/main" id="{F27F420B-A128-499A-8439-FB08382B9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11334"/>
            <a:ext cx="6400800" cy="683464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858000" cy="2308324"/>
          </a:xfrm>
          <a:prstGeom prst="rect">
            <a:avLst/>
          </a:prstGeom>
        </p:spPr>
        <p:txBody>
          <a:bodyPr wrap="square">
            <a:spAutoFit/>
          </a:bodyPr>
          <a:lstStyle/>
          <a:p>
            <a:r>
              <a:rPr lang="en-US" sz="3600" dirty="0"/>
              <a:t>He picked up the mantle of Elijah that had fallen … and struck the water … the water was parted … and Elisha went over.</a:t>
            </a: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Kings 2:13a, 14bd</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Elijah and Elisha  --  Tympanum of Home on Walton Well Road, Oxford, England</a:t>
            </a:r>
          </a:p>
        </p:txBody>
      </p:sp>
      <p:pic>
        <p:nvPicPr>
          <p:cNvPr id="3" name="Picture 2">
            <a:extLst>
              <a:ext uri="{FF2B5EF4-FFF2-40B4-BE49-F238E27FC236}">
                <a16:creationId xmlns:a16="http://schemas.microsoft.com/office/drawing/2014/main" id="{A386D7FA-1B08-44FE-A3BC-9977612750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0862" y="636245"/>
            <a:ext cx="9107138" cy="5118303"/>
          </a:xfrm>
          <a:prstGeom prst="rect">
            <a:avLst/>
          </a:prstGeom>
        </p:spPr>
      </p:pic>
      <p:sp>
        <p:nvSpPr>
          <p:cNvPr id="5" name="Rectangle 4">
            <a:extLst>
              <a:ext uri="{FF2B5EF4-FFF2-40B4-BE49-F238E27FC236}">
                <a16:creationId xmlns:a16="http://schemas.microsoft.com/office/drawing/2014/main" id="{B5D80808-9B14-4D7E-BF49-DD2F5BD53F2F}"/>
              </a:ext>
            </a:extLst>
          </p:cNvPr>
          <p:cNvSpPr/>
          <p:nvPr/>
        </p:nvSpPr>
        <p:spPr>
          <a:xfrm>
            <a:off x="1828800" y="5444831"/>
            <a:ext cx="4572000" cy="369332"/>
          </a:xfrm>
          <a:prstGeom prst="rect">
            <a:avLst/>
          </a:prstGeom>
        </p:spPr>
        <p:txBody>
          <a:bodyPr>
            <a:spAutoFit/>
          </a:bodyPr>
          <a:lstStyle/>
          <a:p>
            <a:endParaRPr lang="en-US" dirty="0"/>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324600" cy="2308324"/>
          </a:xfrm>
          <a:prstGeom prst="rect">
            <a:avLst/>
          </a:prstGeom>
        </p:spPr>
        <p:txBody>
          <a:bodyPr wrap="square">
            <a:spAutoFit/>
          </a:bodyPr>
          <a:lstStyle/>
          <a:p>
            <a:r>
              <a:rPr lang="en-US" sz="3600" dirty="0"/>
              <a:t>Your way was through the sea, your path, through the mighty waters; yet your footprints were unseen.</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77:19</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953000"/>
            <a:ext cx="1524000" cy="1815882"/>
          </a:xfrm>
          <a:prstGeom prst="rect">
            <a:avLst/>
          </a:prstGeom>
          <a:noFill/>
        </p:spPr>
        <p:txBody>
          <a:bodyPr wrap="square" rtlCol="0">
            <a:spAutoFit/>
          </a:bodyPr>
          <a:lstStyle/>
          <a:p>
            <a:pPr algn="ctr"/>
            <a:r>
              <a:rPr lang="en-US" sz="1600" dirty="0">
                <a:solidFill>
                  <a:schemeClr val="tx1">
                    <a:lumMod val="95000"/>
                  </a:schemeClr>
                </a:solidFill>
              </a:rPr>
              <a:t>Christ Walks on </a:t>
            </a:r>
            <a:r>
              <a:rPr lang="en-US" sz="1600" dirty="0" err="1">
                <a:solidFill>
                  <a:schemeClr val="tx1">
                    <a:lumMod val="95000"/>
                  </a:schemeClr>
                </a:solidFill>
              </a:rPr>
              <a:t>WaterS</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Church of St. Peter</a:t>
            </a:r>
          </a:p>
          <a:p>
            <a:pPr algn="ctr"/>
            <a:r>
              <a:rPr lang="en-US" sz="1600" dirty="0">
                <a:solidFill>
                  <a:schemeClr val="tx1">
                    <a:lumMod val="95000"/>
                  </a:schemeClr>
                </a:solidFill>
              </a:rPr>
              <a:t>Hamburg,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9D8D11A-462B-482D-98A1-1CA0715CB2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48673"/>
            <a:ext cx="5410201" cy="6809327"/>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828800"/>
            <a:ext cx="6248400" cy="2308324"/>
          </a:xfrm>
          <a:prstGeom prst="rect">
            <a:avLst/>
          </a:prstGeom>
        </p:spPr>
        <p:txBody>
          <a:bodyPr wrap="square">
            <a:spAutoFit/>
          </a:bodyPr>
          <a:lstStyle/>
          <a:p>
            <a:r>
              <a:rPr lang="en-US" sz="3600" dirty="0"/>
              <a:t>Elisha … left the oxen, ran after Elijah, and said, "Let me kiss my father and my mother, and then I will follow you."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Kings 19:19b, 20a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1752600" cy="1569660"/>
          </a:xfrm>
          <a:prstGeom prst="rect">
            <a:avLst/>
          </a:prstGeom>
          <a:noFill/>
        </p:spPr>
        <p:txBody>
          <a:bodyPr wrap="square" rtlCol="0">
            <a:spAutoFit/>
          </a:bodyPr>
          <a:lstStyle/>
          <a:p>
            <a:pPr algn="ctr"/>
            <a:r>
              <a:rPr lang="en-US" sz="1600" dirty="0">
                <a:solidFill>
                  <a:schemeClr val="tx1">
                    <a:lumMod val="95000"/>
                  </a:schemeClr>
                </a:solidFill>
              </a:rPr>
              <a:t>The Prophet Elisha</a:t>
            </a:r>
          </a:p>
          <a:p>
            <a:pPr algn="ctr"/>
            <a:endParaRPr lang="en-US" sz="1600" dirty="0">
              <a:solidFill>
                <a:schemeClr val="tx1">
                  <a:lumMod val="95000"/>
                </a:schemeClr>
              </a:solidFill>
            </a:endParaRPr>
          </a:p>
          <a:p>
            <a:pPr algn="ctr"/>
            <a:r>
              <a:rPr lang="en-US" sz="1600" dirty="0">
                <a:solidFill>
                  <a:schemeClr val="tx1">
                    <a:lumMod val="95000"/>
                  </a:schemeClr>
                </a:solidFill>
              </a:rPr>
              <a:t>Tommaso Rues</a:t>
            </a:r>
          </a:p>
          <a:p>
            <a:pPr algn="ctr"/>
            <a:r>
              <a:rPr lang="en-US" sz="1600" dirty="0">
                <a:solidFill>
                  <a:schemeClr val="tx1">
                    <a:lumMod val="95000"/>
                  </a:schemeClr>
                </a:solidFill>
              </a:rPr>
              <a:t>Santa Maria </a:t>
            </a:r>
            <a:r>
              <a:rPr lang="en-US" sz="1600" dirty="0" err="1">
                <a:solidFill>
                  <a:schemeClr val="tx1">
                    <a:lumMod val="95000"/>
                  </a:schemeClr>
                </a:solidFill>
              </a:rPr>
              <a:t>dei</a:t>
            </a:r>
            <a:r>
              <a:rPr lang="en-US" sz="1600" dirty="0">
                <a:solidFill>
                  <a:schemeClr val="tx1">
                    <a:lumMod val="95000"/>
                  </a:schemeClr>
                </a:solidFill>
              </a:rPr>
              <a:t> </a:t>
            </a:r>
            <a:r>
              <a:rPr lang="en-US" sz="1600" dirty="0" err="1">
                <a:solidFill>
                  <a:schemeClr val="tx1">
                    <a:lumMod val="95000"/>
                  </a:schemeClr>
                </a:solidFill>
              </a:rPr>
              <a:t>Carmini</a:t>
            </a:r>
            <a:r>
              <a:rPr lang="en-US" sz="1600" dirty="0">
                <a:solidFill>
                  <a:schemeClr val="tx1">
                    <a:lumMod val="95000"/>
                  </a:schemeClr>
                </a:solidFill>
              </a:rPr>
              <a:t> </a:t>
            </a:r>
          </a:p>
          <a:p>
            <a:pPr algn="ctr"/>
            <a:r>
              <a:rPr lang="en-US" sz="1600" dirty="0">
                <a:solidFill>
                  <a:schemeClr val="tx1">
                    <a:lumMod val="95000"/>
                  </a:schemeClr>
                </a:solidFill>
              </a:rPr>
              <a:t>Venice, Italy</a:t>
            </a:r>
          </a:p>
        </p:txBody>
      </p:sp>
      <p:pic>
        <p:nvPicPr>
          <p:cNvPr id="3" name="Picture 2">
            <a:extLst>
              <a:ext uri="{FF2B5EF4-FFF2-40B4-BE49-F238E27FC236}">
                <a16:creationId xmlns:a16="http://schemas.microsoft.com/office/drawing/2014/main" id="{E74B5A15-622C-46D1-AA2B-D30806DCD9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55950"/>
            <a:ext cx="4648200" cy="6802051"/>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451</TotalTime>
  <Words>868</Words>
  <Application>Microsoft Office PowerPoint</Application>
  <PresentationFormat>Widescreen</PresentationFormat>
  <Paragraphs>78</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First Sunday after Christmas Day Year A</vt:lpstr>
      <vt:lpstr>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112</cp:revision>
  <dcterms:created xsi:type="dcterms:W3CDTF">2016-08-31T16:46:43Z</dcterms:created>
  <dcterms:modified xsi:type="dcterms:W3CDTF">2022-11-11T15:17:30Z</dcterms:modified>
</cp:coreProperties>
</file>