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4" r:id="rId4"/>
    <p:sldId id="383" r:id="rId5"/>
    <p:sldId id="382" r:id="rId6"/>
    <p:sldId id="385" r:id="rId7"/>
    <p:sldId id="386" r:id="rId8"/>
    <p:sldId id="387" r:id="rId9"/>
    <p:sldId id="408" r:id="rId10"/>
    <p:sldId id="409" r:id="rId11"/>
    <p:sldId id="390" r:id="rId12"/>
    <p:sldId id="391" r:id="rId13"/>
    <p:sldId id="393" r:id="rId14"/>
    <p:sldId id="394" r:id="rId15"/>
    <p:sldId id="395" r:id="rId16"/>
    <p:sldId id="396" r:id="rId17"/>
    <p:sldId id="397" r:id="rId18"/>
    <p:sldId id="398" r:id="rId19"/>
    <p:sldId id="399" r:id="rId20"/>
    <p:sldId id="400" r:id="rId21"/>
    <p:sldId id="401" r:id="rId22"/>
    <p:sldId id="402"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4238"/>
    <a:srgbClr val="785C4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13" autoAdjust="0"/>
    <p:restoredTop sz="94694"/>
  </p:normalViewPr>
  <p:slideViewPr>
    <p:cSldViewPr>
      <p:cViewPr varScale="1">
        <p:scale>
          <a:sx n="72" d="100"/>
          <a:sy n="72" d="100"/>
        </p:scale>
        <p:origin x="62" y="13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6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90540"/>
            <a:ext cx="8458200" cy="1698625"/>
          </a:xfrm>
        </p:spPr>
        <p:txBody>
          <a:bodyPr>
            <a:noAutofit/>
          </a:bodyPr>
          <a:lstStyle/>
          <a:p>
            <a:r>
              <a:rPr lang="en-US" sz="6600" dirty="0"/>
              <a:t>Twentieth Sunday after Pentecost</a:t>
            </a:r>
          </a:p>
        </p:txBody>
      </p:sp>
      <p:sp>
        <p:nvSpPr>
          <p:cNvPr id="3" name="Subtitle 2"/>
          <p:cNvSpPr>
            <a:spLocks noGrp="1"/>
          </p:cNvSpPr>
          <p:nvPr>
            <p:ph type="subTitle" idx="1"/>
          </p:nvPr>
        </p:nvSpPr>
        <p:spPr>
          <a:xfrm>
            <a:off x="2895600" y="2133600"/>
            <a:ext cx="6400800" cy="838200"/>
          </a:xfrm>
        </p:spPr>
        <p:txBody>
          <a:bodyPr>
            <a:normAutofit/>
          </a:bodyPr>
          <a:lstStyle/>
          <a:p>
            <a:r>
              <a:rPr lang="en-US" sz="4800" i="1" dirty="0">
                <a:solidFill>
                  <a:schemeClr val="tx1"/>
                </a:solidFill>
              </a:rPr>
              <a:t>Year C</a:t>
            </a:r>
          </a:p>
        </p:txBody>
      </p:sp>
      <p:sp>
        <p:nvSpPr>
          <p:cNvPr id="4" name="Rectangle 3"/>
          <p:cNvSpPr/>
          <p:nvPr/>
        </p:nvSpPr>
        <p:spPr>
          <a:xfrm>
            <a:off x="1524000" y="5638801"/>
            <a:ext cx="8953500" cy="830997"/>
          </a:xfrm>
          <a:prstGeom prst="rect">
            <a:avLst/>
          </a:prstGeom>
          <a:solidFill>
            <a:srgbClr val="604238">
              <a:alpha val="70000"/>
            </a:srgbClr>
          </a:solidFill>
        </p:spPr>
        <p:txBody>
          <a:bodyPr wrap="square">
            <a:spAutoFit/>
          </a:bodyPr>
          <a:lstStyle/>
          <a:p>
            <a:pPr algn="ctr"/>
            <a:r>
              <a:rPr lang="en-US" sz="2400" dirty="0"/>
              <a:t>Joel 2:23-32 and Psalm 65  •  Sirach 35:12-17 or Jeremiah 14:7-10, 19-22 and Psalm 84:1-7  •  2 Timothy 4:6-8, 16-18  •  Luke 18:9-14</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05000"/>
            <a:ext cx="6934200" cy="1754326"/>
          </a:xfrm>
          <a:prstGeom prst="rect">
            <a:avLst/>
          </a:prstGeom>
        </p:spPr>
        <p:txBody>
          <a:bodyPr wrap="square">
            <a:spAutoFit/>
          </a:bodyPr>
          <a:lstStyle/>
          <a:p>
            <a:r>
              <a:rPr lang="en-US" sz="3600" dirty="0"/>
              <a:t>I have fought the good fight, </a:t>
            </a:r>
          </a:p>
          <a:p>
            <a:r>
              <a:rPr lang="en-US" sz="3600" dirty="0"/>
              <a:t>I have finished the race, </a:t>
            </a:r>
          </a:p>
          <a:p>
            <a:r>
              <a:rPr lang="en-US" sz="3600" dirty="0"/>
              <a:t>I have kept the faith.</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2 Timothy 4:7</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648201"/>
            <a:ext cx="1981200" cy="2062103"/>
          </a:xfrm>
          <a:prstGeom prst="rect">
            <a:avLst/>
          </a:prstGeom>
          <a:noFill/>
        </p:spPr>
        <p:txBody>
          <a:bodyPr wrap="square" rtlCol="0">
            <a:spAutoFit/>
          </a:bodyPr>
          <a:lstStyle/>
          <a:p>
            <a:pPr algn="ctr"/>
            <a:r>
              <a:rPr lang="en-US" sz="1600" dirty="0">
                <a:solidFill>
                  <a:schemeClr val="tx1">
                    <a:lumMod val="95000"/>
                  </a:schemeClr>
                </a:solidFill>
              </a:rPr>
              <a:t>The Prophetess Anna, or, The Artist's Mother</a:t>
            </a:r>
          </a:p>
          <a:p>
            <a:pPr algn="ctr"/>
            <a:endParaRPr lang="en-US" sz="1600" dirty="0">
              <a:solidFill>
                <a:schemeClr val="tx1">
                  <a:lumMod val="95000"/>
                </a:schemeClr>
              </a:solidFill>
            </a:endParaRPr>
          </a:p>
          <a:p>
            <a:pPr algn="ctr"/>
            <a:r>
              <a:rPr lang="en-US" sz="1600" dirty="0">
                <a:solidFill>
                  <a:schemeClr val="tx1">
                    <a:lumMod val="95000"/>
                  </a:schemeClr>
                </a:solidFill>
              </a:rPr>
              <a:t>Rembrandt, Kunsthistorisches Museum, Vienna, Austria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7EC7BEB1-ADBE-4997-8144-60644AF97E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1520" y="76200"/>
            <a:ext cx="4069080" cy="6781798"/>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181225"/>
            <a:ext cx="6781800" cy="1754326"/>
          </a:xfrm>
          <a:prstGeom prst="rect">
            <a:avLst/>
          </a:prstGeom>
        </p:spPr>
        <p:txBody>
          <a:bodyPr wrap="square">
            <a:spAutoFit/>
          </a:bodyPr>
          <a:lstStyle/>
          <a:p>
            <a:r>
              <a:rPr lang="en-US" sz="3600" dirty="0"/>
              <a:t>He also told this parable to some who … were righteous and regarded others with contempt: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18:9ac</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6781800" cy="1754326"/>
          </a:xfrm>
          <a:prstGeom prst="rect">
            <a:avLst/>
          </a:prstGeom>
        </p:spPr>
        <p:txBody>
          <a:bodyPr wrap="square">
            <a:spAutoFit/>
          </a:bodyPr>
          <a:lstStyle/>
          <a:p>
            <a:r>
              <a:rPr lang="en-US" sz="3600" dirty="0"/>
              <a:t>"Two men went up to the temple to pray, one a Pharisee and the other a tax collector.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18:10</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029200"/>
            <a:ext cx="2133600" cy="1600438"/>
          </a:xfrm>
          <a:prstGeom prst="rect">
            <a:avLst/>
          </a:prstGeom>
          <a:noFill/>
        </p:spPr>
        <p:txBody>
          <a:bodyPr wrap="square" rtlCol="0">
            <a:spAutoFit/>
          </a:bodyPr>
          <a:lstStyle/>
          <a:p>
            <a:pPr algn="ctr"/>
            <a:r>
              <a:rPr lang="en-US" sz="1600" dirty="0">
                <a:solidFill>
                  <a:schemeClr val="tx1">
                    <a:lumMod val="95000"/>
                  </a:schemeClr>
                </a:solidFill>
              </a:rPr>
              <a:t>The Pharisee and the Tax Collector</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a:t>
            </a:r>
          </a:p>
          <a:p>
            <a:pPr algn="ctr"/>
            <a:r>
              <a:rPr lang="en-US" sz="1600" dirty="0">
                <a:solidFill>
                  <a:schemeClr val="tx1">
                    <a:lumMod val="95000"/>
                  </a:schemeClr>
                </a:solidFill>
              </a:rPr>
              <a:t>Brooklyn,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BAA1E57-ED4E-42FF-A363-AB3C28DDA5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0" y="33768"/>
            <a:ext cx="4495800" cy="6824233"/>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7086600" cy="2862322"/>
          </a:xfrm>
          <a:prstGeom prst="rect">
            <a:avLst/>
          </a:prstGeom>
        </p:spPr>
        <p:txBody>
          <a:bodyPr wrap="square">
            <a:spAutoFit/>
          </a:bodyPr>
          <a:lstStyle/>
          <a:p>
            <a:r>
              <a:rPr lang="en-US" sz="3600" dirty="0"/>
              <a:t>The Pharisee, standing by himself, was praying thus, 'God, I thank you that I am not like other people: thieves, rogues, adulterers, or even like this tax collector.</a:t>
            </a:r>
            <a:endParaRPr lang="en-US" sz="3600" dirty="0">
              <a:cs typeface="Arial" pitchFamily="34" charset="0"/>
            </a:endParaRPr>
          </a:p>
        </p:txBody>
      </p:sp>
      <p:sp>
        <p:nvSpPr>
          <p:cNvPr id="5" name="TextBox 4"/>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18:11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Pharisee and the Tax Collector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85DCBE2-D7D3-4953-A331-8537DF30B8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048866"/>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133601"/>
            <a:ext cx="6629400" cy="1200329"/>
          </a:xfrm>
          <a:prstGeom prst="rect">
            <a:avLst/>
          </a:prstGeom>
        </p:spPr>
        <p:txBody>
          <a:bodyPr wrap="square">
            <a:spAutoFit/>
          </a:bodyPr>
          <a:lstStyle/>
          <a:p>
            <a:r>
              <a:rPr lang="en-US" sz="3600" dirty="0"/>
              <a:t>I fast twice a week; I give a tenth of all my income.'</a:t>
            </a: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18:12</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473476"/>
            <a:ext cx="1298448" cy="2308324"/>
          </a:xfrm>
          <a:prstGeom prst="rect">
            <a:avLst/>
          </a:prstGeom>
          <a:noFill/>
        </p:spPr>
        <p:txBody>
          <a:bodyPr wrap="square" rtlCol="0">
            <a:spAutoFit/>
          </a:bodyPr>
          <a:lstStyle/>
          <a:p>
            <a:pPr algn="ctr"/>
            <a:r>
              <a:rPr lang="en-US" sz="1600" dirty="0">
                <a:solidFill>
                  <a:schemeClr val="tx1">
                    <a:lumMod val="95000"/>
                  </a:schemeClr>
                </a:solidFill>
              </a:rPr>
              <a:t>The Pharisee and the Tax Collector</a:t>
            </a:r>
          </a:p>
          <a:p>
            <a:pPr algn="ctr"/>
            <a:endParaRPr lang="en-US" sz="1600" dirty="0">
              <a:solidFill>
                <a:schemeClr val="tx1">
                  <a:lumMod val="95000"/>
                </a:schemeClr>
              </a:solidFill>
            </a:endParaRPr>
          </a:p>
          <a:p>
            <a:pPr algn="ctr"/>
            <a:r>
              <a:rPr lang="en-US" sz="1600" dirty="0">
                <a:solidFill>
                  <a:schemeClr val="tx1">
                    <a:lumMod val="95000"/>
                  </a:schemeClr>
                </a:solidFill>
              </a:rPr>
              <a:t>Barent Fabritius RijksmuseumAmsterdam, Netherlands</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C1D25FED-6385-4001-9FA3-14EBE49486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2448" y="76200"/>
            <a:ext cx="7845552" cy="678036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76400"/>
            <a:ext cx="7315200" cy="2308324"/>
          </a:xfrm>
          <a:prstGeom prst="rect">
            <a:avLst/>
          </a:prstGeom>
        </p:spPr>
        <p:txBody>
          <a:bodyPr wrap="square">
            <a:spAutoFit/>
          </a:bodyPr>
          <a:lstStyle/>
          <a:p>
            <a:r>
              <a:rPr lang="en-US" sz="3600" dirty="0"/>
              <a:t>But the tax collector, standing far off, would not even look up to heaven, but was beating his breast and saying, 'God, be merciful to me, a sinner!'</a:t>
            </a:r>
            <a:endParaRPr lang="en-US" sz="3600" dirty="0">
              <a:cs typeface="Arial" pitchFamily="34" charset="0"/>
            </a:endParaRPr>
          </a:p>
        </p:txBody>
      </p:sp>
      <p:sp>
        <p:nvSpPr>
          <p:cNvPr id="5" name="TextBox 4"/>
          <p:cNvSpPr txBox="1"/>
          <p:nvPr/>
        </p:nvSpPr>
        <p:spPr>
          <a:xfrm>
            <a:off x="5943600" y="4800601"/>
            <a:ext cx="3352800" cy="461665"/>
          </a:xfrm>
          <a:prstGeom prst="rect">
            <a:avLst/>
          </a:prstGeom>
          <a:noFill/>
        </p:spPr>
        <p:txBody>
          <a:bodyPr wrap="square" rtlCol="0">
            <a:spAutoFit/>
          </a:bodyPr>
          <a:lstStyle/>
          <a:p>
            <a:pPr algn="ctr"/>
            <a:r>
              <a:rPr lang="en-US" sz="2400" dirty="0">
                <a:solidFill>
                  <a:schemeClr val="tx1">
                    <a:lumMod val="95000"/>
                  </a:schemeClr>
                </a:solidFill>
              </a:rPr>
              <a:t>Luke 18:13</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524000"/>
            <a:ext cx="7467600" cy="2308324"/>
          </a:xfrm>
          <a:prstGeom prst="rect">
            <a:avLst/>
          </a:prstGeom>
        </p:spPr>
        <p:txBody>
          <a:bodyPr wrap="square">
            <a:spAutoFit/>
          </a:bodyPr>
          <a:lstStyle/>
          <a:p>
            <a:r>
              <a:rPr lang="en-US" sz="3600" dirty="0"/>
              <a:t>… be glad and rejoice in the LORD your God; for he has given the early rain for your vindication, he has poured down for you abundant rain …</a:t>
            </a:r>
            <a:endParaRPr lang="en-US" sz="3600" dirty="0">
              <a:cs typeface="Arial" pitchFamily="34" charset="0"/>
            </a:endParaRPr>
          </a:p>
        </p:txBody>
      </p:sp>
      <p:sp>
        <p:nvSpPr>
          <p:cNvPr id="4" name="TextBox 3"/>
          <p:cNvSpPr txBox="1"/>
          <p:nvPr/>
        </p:nvSpPr>
        <p:spPr>
          <a:xfrm>
            <a:off x="59436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Joel 2:23b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2575" y="5334001"/>
            <a:ext cx="2667000" cy="1323439"/>
          </a:xfrm>
          <a:prstGeom prst="rect">
            <a:avLst/>
          </a:prstGeom>
          <a:noFill/>
        </p:spPr>
        <p:txBody>
          <a:bodyPr wrap="square" rtlCol="0">
            <a:spAutoFit/>
          </a:bodyPr>
          <a:lstStyle/>
          <a:p>
            <a:pPr algn="ctr"/>
            <a:r>
              <a:rPr lang="en-US" sz="1600" dirty="0">
                <a:solidFill>
                  <a:schemeClr val="tx1">
                    <a:lumMod val="95000"/>
                  </a:schemeClr>
                </a:solidFill>
              </a:rPr>
              <a:t>The Pharisee and the Publican </a:t>
            </a:r>
          </a:p>
          <a:p>
            <a:pPr algn="ctr"/>
            <a:endParaRPr lang="en-US" sz="1600" dirty="0">
              <a:solidFill>
                <a:schemeClr val="tx1">
                  <a:lumMod val="95000"/>
                </a:schemeClr>
              </a:solidFill>
            </a:endParaRPr>
          </a:p>
          <a:p>
            <a:pPr algn="ctr"/>
            <a:r>
              <a:rPr lang="en-US" sz="1600" dirty="0">
                <a:solidFill>
                  <a:schemeClr val="tx1">
                    <a:lumMod val="95000"/>
                  </a:schemeClr>
                </a:solidFill>
              </a:rPr>
              <a:t>John Everitt Millais</a:t>
            </a:r>
          </a:p>
          <a:p>
            <a:pPr algn="ctr"/>
            <a:r>
              <a:rPr lang="en-US" sz="1600" dirty="0">
                <a:solidFill>
                  <a:schemeClr val="tx1">
                    <a:lumMod val="95000"/>
                  </a:schemeClr>
                </a:solidFill>
              </a:rPr>
              <a:t>Tate Britain</a:t>
            </a:r>
          </a:p>
          <a:p>
            <a:pPr algn="ctr"/>
            <a:r>
              <a:rPr lang="en-US" sz="1600" dirty="0">
                <a:solidFill>
                  <a:schemeClr val="tx1">
                    <a:lumMod val="95000"/>
                  </a:schemeClr>
                </a:solidFill>
              </a:rPr>
              <a:t>London, England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ED24104-8207-4ACB-AE9B-0E9ADEDB8D2E}"/>
              </a:ext>
            </a:extLst>
          </p:cNvPr>
          <p:cNvPicPr>
            <a:picLocks noChangeAspect="1"/>
          </p:cNvPicPr>
          <p:nvPr/>
        </p:nvPicPr>
        <p:blipFill>
          <a:blip r:embed="rId2"/>
          <a:stretch>
            <a:fillRect/>
          </a:stretch>
        </p:blipFill>
        <p:spPr>
          <a:xfrm>
            <a:off x="4419601" y="0"/>
            <a:ext cx="5336381" cy="6830568"/>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219200"/>
            <a:ext cx="6934200" cy="2862322"/>
          </a:xfrm>
          <a:prstGeom prst="rect">
            <a:avLst/>
          </a:prstGeom>
        </p:spPr>
        <p:txBody>
          <a:bodyPr wrap="square">
            <a:spAutoFit/>
          </a:bodyPr>
          <a:lstStyle/>
          <a:p>
            <a:r>
              <a:rPr lang="en-US" sz="3600" dirty="0"/>
              <a:t>I tell you, this man went down to his home justified rather than the other; for all who exalt themselves will be humbled, but all who humble themselves will be exalted."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18:14</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48201"/>
            <a:ext cx="1752600" cy="2062103"/>
          </a:xfrm>
          <a:prstGeom prst="rect">
            <a:avLst/>
          </a:prstGeom>
          <a:noFill/>
        </p:spPr>
        <p:txBody>
          <a:bodyPr wrap="square" rtlCol="0">
            <a:spAutoFit/>
          </a:bodyPr>
          <a:lstStyle/>
          <a:p>
            <a:pPr algn="ctr"/>
            <a:r>
              <a:rPr lang="en-US" sz="1600" dirty="0">
                <a:solidFill>
                  <a:schemeClr val="tx1">
                    <a:lumMod val="95000"/>
                  </a:schemeClr>
                </a:solidFill>
              </a:rPr>
              <a:t>The Pharisee and the Tax Collector</a:t>
            </a:r>
          </a:p>
          <a:p>
            <a:pPr algn="ctr"/>
            <a:endParaRPr lang="en-US" sz="1600" dirty="0">
              <a:solidFill>
                <a:schemeClr val="tx1">
                  <a:lumMod val="95000"/>
                </a:schemeClr>
              </a:solidFill>
            </a:endParaRPr>
          </a:p>
          <a:p>
            <a:pPr algn="ctr"/>
            <a:r>
              <a:rPr lang="en-US" sz="1600" dirty="0">
                <a:solidFill>
                  <a:schemeClr val="tx1">
                    <a:lumMod val="95000"/>
                  </a:schemeClr>
                </a:solidFill>
              </a:rPr>
              <a:t>Aristakes</a:t>
            </a:r>
          </a:p>
          <a:p>
            <a:pPr algn="ctr"/>
            <a:r>
              <a:rPr lang="en-US" sz="1600" dirty="0">
                <a:solidFill>
                  <a:schemeClr val="tx1">
                    <a:lumMod val="95000"/>
                  </a:schemeClr>
                </a:solidFill>
              </a:rPr>
              <a:t>Armenia, 1475</a:t>
            </a:r>
          </a:p>
          <a:p>
            <a:pPr algn="ctr"/>
            <a:r>
              <a:rPr lang="en-US" sz="1600" dirty="0">
                <a:solidFill>
                  <a:schemeClr val="tx1">
                    <a:lumMod val="95000"/>
                  </a:schemeClr>
                </a:solidFill>
              </a:rPr>
              <a:t>Walters Art Museum</a:t>
            </a:r>
          </a:p>
          <a:p>
            <a:pPr algn="ctr"/>
            <a:r>
              <a:rPr lang="en-US" sz="1600" dirty="0">
                <a:solidFill>
                  <a:schemeClr val="tx1">
                    <a:lumMod val="95000"/>
                  </a:schemeClr>
                </a:solidFill>
              </a:rPr>
              <a:t>Baltimore, MD</a:t>
            </a:r>
          </a:p>
        </p:txBody>
      </p:sp>
      <p:pic>
        <p:nvPicPr>
          <p:cNvPr id="3" name="Picture 2">
            <a:extLst>
              <a:ext uri="{FF2B5EF4-FFF2-40B4-BE49-F238E27FC236}">
                <a16:creationId xmlns:a16="http://schemas.microsoft.com/office/drawing/2014/main" id="{D653AB89-515F-4743-903B-BBFC6D5C5B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0"/>
            <a:ext cx="5711992" cy="6858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5334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https://commons.wikimedia.org/wiki/File:Martin_Johnson_Heade_-_April_Showers_-_47.1173_-_Museum_of_Fine_Arts.jpg</a:t>
            </a:r>
          </a:p>
          <a:p>
            <a:pPr>
              <a:buNone/>
            </a:pPr>
            <a:r>
              <a:rPr lang="en-US" sz="1600" dirty="0"/>
              <a:t>http://commons.wikimedia.org/wiki/File:G._Caillebotte_-_L%27Yerres,_pluie.jpg</a:t>
            </a:r>
          </a:p>
          <a:p>
            <a:pPr>
              <a:buNone/>
            </a:pPr>
            <a:r>
              <a:rPr lang="en-US" sz="1600" dirty="0"/>
              <a:t>https://commons.wikimedia.org/wiki/File:War_memorial_mural_-_Nuevo_Gualcho,_El_Salvador.JPG – Amelia Hunt</a:t>
            </a:r>
          </a:p>
          <a:p>
            <a:pPr>
              <a:buNone/>
            </a:pPr>
            <a:r>
              <a:rPr lang="en-US" sz="1600" dirty="0"/>
              <a:t>https://commons.wikimedia.org/wiki/File:Savannah_Sparrow,_Passerculus_sandwichensis,_nestlings_baby_birds,_in_nest_AB_Canada_(1).jpg</a:t>
            </a:r>
          </a:p>
          <a:p>
            <a:pPr>
              <a:buNone/>
            </a:pPr>
            <a:r>
              <a:rPr lang="en-US" sz="1600" dirty="0"/>
              <a:t>https://commons.wikimedia.org/wiki/File:Rembrandt_Harmensz._van_Rijn_085b.jpg</a:t>
            </a:r>
          </a:p>
          <a:p>
            <a:pPr>
              <a:buNone/>
            </a:pPr>
            <a:r>
              <a:rPr lang="en-US" sz="1600" dirty="0"/>
              <a:t>https://commons.wikimedia.org/wiki/File:Tissot_The_Pharisee_and_the_publican_Brooklyn.jpg</a:t>
            </a:r>
          </a:p>
          <a:p>
            <a:pPr>
              <a:buNone/>
            </a:pPr>
            <a:r>
              <a:rPr lang="en-US" sz="1600" dirty="0"/>
              <a:t>http://diglib.library.vanderbilt.edu/act-imagelink.pl?RC=48268</a:t>
            </a:r>
          </a:p>
          <a:p>
            <a:pPr>
              <a:buNone/>
            </a:pPr>
            <a:r>
              <a:rPr lang="en-US" sz="1600" dirty="0"/>
              <a:t>https://commons.wikimedia.org/wiki/File:De_Farizee%C3%ABr_en_de_tollenaar_Rijksmuseum_SK-A-2959.jpeg</a:t>
            </a:r>
          </a:p>
          <a:p>
            <a:pPr>
              <a:buNone/>
            </a:pPr>
            <a:r>
              <a:rPr lang="en-US" sz="1600" dirty="0"/>
              <a:t>http://commons.wikimedia.org/wiki/File:MillaisThe_Pharisee_and_the_publican_Tate.jpg</a:t>
            </a:r>
          </a:p>
          <a:p>
            <a:pPr>
              <a:buNone/>
            </a:pPr>
            <a:r>
              <a:rPr lang="en-US" sz="1600" dirty="0"/>
              <a:t>https://commons.wikimedia.org/wiki/File:Gospel_Book,_Publican_and_the_Pharisee,_Walters_Manuscript_W.540,_fol._179r.jpg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324600"/>
            <a:ext cx="8763000" cy="307777"/>
          </a:xfrm>
          <a:prstGeom prst="rect">
            <a:avLst/>
          </a:prstGeom>
          <a:noFill/>
        </p:spPr>
        <p:txBody>
          <a:bodyPr wrap="square" rtlCol="0">
            <a:spAutoFit/>
          </a:bodyPr>
          <a:lstStyle/>
          <a:p>
            <a:pPr algn="ctr"/>
            <a:r>
              <a:rPr lang="en-US" sz="1400" dirty="0">
                <a:solidFill>
                  <a:schemeClr val="tx1">
                    <a:lumMod val="95000"/>
                  </a:schemeClr>
                </a:solidFill>
              </a:rPr>
              <a:t>April Showers  --  Martin </a:t>
            </a:r>
            <a:r>
              <a:rPr lang="en-US" sz="1400" dirty="0" err="1">
                <a:solidFill>
                  <a:schemeClr val="tx1">
                    <a:lumMod val="95000"/>
                  </a:schemeClr>
                </a:solidFill>
              </a:rPr>
              <a:t>Heade</a:t>
            </a:r>
            <a:r>
              <a:rPr lang="en-US" sz="1400" dirty="0">
                <a:solidFill>
                  <a:schemeClr val="tx1">
                    <a:lumMod val="95000"/>
                  </a:schemeClr>
                </a:solidFill>
              </a:rPr>
              <a:t>, Museum of Fine Arts, Boston, MA</a:t>
            </a:r>
          </a:p>
        </p:txBody>
      </p:sp>
      <p:pic>
        <p:nvPicPr>
          <p:cNvPr id="3" name="Picture 2">
            <a:extLst>
              <a:ext uri="{FF2B5EF4-FFF2-40B4-BE49-F238E27FC236}">
                <a16:creationId xmlns:a16="http://schemas.microsoft.com/office/drawing/2014/main" id="{DCC9FD6D-6FC2-28CB-62B3-8905A5AD5035}"/>
              </a:ext>
            </a:extLst>
          </p:cNvPr>
          <p:cNvPicPr>
            <a:picLocks noChangeAspect="1"/>
          </p:cNvPicPr>
          <p:nvPr/>
        </p:nvPicPr>
        <p:blipFill>
          <a:blip r:embed="rId2"/>
          <a:stretch>
            <a:fillRect/>
          </a:stretch>
        </p:blipFill>
        <p:spPr>
          <a:xfrm>
            <a:off x="366793" y="228600"/>
            <a:ext cx="11520407" cy="5826035"/>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858000" cy="1754326"/>
          </a:xfrm>
          <a:prstGeom prst="rect">
            <a:avLst/>
          </a:prstGeom>
        </p:spPr>
        <p:txBody>
          <a:bodyPr wrap="square">
            <a:spAutoFit/>
          </a:bodyPr>
          <a:lstStyle/>
          <a:p>
            <a:r>
              <a:rPr lang="en-US" sz="3600" dirty="0"/>
              <a:t>You visit the earth and water it, </a:t>
            </a:r>
          </a:p>
          <a:p>
            <a:r>
              <a:rPr lang="en-US" sz="3600" dirty="0"/>
              <a:t>you greatly enrich it; </a:t>
            </a:r>
          </a:p>
          <a:p>
            <a:r>
              <a:rPr lang="en-US" sz="3600" dirty="0"/>
              <a:t>the river of God is full of water;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65:9</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181600"/>
            <a:ext cx="2286000" cy="1569660"/>
          </a:xfrm>
          <a:prstGeom prst="rect">
            <a:avLst/>
          </a:prstGeom>
          <a:noFill/>
        </p:spPr>
        <p:txBody>
          <a:bodyPr wrap="square" rtlCol="0">
            <a:spAutoFit/>
          </a:bodyPr>
          <a:lstStyle/>
          <a:p>
            <a:pPr algn="ctr"/>
            <a:r>
              <a:rPr lang="en-US" sz="1600" dirty="0">
                <a:solidFill>
                  <a:schemeClr val="tx1">
                    <a:lumMod val="95000"/>
                  </a:schemeClr>
                </a:solidFill>
              </a:rPr>
              <a:t>The Effect of Rain, Yerres River</a:t>
            </a:r>
          </a:p>
          <a:p>
            <a:pPr algn="ctr"/>
            <a:endParaRPr lang="en-US" sz="1600" dirty="0">
              <a:solidFill>
                <a:schemeClr val="tx1">
                  <a:lumMod val="95000"/>
                </a:schemeClr>
              </a:solidFill>
            </a:endParaRPr>
          </a:p>
          <a:p>
            <a:pPr algn="ctr"/>
            <a:r>
              <a:rPr lang="en-US" sz="1600" dirty="0">
                <a:solidFill>
                  <a:schemeClr val="tx1">
                    <a:lumMod val="95000"/>
                  </a:schemeClr>
                </a:solidFill>
              </a:rPr>
              <a:t>Gustave Caillebotte</a:t>
            </a:r>
          </a:p>
          <a:p>
            <a:pPr algn="ctr"/>
            <a:r>
              <a:rPr lang="en-US" sz="1600" dirty="0">
                <a:solidFill>
                  <a:schemeClr val="tx1">
                    <a:lumMod val="95000"/>
                  </a:schemeClr>
                </a:solidFill>
              </a:rPr>
              <a:t>Indiana Art Museum</a:t>
            </a:r>
          </a:p>
          <a:p>
            <a:pPr algn="ctr"/>
            <a:r>
              <a:rPr lang="en-US" sz="1600" dirty="0">
                <a:solidFill>
                  <a:schemeClr val="tx1">
                    <a:lumMod val="95000"/>
                  </a:schemeClr>
                </a:solidFill>
              </a:rPr>
              <a:t>Bloomington, IN</a:t>
            </a:r>
          </a:p>
        </p:txBody>
      </p:sp>
      <p:pic>
        <p:nvPicPr>
          <p:cNvPr id="2" name="Picture 1">
            <a:extLst>
              <a:ext uri="{FF2B5EF4-FFF2-40B4-BE49-F238E27FC236}">
                <a16:creationId xmlns:a16="http://schemas.microsoft.com/office/drawing/2014/main" id="{92634B0D-9371-429E-83B1-20253186A3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1" y="0"/>
            <a:ext cx="4989195"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295400"/>
            <a:ext cx="6096000" cy="2862322"/>
          </a:xfrm>
          <a:prstGeom prst="rect">
            <a:avLst/>
          </a:prstGeom>
        </p:spPr>
        <p:txBody>
          <a:bodyPr wrap="square">
            <a:spAutoFit/>
          </a:bodyPr>
          <a:lstStyle/>
          <a:p>
            <a:r>
              <a:rPr lang="en-US" sz="3600" dirty="0"/>
              <a:t>We look for peace, but find no good; for a time of healing, but there is terror instead.  We acknowledge our wickedness, O LORD …</a:t>
            </a:r>
            <a:endParaRPr lang="en-US" sz="3600" dirty="0">
              <a:cs typeface="Arial" pitchFamily="34" charset="0"/>
            </a:endParaRP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Jeremiah 14:19c, 20a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791200"/>
            <a:ext cx="8763000" cy="338554"/>
          </a:xfrm>
          <a:prstGeom prst="rect">
            <a:avLst/>
          </a:prstGeom>
          <a:noFill/>
        </p:spPr>
        <p:txBody>
          <a:bodyPr wrap="square" rtlCol="0">
            <a:spAutoFit/>
          </a:bodyPr>
          <a:lstStyle/>
          <a:p>
            <a:pPr algn="ctr"/>
            <a:r>
              <a:rPr lang="en-US" sz="1600" dirty="0">
                <a:solidFill>
                  <a:schemeClr val="tx1">
                    <a:lumMod val="95000"/>
                  </a:schemeClr>
                </a:solidFill>
              </a:rPr>
              <a:t>Tribute to the Lost Community Members from the Civil War  --  Nuevo Gualcho, El Salvador</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3F0BB0CF-9F07-4AEF-BFC4-1DF07E920D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0"/>
            <a:ext cx="9144000" cy="51435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371600"/>
            <a:ext cx="7086600" cy="2862322"/>
          </a:xfrm>
          <a:prstGeom prst="rect">
            <a:avLst/>
          </a:prstGeom>
        </p:spPr>
        <p:txBody>
          <a:bodyPr wrap="square">
            <a:spAutoFit/>
          </a:bodyPr>
          <a:lstStyle/>
          <a:p>
            <a:r>
              <a:rPr lang="en-US" sz="3600" dirty="0"/>
              <a:t>How lovely is your dwelling place, O LORD of hosts! … Even the sparrow finds a home, and the swallow a nest for herself, where she may lay her young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84:1, 3a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191001"/>
            <a:ext cx="1143000" cy="2554545"/>
          </a:xfrm>
          <a:prstGeom prst="rect">
            <a:avLst/>
          </a:prstGeom>
          <a:noFill/>
        </p:spPr>
        <p:txBody>
          <a:bodyPr wrap="square" rtlCol="0">
            <a:spAutoFit/>
          </a:bodyPr>
          <a:lstStyle/>
          <a:p>
            <a:pPr algn="ctr"/>
            <a:r>
              <a:rPr lang="en-US" sz="1600" dirty="0">
                <a:solidFill>
                  <a:schemeClr val="tx1">
                    <a:lumMod val="95000"/>
                  </a:schemeClr>
                </a:solidFill>
              </a:rPr>
              <a:t>Savannah Sparrow Nestlings</a:t>
            </a:r>
          </a:p>
          <a:p>
            <a:pPr algn="ctr"/>
            <a:endParaRPr lang="en-US" sz="1600" dirty="0">
              <a:solidFill>
                <a:schemeClr val="tx1">
                  <a:lumMod val="95000"/>
                </a:schemeClr>
              </a:solidFill>
            </a:endParaRPr>
          </a:p>
          <a:p>
            <a:pPr algn="ctr"/>
            <a:r>
              <a:rPr lang="en-US" sz="1600" dirty="0">
                <a:solidFill>
                  <a:schemeClr val="tx1">
                    <a:lumMod val="95000"/>
                  </a:schemeClr>
                </a:solidFill>
              </a:rPr>
              <a:t>Nest Monitoring Project of Sensitive Birds</a:t>
            </a:r>
          </a:p>
          <a:p>
            <a:pPr algn="ctr"/>
            <a:r>
              <a:rPr lang="en-US" sz="1600" dirty="0">
                <a:solidFill>
                  <a:schemeClr val="tx1">
                    <a:lumMod val="95000"/>
                  </a:schemeClr>
                </a:solidFill>
              </a:rPr>
              <a:t>Alberta, CA</a:t>
            </a:r>
          </a:p>
        </p:txBody>
      </p:sp>
      <p:pic>
        <p:nvPicPr>
          <p:cNvPr id="2" name="Picture 1">
            <a:extLst>
              <a:ext uri="{FF2B5EF4-FFF2-40B4-BE49-F238E27FC236}">
                <a16:creationId xmlns:a16="http://schemas.microsoft.com/office/drawing/2014/main" id="{D9EED6F0-E3C1-4D8E-8E48-67DACCE80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29026" y="0"/>
            <a:ext cx="6429375"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223</TotalTime>
  <Words>856</Words>
  <Application>Microsoft Office PowerPoint</Application>
  <PresentationFormat>Widescreen</PresentationFormat>
  <Paragraphs>79</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Twentieth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110</cp:revision>
  <dcterms:created xsi:type="dcterms:W3CDTF">2016-08-31T16:46:43Z</dcterms:created>
  <dcterms:modified xsi:type="dcterms:W3CDTF">2022-11-12T16:58:24Z</dcterms:modified>
</cp:coreProperties>
</file>