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282" r:id="rId3"/>
    <p:sldId id="384" r:id="rId4"/>
    <p:sldId id="383" r:id="rId5"/>
    <p:sldId id="410" r:id="rId6"/>
    <p:sldId id="385" r:id="rId7"/>
    <p:sldId id="386" r:id="rId8"/>
    <p:sldId id="387" r:id="rId9"/>
    <p:sldId id="408" r:id="rId10"/>
    <p:sldId id="409" r:id="rId11"/>
    <p:sldId id="390" r:id="rId12"/>
    <p:sldId id="391" r:id="rId13"/>
    <p:sldId id="392" r:id="rId14"/>
    <p:sldId id="393" r:id="rId15"/>
    <p:sldId id="394" r:id="rId16"/>
    <p:sldId id="395" r:id="rId17"/>
    <p:sldId id="396" r:id="rId18"/>
    <p:sldId id="397" r:id="rId19"/>
    <p:sldId id="398" r:id="rId20"/>
    <p:sldId id="399" r:id="rId21"/>
    <p:sldId id="400"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6C58"/>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375" autoAdjust="0"/>
    <p:restoredTop sz="94694"/>
  </p:normalViewPr>
  <p:slideViewPr>
    <p:cSldViewPr>
      <p:cViewPr>
        <p:scale>
          <a:sx n="70" d="100"/>
          <a:sy n="70" d="100"/>
        </p:scale>
        <p:origin x="-437" y="168"/>
      </p:cViewPr>
      <p:guideLst>
        <p:guide orient="horz" pos="2160"/>
        <p:guide pos="3840"/>
      </p:guideLst>
    </p:cSldViewPr>
  </p:slideViewPr>
  <p:notesTextViewPr>
    <p:cViewPr>
      <p:scale>
        <a:sx n="100" d="100"/>
        <a:sy n="100" d="100"/>
      </p:scale>
      <p:origin x="0" y="0"/>
    </p:cViewPr>
  </p:notesTextViewPr>
  <p:sorterViewPr>
    <p:cViewPr>
      <p:scale>
        <a:sx n="90" d="100"/>
        <a:sy n="90" d="100"/>
      </p:scale>
      <p:origin x="0" y="-42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21</a:t>
            </a:fld>
            <a:endParaRPr lang="en-US"/>
          </a:p>
        </p:txBody>
      </p:sp>
    </p:spTree>
    <p:extLst>
      <p:ext uri="{BB962C8B-B14F-4D97-AF65-F5344CB8AC3E}">
        <p14:creationId xmlns:p14="http://schemas.microsoft.com/office/powerpoint/2010/main" val="814261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Twelfth Sunday after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561681" y="6007745"/>
            <a:ext cx="8953500" cy="830997"/>
          </a:xfrm>
          <a:prstGeom prst="rect">
            <a:avLst/>
          </a:prstGeom>
          <a:solidFill>
            <a:srgbClr val="806C58">
              <a:alpha val="75000"/>
            </a:srgbClr>
          </a:solidFill>
        </p:spPr>
        <p:txBody>
          <a:bodyPr wrap="square">
            <a:spAutoFit/>
          </a:bodyPr>
          <a:lstStyle/>
          <a:p>
            <a:pPr algn="ctr"/>
            <a:r>
              <a:rPr lang="en-US" sz="2400" dirty="0"/>
              <a:t>Jeremiah 2:4-13 and Psalm 81:1, 10-16  •  Sirach 10:12-18 or Proverbs 25:6-7 and Psalm 112  •  Hebrews 13:1-8, 15-16  Luke 14:1, 7-14</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2228672"/>
            <a:ext cx="5410200" cy="1200329"/>
          </a:xfrm>
          <a:prstGeom prst="rect">
            <a:avLst/>
          </a:prstGeom>
        </p:spPr>
        <p:txBody>
          <a:bodyPr wrap="square">
            <a:spAutoFit/>
          </a:bodyPr>
          <a:lstStyle/>
          <a:p>
            <a:r>
              <a:rPr lang="en-US" sz="3600" dirty="0"/>
              <a:t>"The Lord is my helper; </a:t>
            </a:r>
          </a:p>
          <a:p>
            <a:r>
              <a:rPr lang="en-US" sz="3600" dirty="0"/>
              <a:t>I will not be afraid."</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Hebrews 13:6b</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Psalm 23  --  John August Swanson, serigraph, 2010</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C9F591AE-97BD-46B4-B7A2-44B800D1149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371062"/>
            <a:ext cx="9144000" cy="5724938"/>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773178"/>
            <a:ext cx="6934200" cy="2862322"/>
          </a:xfrm>
          <a:prstGeom prst="rect">
            <a:avLst/>
          </a:prstGeom>
        </p:spPr>
        <p:txBody>
          <a:bodyPr wrap="square">
            <a:spAutoFit/>
          </a:bodyPr>
          <a:lstStyle/>
          <a:p>
            <a:r>
              <a:rPr lang="en-US" sz="3600" dirty="0"/>
              <a:t>On one occasion when Jesus was going to the house of a leader of the Pharisees to eat a meal on the sabbath, they were watching him closely.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14:1</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Pharisees, detail from John the Baptist Bearing Witness  --  Francesco Granacci, Met Museum, New York</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2087CFF3-CEF9-4DF6-A497-1ED82C420E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94847"/>
            <a:ext cx="9144000" cy="5806495"/>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447800"/>
            <a:ext cx="6781800" cy="2862322"/>
          </a:xfrm>
          <a:prstGeom prst="rect">
            <a:avLst/>
          </a:prstGeom>
        </p:spPr>
        <p:txBody>
          <a:bodyPr wrap="square">
            <a:spAutoFit/>
          </a:bodyPr>
          <a:lstStyle/>
          <a:p>
            <a:r>
              <a:rPr lang="en-US" sz="3600" dirty="0"/>
              <a:t>He said … to the one who had invited him, "When you give a luncheon or a dinner, do not invite your friends or your brothers or your relatives or rich neighbors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14:12a</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18116" y="4343401"/>
            <a:ext cx="1249885" cy="2462213"/>
          </a:xfrm>
          <a:prstGeom prst="rect">
            <a:avLst/>
          </a:prstGeom>
          <a:noFill/>
        </p:spPr>
        <p:txBody>
          <a:bodyPr wrap="square" rtlCol="0">
            <a:spAutoFit/>
          </a:bodyPr>
          <a:lstStyle/>
          <a:p>
            <a:pPr algn="ctr"/>
            <a:r>
              <a:rPr lang="en-US" sz="1400" dirty="0">
                <a:solidFill>
                  <a:schemeClr val="tx1">
                    <a:lumMod val="95000"/>
                  </a:schemeClr>
                </a:solidFill>
              </a:rPr>
              <a:t>Guests, detail, Banquet of Herod</a:t>
            </a:r>
          </a:p>
          <a:p>
            <a:pPr algn="ctr"/>
            <a:endParaRPr lang="en-US" sz="1400" dirty="0">
              <a:solidFill>
                <a:schemeClr val="tx1">
                  <a:lumMod val="95000"/>
                </a:schemeClr>
              </a:solidFill>
            </a:endParaRPr>
          </a:p>
          <a:p>
            <a:pPr algn="ctr"/>
            <a:r>
              <a:rPr lang="en-US" sz="1400" dirty="0">
                <a:solidFill>
                  <a:schemeClr val="tx1">
                    <a:lumMod val="95000"/>
                  </a:schemeClr>
                </a:solidFill>
              </a:rPr>
              <a:t>Pedro G. Benabarre</a:t>
            </a:r>
          </a:p>
          <a:p>
            <a:pPr algn="ctr"/>
            <a:r>
              <a:rPr lang="en-US" sz="1400" dirty="0">
                <a:solidFill>
                  <a:schemeClr val="tx1">
                    <a:lumMod val="95000"/>
                  </a:schemeClr>
                </a:solidFill>
              </a:rPr>
              <a:t>National Art Museum of Catalonia</a:t>
            </a:r>
          </a:p>
          <a:p>
            <a:pPr algn="ctr"/>
            <a:r>
              <a:rPr lang="en-US" sz="1400" dirty="0">
                <a:solidFill>
                  <a:schemeClr val="tx1">
                    <a:lumMod val="95000"/>
                  </a:schemeClr>
                </a:solidFill>
              </a:rPr>
              <a:t>Barcelona, Spain</a:t>
            </a:r>
          </a:p>
        </p:txBody>
      </p:sp>
      <p:pic>
        <p:nvPicPr>
          <p:cNvPr id="5" name="Picture 4">
            <a:extLst>
              <a:ext uri="{FF2B5EF4-FFF2-40B4-BE49-F238E27FC236}">
                <a16:creationId xmlns:a16="http://schemas.microsoft.com/office/drawing/2014/main" id="{8956EB60-AE55-4362-A1B5-6F1C4CBF09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0"/>
            <a:ext cx="7741715" cy="6858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086600" cy="1754326"/>
          </a:xfrm>
          <a:prstGeom prst="rect">
            <a:avLst/>
          </a:prstGeom>
        </p:spPr>
        <p:txBody>
          <a:bodyPr wrap="square">
            <a:spAutoFit/>
          </a:bodyPr>
          <a:lstStyle/>
          <a:p>
            <a:r>
              <a:rPr lang="en-US" sz="3600" dirty="0"/>
              <a:t>But when you give a banquet, invite the poor, the crippled, the lame, and the blind.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14:13</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The Poor Invited to the Feast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EFA2C50-1054-4013-92EE-9F08262B5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210412"/>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862322"/>
          </a:xfrm>
          <a:prstGeom prst="rect">
            <a:avLst/>
          </a:prstGeom>
        </p:spPr>
        <p:txBody>
          <a:bodyPr wrap="square">
            <a:spAutoFit/>
          </a:bodyPr>
          <a:lstStyle/>
          <a:p>
            <a:r>
              <a:rPr lang="en-US" sz="3600" dirty="0"/>
              <a:t>And you will be blessed, because they cannot repay you, for you will be repaid at the resurrection of the righteous."</a:t>
            </a:r>
          </a:p>
          <a:p>
            <a:endParaRPr lang="en-US" sz="3600" dirty="0"/>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14:14</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Waiting for the Blessing  --  Mycola Pymonenko, Rybinsk Museum, Rybinsk, Russia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09336DB7-457E-486C-B995-E3518461CD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6309315"/>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24000"/>
            <a:ext cx="7467600" cy="2862322"/>
          </a:xfrm>
          <a:prstGeom prst="rect">
            <a:avLst/>
          </a:prstGeom>
        </p:spPr>
        <p:txBody>
          <a:bodyPr wrap="square">
            <a:spAutoFit/>
          </a:bodyPr>
          <a:lstStyle/>
          <a:p>
            <a:r>
              <a:rPr lang="en-US" sz="3600" dirty="0"/>
              <a:t>for my people have committed two evils: they have forsaken me, the fountain of living water, and dug out cisterns for themselves, cracked cisterns that can hold no water.</a:t>
            </a:r>
          </a:p>
        </p:txBody>
      </p:sp>
      <p:sp>
        <p:nvSpPr>
          <p:cNvPr id="4" name="TextBox 3"/>
          <p:cNvSpPr txBox="1"/>
          <p:nvPr/>
        </p:nvSpPr>
        <p:spPr>
          <a:xfrm>
            <a:off x="5791200" y="4872336"/>
            <a:ext cx="3352800" cy="461665"/>
          </a:xfrm>
          <a:prstGeom prst="rect">
            <a:avLst/>
          </a:prstGeom>
          <a:noFill/>
        </p:spPr>
        <p:txBody>
          <a:bodyPr wrap="square" rtlCol="0">
            <a:spAutoFit/>
          </a:bodyPr>
          <a:lstStyle/>
          <a:p>
            <a:pPr algn="ctr"/>
            <a:r>
              <a:rPr lang="en-US" sz="2400" dirty="0">
                <a:solidFill>
                  <a:schemeClr val="tx1">
                    <a:lumMod val="95000"/>
                  </a:schemeClr>
                </a:solidFill>
              </a:rPr>
              <a:t>Jeremiah 2:13</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315200" cy="1754326"/>
          </a:xfrm>
          <a:prstGeom prst="rect">
            <a:avLst/>
          </a:prstGeom>
        </p:spPr>
        <p:txBody>
          <a:bodyPr wrap="square">
            <a:spAutoFit/>
          </a:bodyPr>
          <a:lstStyle/>
          <a:p>
            <a:r>
              <a:rPr lang="en-US" sz="3600" dirty="0"/>
              <a:t>For all who exalt themselves will be humbled, and those who humble themselves will be exalted."</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14:11</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648201"/>
            <a:ext cx="1143000" cy="2062103"/>
          </a:xfrm>
          <a:prstGeom prst="rect">
            <a:avLst/>
          </a:prstGeom>
          <a:noFill/>
        </p:spPr>
        <p:txBody>
          <a:bodyPr wrap="square" rtlCol="0">
            <a:spAutoFit/>
          </a:bodyPr>
          <a:lstStyle/>
          <a:p>
            <a:pPr algn="ctr"/>
            <a:r>
              <a:rPr lang="en-US" sz="1600" dirty="0">
                <a:solidFill>
                  <a:schemeClr val="tx1">
                    <a:lumMod val="95000"/>
                  </a:schemeClr>
                </a:solidFill>
              </a:rPr>
              <a:t>Among the Humble</a:t>
            </a:r>
          </a:p>
          <a:p>
            <a:pPr algn="ctr"/>
            <a:endParaRPr lang="en-US" sz="1600" dirty="0">
              <a:solidFill>
                <a:schemeClr val="tx1">
                  <a:lumMod val="95000"/>
                </a:schemeClr>
              </a:solidFill>
            </a:endParaRPr>
          </a:p>
          <a:p>
            <a:pPr algn="ctr"/>
            <a:r>
              <a:rPr lang="en-US" sz="1600" dirty="0">
                <a:solidFill>
                  <a:schemeClr val="tx1">
                    <a:lumMod val="95000"/>
                  </a:schemeClr>
                </a:solidFill>
              </a:rPr>
              <a:t>Leon Lhermitte</a:t>
            </a:r>
          </a:p>
          <a:p>
            <a:pPr algn="ctr"/>
            <a:r>
              <a:rPr lang="en-US" sz="1600" dirty="0">
                <a:solidFill>
                  <a:schemeClr val="tx1">
                    <a:lumMod val="95000"/>
                  </a:schemeClr>
                </a:solidFill>
              </a:rPr>
              <a:t>Met Museum</a:t>
            </a:r>
          </a:p>
          <a:p>
            <a:pPr algn="ctr"/>
            <a:r>
              <a:rPr lang="en-US" sz="1600" dirty="0">
                <a:solidFill>
                  <a:schemeClr val="tx1">
                    <a:lumMod val="95000"/>
                  </a:schemeClr>
                </a:solidFill>
              </a:rPr>
              <a:t>New York</a:t>
            </a:r>
          </a:p>
        </p:txBody>
      </p:sp>
      <p:pic>
        <p:nvPicPr>
          <p:cNvPr id="2" name="Picture 1">
            <a:extLst>
              <a:ext uri="{FF2B5EF4-FFF2-40B4-BE49-F238E27FC236}">
                <a16:creationId xmlns:a16="http://schemas.microsoft.com/office/drawing/2014/main" id="{7435F5DB-DC4C-43A7-93B1-71E1DFBCE0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04" t="22222"/>
          <a:stretch/>
        </p:blipFill>
        <p:spPr>
          <a:xfrm>
            <a:off x="2937468" y="0"/>
            <a:ext cx="7696200" cy="68580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https://www.flickr.com/photos/unamid-photo/6806932361/</a:t>
            </a:r>
          </a:p>
          <a:p>
            <a:pPr>
              <a:buNone/>
            </a:pPr>
            <a:r>
              <a:rPr lang="en-US" sz="1600" dirty="0"/>
              <a:t>https://commons.wikimedia.org/wiki/File:Sweet_Honey_in_the_Rock.jpg</a:t>
            </a:r>
          </a:p>
          <a:p>
            <a:pPr>
              <a:buNone/>
            </a:pPr>
            <a:r>
              <a:rPr lang="en-US" sz="1600" dirty="0"/>
              <a:t>https://commons.wikimedia.org/wiki/File:Abraham_entertainment_angels_MNMA_Cl19000.jpg</a:t>
            </a:r>
          </a:p>
          <a:p>
            <a:pPr>
              <a:buNone/>
            </a:pPr>
            <a:r>
              <a:rPr lang="en-US" sz="1600" dirty="0"/>
              <a:t>http://www.flickr.com/photos/leahbrooks/3966832626/</a:t>
            </a:r>
          </a:p>
          <a:p>
            <a:pPr>
              <a:buNone/>
            </a:pPr>
            <a:r>
              <a:rPr lang="en-US" sz="1600" dirty="0"/>
              <a:t>www.JohnAugustSwanson.com - copyright 2010 by John August Swanson</a:t>
            </a:r>
          </a:p>
          <a:p>
            <a:pPr>
              <a:buNone/>
            </a:pPr>
            <a:r>
              <a:rPr lang="en-US" sz="1600" dirty="0"/>
              <a:t>https://www.flickr.com/photos/peterjr1961/4826825691/ - Peter Roan</a:t>
            </a:r>
          </a:p>
          <a:p>
            <a:pPr>
              <a:buNone/>
            </a:pPr>
            <a:r>
              <a:rPr lang="en-US" sz="1600" dirty="0"/>
              <a:t>https://commons.wikimedia.org/wiki/File:Pedro_Garc%C3%ADa_de_Benabarre_and_workshop_-_Herod%27s_Banquet_-_Google_Art_Project.jpg</a:t>
            </a:r>
          </a:p>
          <a:p>
            <a:pPr>
              <a:buNone/>
            </a:pPr>
            <a:r>
              <a:rPr lang="en-US" sz="1600" dirty="0"/>
              <a:t>http://diglib.library.vanderbilt.edu/act-imagelink.pl?RC=48397</a:t>
            </a:r>
          </a:p>
          <a:p>
            <a:pPr>
              <a:buNone/>
            </a:pPr>
            <a:r>
              <a:rPr lang="en-US" sz="1600" dirty="0"/>
              <a:t>http://commons.wikimedia.org/wiki/File:PimonenkoNK_PashalZautrRYB.jpg</a:t>
            </a:r>
          </a:p>
          <a:p>
            <a:pPr>
              <a:buNone/>
            </a:pPr>
            <a:r>
              <a:rPr lang="en-US" sz="1600" dirty="0"/>
              <a:t>https://commons.wikimedia.org/wiki/File:Among_the_Humble_MET_ep05.38.bw.R.jpg</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Construction of Water Pump for Well  --  North Darfur, Sudan  </a:t>
            </a:r>
          </a:p>
        </p:txBody>
      </p:sp>
      <p:pic>
        <p:nvPicPr>
          <p:cNvPr id="6" name="Picture 5">
            <a:extLst>
              <a:ext uri="{FF2B5EF4-FFF2-40B4-BE49-F238E27FC236}">
                <a16:creationId xmlns:a16="http://schemas.microsoft.com/office/drawing/2014/main" id="{3F15B5E6-89DD-4906-9474-1D57CB292F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8854"/>
            <a:ext cx="9144000" cy="6098977"/>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00200"/>
            <a:ext cx="6858000" cy="2308324"/>
          </a:xfrm>
          <a:prstGeom prst="rect">
            <a:avLst/>
          </a:prstGeom>
        </p:spPr>
        <p:txBody>
          <a:bodyPr wrap="square">
            <a:spAutoFit/>
          </a:bodyPr>
          <a:lstStyle/>
          <a:p>
            <a:r>
              <a:rPr lang="en-US" sz="3600" dirty="0"/>
              <a:t>Sing aloud to God our strength; shout for joy to the God of Jacob …  Open your mouth wide and I will fill it … with honey from the rock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81:1, 10b, 16b</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Sweet Honey in the Rock, African-American Gospel choir</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3E7AF8E-4EDD-4128-9EEE-3C2CFFCD88D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267094"/>
            <a:ext cx="9144000" cy="5883965"/>
          </a:xfrm>
          <a:prstGeom prst="rect">
            <a:avLst/>
          </a:prstGeom>
        </p:spPr>
      </p:pic>
    </p:spTree>
    <p:extLst>
      <p:ext uri="{BB962C8B-B14F-4D97-AF65-F5344CB8AC3E}">
        <p14:creationId xmlns:p14="http://schemas.microsoft.com/office/powerpoint/2010/main" val="1119729901"/>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676400"/>
            <a:ext cx="6553200" cy="2308324"/>
          </a:xfrm>
          <a:prstGeom prst="rect">
            <a:avLst/>
          </a:prstGeom>
        </p:spPr>
        <p:txBody>
          <a:bodyPr wrap="square">
            <a:spAutoFit/>
          </a:bodyPr>
          <a:lstStyle/>
          <a:p>
            <a:r>
              <a:rPr lang="en-US" sz="3600" dirty="0"/>
              <a:t>Happy are those who fear the LORD … They rise in the darkness as a light for the upright; they are gracious, merciful, and righteous.</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112:1b, 4</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029200"/>
            <a:ext cx="2057400" cy="1569660"/>
          </a:xfrm>
          <a:prstGeom prst="rect">
            <a:avLst/>
          </a:prstGeom>
          <a:noFill/>
        </p:spPr>
        <p:txBody>
          <a:bodyPr wrap="square" rtlCol="0">
            <a:spAutoFit/>
          </a:bodyPr>
          <a:lstStyle/>
          <a:p>
            <a:pPr algn="ctr"/>
            <a:r>
              <a:rPr lang="en-US" sz="1600" dirty="0">
                <a:solidFill>
                  <a:schemeClr val="tx1">
                    <a:lumMod val="95000"/>
                  </a:schemeClr>
                </a:solidFill>
              </a:rPr>
              <a:t>Blessed are the Merciful</a:t>
            </a:r>
          </a:p>
          <a:p>
            <a:pPr algn="ctr"/>
            <a:endParaRPr lang="en-US" sz="1600" dirty="0">
              <a:solidFill>
                <a:schemeClr val="tx1">
                  <a:lumMod val="95000"/>
                </a:schemeClr>
              </a:solidFill>
            </a:endParaRPr>
          </a:p>
          <a:p>
            <a:pPr algn="ctr"/>
            <a:r>
              <a:rPr lang="en-US" sz="1600" dirty="0">
                <a:solidFill>
                  <a:schemeClr val="tx1">
                    <a:lumMod val="95000"/>
                  </a:schemeClr>
                </a:solidFill>
              </a:rPr>
              <a:t>Arlington Street Church</a:t>
            </a:r>
          </a:p>
          <a:p>
            <a:pPr algn="ctr"/>
            <a:r>
              <a:rPr lang="en-US" sz="1600" dirty="0">
                <a:solidFill>
                  <a:schemeClr val="tx1">
                    <a:lumMod val="95000"/>
                  </a:schemeClr>
                </a:solidFill>
              </a:rPr>
              <a:t>Boston, MA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11A1325A-CCF9-45A6-9F57-E03E5A783A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94884" y="107348"/>
            <a:ext cx="4501516" cy="6748979"/>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28800"/>
            <a:ext cx="6934200" cy="2308324"/>
          </a:xfrm>
          <a:prstGeom prst="rect">
            <a:avLst/>
          </a:prstGeom>
        </p:spPr>
        <p:txBody>
          <a:bodyPr wrap="square">
            <a:spAutoFit/>
          </a:bodyPr>
          <a:lstStyle/>
          <a:p>
            <a:r>
              <a:rPr lang="en-US" sz="3600" dirty="0"/>
              <a:t>Do not neglect to show hospitality to strangers, for by doing that some have entertained angels without knowing it.</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Hebrews 13:2</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257800"/>
            <a:ext cx="1600200" cy="1600438"/>
          </a:xfrm>
          <a:prstGeom prst="rect">
            <a:avLst/>
          </a:prstGeom>
          <a:noFill/>
        </p:spPr>
        <p:txBody>
          <a:bodyPr wrap="square" rtlCol="0">
            <a:spAutoFit/>
          </a:bodyPr>
          <a:lstStyle/>
          <a:p>
            <a:pPr algn="ctr"/>
            <a:r>
              <a:rPr lang="en-US" sz="1400" dirty="0">
                <a:solidFill>
                  <a:schemeClr val="tx1">
                    <a:lumMod val="95000"/>
                  </a:schemeClr>
                </a:solidFill>
              </a:rPr>
              <a:t>Abraham, Sarah, and the Three Visitors </a:t>
            </a:r>
          </a:p>
          <a:p>
            <a:pPr algn="ctr"/>
            <a:endParaRPr lang="en-US" sz="1400" dirty="0">
              <a:solidFill>
                <a:schemeClr val="tx1">
                  <a:lumMod val="95000"/>
                </a:schemeClr>
              </a:solidFill>
            </a:endParaRPr>
          </a:p>
          <a:p>
            <a:pPr algn="ctr"/>
            <a:r>
              <a:rPr lang="en-US" sz="1400" dirty="0">
                <a:solidFill>
                  <a:schemeClr val="tx1">
                    <a:lumMod val="95000"/>
                  </a:schemeClr>
                </a:solidFill>
              </a:rPr>
              <a:t>Catalan Cloister</a:t>
            </a:r>
          </a:p>
          <a:p>
            <a:pPr algn="ctr"/>
            <a:r>
              <a:rPr lang="en-US" sz="1400" dirty="0" err="1">
                <a:solidFill>
                  <a:schemeClr val="tx1">
                    <a:lumMod val="95000"/>
                  </a:schemeClr>
                </a:solidFill>
              </a:rPr>
              <a:t>Musee</a:t>
            </a:r>
            <a:r>
              <a:rPr lang="en-US" sz="1400" dirty="0">
                <a:solidFill>
                  <a:schemeClr val="tx1">
                    <a:lumMod val="95000"/>
                  </a:schemeClr>
                </a:solidFill>
              </a:rPr>
              <a:t> du Cluny</a:t>
            </a:r>
          </a:p>
          <a:p>
            <a:pPr algn="ctr"/>
            <a:r>
              <a:rPr lang="en-US" sz="1400" dirty="0">
                <a:solidFill>
                  <a:schemeClr val="tx1">
                    <a:lumMod val="95000"/>
                  </a:schemeClr>
                </a:solidFill>
              </a:rPr>
              <a:t>Paris, France</a:t>
            </a:r>
            <a:endParaRPr lang="en-US" sz="1600" dirty="0">
              <a:solidFill>
                <a:schemeClr val="tx1">
                  <a:lumMod val="95000"/>
                </a:schemeClr>
              </a:solidFill>
            </a:endParaRPr>
          </a:p>
        </p:txBody>
      </p:sp>
      <p:pic>
        <p:nvPicPr>
          <p:cNvPr id="8" name="Picture 7">
            <a:extLst>
              <a:ext uri="{FF2B5EF4-FFF2-40B4-BE49-F238E27FC236}">
                <a16:creationId xmlns:a16="http://schemas.microsoft.com/office/drawing/2014/main" id="{729C4A43-0A92-F6B6-F0FE-1C6A621319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08788" y="0"/>
            <a:ext cx="5587612" cy="680523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271</TotalTime>
  <Words>726</Words>
  <Application>Microsoft Office PowerPoint</Application>
  <PresentationFormat>Widescreen</PresentationFormat>
  <Paragraphs>66</Paragraphs>
  <Slides>22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Twelfth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122</cp:revision>
  <dcterms:created xsi:type="dcterms:W3CDTF">2016-08-31T16:46:43Z</dcterms:created>
  <dcterms:modified xsi:type="dcterms:W3CDTF">2022-11-11T20:48:52Z</dcterms:modified>
</cp:coreProperties>
</file>