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6"/>
  </p:notesMasterIdLst>
  <p:sldIdLst>
    <p:sldId id="256" r:id="rId2"/>
    <p:sldId id="383" r:id="rId3"/>
    <p:sldId id="384" r:id="rId4"/>
    <p:sldId id="385" r:id="rId5"/>
    <p:sldId id="386" r:id="rId6"/>
    <p:sldId id="387" r:id="rId7"/>
    <p:sldId id="408" r:id="rId8"/>
    <p:sldId id="282" r:id="rId9"/>
    <p:sldId id="382" r:id="rId10"/>
    <p:sldId id="409" r:id="rId11"/>
    <p:sldId id="390" r:id="rId12"/>
    <p:sldId id="391" r:id="rId13"/>
    <p:sldId id="392" r:id="rId14"/>
    <p:sldId id="393" r:id="rId15"/>
    <p:sldId id="394" r:id="rId16"/>
    <p:sldId id="395" r:id="rId17"/>
    <p:sldId id="396" r:id="rId18"/>
    <p:sldId id="397" r:id="rId19"/>
    <p:sldId id="398" r:id="rId20"/>
    <p:sldId id="399" r:id="rId21"/>
    <p:sldId id="400" r:id="rId22"/>
    <p:sldId id="401" r:id="rId23"/>
    <p:sldId id="402" r:id="rId24"/>
    <p:sldId id="29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1797A"/>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251" autoAdjust="0"/>
    <p:restoredTop sz="94694"/>
  </p:normalViewPr>
  <p:slideViewPr>
    <p:cSldViewPr>
      <p:cViewPr varScale="1">
        <p:scale>
          <a:sx n="69" d="100"/>
          <a:sy n="69" d="100"/>
        </p:scale>
        <p:origin x="82" y="202"/>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763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11/11/2022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11/11/2022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143001"/>
            <a:ext cx="8458200" cy="1698625"/>
          </a:xfrm>
        </p:spPr>
        <p:txBody>
          <a:bodyPr>
            <a:noAutofit/>
          </a:bodyPr>
          <a:lstStyle/>
          <a:p>
            <a:r>
              <a:rPr lang="en-US" sz="8800" dirty="0"/>
              <a:t>Tenth Sunday after Pentecost</a:t>
            </a:r>
          </a:p>
        </p:txBody>
      </p:sp>
      <p:sp>
        <p:nvSpPr>
          <p:cNvPr id="3" name="Subtitle 2"/>
          <p:cNvSpPr>
            <a:spLocks noGrp="1"/>
          </p:cNvSpPr>
          <p:nvPr>
            <p:ph type="subTitle" idx="1"/>
          </p:nvPr>
        </p:nvSpPr>
        <p:spPr>
          <a:xfrm>
            <a:off x="2819400" y="3429000"/>
            <a:ext cx="6400800" cy="838200"/>
          </a:xfrm>
        </p:spPr>
        <p:txBody>
          <a:bodyPr>
            <a:normAutofit lnSpcReduction="10000"/>
          </a:bodyPr>
          <a:lstStyle/>
          <a:p>
            <a:r>
              <a:rPr lang="en-US" sz="5400" i="1">
                <a:solidFill>
                  <a:schemeClr val="tx1"/>
                </a:solidFill>
              </a:rPr>
              <a:t>Year C</a:t>
            </a:r>
            <a:endParaRPr lang="en-US" sz="5400" i="1" dirty="0">
              <a:solidFill>
                <a:schemeClr val="tx1"/>
              </a:solidFill>
            </a:endParaRPr>
          </a:p>
        </p:txBody>
      </p:sp>
      <p:sp>
        <p:nvSpPr>
          <p:cNvPr id="4" name="Rectangle 3"/>
          <p:cNvSpPr/>
          <p:nvPr/>
        </p:nvSpPr>
        <p:spPr>
          <a:xfrm>
            <a:off x="1905000" y="5827694"/>
            <a:ext cx="8458200" cy="954107"/>
          </a:xfrm>
          <a:prstGeom prst="rect">
            <a:avLst/>
          </a:prstGeom>
          <a:solidFill>
            <a:srgbClr val="61797A">
              <a:alpha val="70000"/>
            </a:srgbClr>
          </a:solidFill>
        </p:spPr>
        <p:txBody>
          <a:bodyPr wrap="square">
            <a:spAutoFit/>
          </a:bodyPr>
          <a:lstStyle/>
          <a:p>
            <a:pPr algn="ctr"/>
            <a:r>
              <a:rPr lang="en-US" sz="2800" dirty="0"/>
              <a:t>Isaiah 5:1-7 and Psalm 80:1-2, 8-19  •  Jeremiah 23:23-29 and Psalm 82  •  Hebrews 11:29-12:2  •  Luke 12:49-56</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752600"/>
            <a:ext cx="7010400" cy="1754326"/>
          </a:xfrm>
          <a:prstGeom prst="rect">
            <a:avLst/>
          </a:prstGeom>
        </p:spPr>
        <p:txBody>
          <a:bodyPr wrap="square">
            <a:spAutoFit/>
          </a:bodyPr>
          <a:lstStyle/>
          <a:p>
            <a:r>
              <a:rPr lang="en-US" sz="3600" dirty="0"/>
              <a:t>Who can hide in secret places so that I cannot see them, says the LORD. Do I not fill heaven and earth? </a:t>
            </a:r>
          </a:p>
        </p:txBody>
      </p:sp>
      <p:sp>
        <p:nvSpPr>
          <p:cNvPr id="5" name="TextBox 4"/>
          <p:cNvSpPr txBox="1"/>
          <p:nvPr/>
        </p:nvSpPr>
        <p:spPr>
          <a:xfrm>
            <a:off x="5715000" y="4267201"/>
            <a:ext cx="3352800" cy="461665"/>
          </a:xfrm>
          <a:prstGeom prst="rect">
            <a:avLst/>
          </a:prstGeom>
          <a:noFill/>
        </p:spPr>
        <p:txBody>
          <a:bodyPr wrap="square" rtlCol="0">
            <a:spAutoFit/>
          </a:bodyPr>
          <a:lstStyle/>
          <a:p>
            <a:pPr algn="ctr"/>
            <a:r>
              <a:rPr lang="en-US" sz="2400" dirty="0">
                <a:solidFill>
                  <a:schemeClr val="tx1">
                    <a:lumMod val="95000"/>
                  </a:schemeClr>
                </a:solidFill>
              </a:rPr>
              <a:t>Jeremiah 23:24a</a:t>
            </a:r>
          </a:p>
        </p:txBody>
      </p:sp>
    </p:spTree>
    <p:extLst>
      <p:ext uri="{BB962C8B-B14F-4D97-AF65-F5344CB8AC3E}">
        <p14:creationId xmlns:p14="http://schemas.microsoft.com/office/powerpoint/2010/main" val="2368290017"/>
      </p:ext>
    </p:extLst>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5675" y="5486400"/>
            <a:ext cx="2857500" cy="1107996"/>
          </a:xfrm>
          <a:prstGeom prst="rect">
            <a:avLst/>
          </a:prstGeom>
          <a:noFill/>
        </p:spPr>
        <p:txBody>
          <a:bodyPr wrap="square" rtlCol="0">
            <a:spAutoFit/>
          </a:bodyPr>
          <a:lstStyle/>
          <a:p>
            <a:pPr algn="ctr"/>
            <a:r>
              <a:rPr lang="en-US" sz="1600" dirty="0">
                <a:solidFill>
                  <a:schemeClr val="tx1">
                    <a:lumMod val="95000"/>
                  </a:schemeClr>
                </a:solidFill>
              </a:rPr>
              <a:t>Beauty of Creation</a:t>
            </a:r>
          </a:p>
          <a:p>
            <a:pPr algn="ctr"/>
            <a:endParaRPr lang="en-US" sz="1600" dirty="0">
              <a:solidFill>
                <a:schemeClr val="tx1">
                  <a:lumMod val="95000"/>
                </a:schemeClr>
              </a:solidFill>
            </a:endParaRPr>
          </a:p>
          <a:p>
            <a:pPr algn="ctr"/>
            <a:r>
              <a:rPr lang="en-US" sz="1600" dirty="0">
                <a:solidFill>
                  <a:schemeClr val="tx1">
                    <a:lumMod val="95000"/>
                  </a:schemeClr>
                </a:solidFill>
              </a:rPr>
              <a:t>Washington National Cathedral</a:t>
            </a:r>
          </a:p>
          <a:p>
            <a:pPr algn="ctr"/>
            <a:r>
              <a:rPr lang="en-US" sz="1600" dirty="0">
                <a:solidFill>
                  <a:schemeClr val="tx1">
                    <a:lumMod val="95000"/>
                  </a:schemeClr>
                </a:solidFill>
              </a:rPr>
              <a:t>Washington, DC</a:t>
            </a:r>
          </a:p>
        </p:txBody>
      </p:sp>
      <p:pic>
        <p:nvPicPr>
          <p:cNvPr id="2" name="Picture 1">
            <a:extLst>
              <a:ext uri="{FF2B5EF4-FFF2-40B4-BE49-F238E27FC236}">
                <a16:creationId xmlns:a16="http://schemas.microsoft.com/office/drawing/2014/main" id="{1E60F499-5D99-485E-8BC2-ECC8573945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05400" y="0"/>
            <a:ext cx="4572000" cy="6858000"/>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981200"/>
            <a:ext cx="6934200" cy="1754326"/>
          </a:xfrm>
          <a:prstGeom prst="rect">
            <a:avLst/>
          </a:prstGeom>
        </p:spPr>
        <p:txBody>
          <a:bodyPr wrap="square">
            <a:spAutoFit/>
          </a:bodyPr>
          <a:lstStyle/>
          <a:p>
            <a:r>
              <a:rPr lang="en-US" sz="3600" dirty="0"/>
              <a:t>Give justice to the weak and the orphan; maintain the right of the lowly and the destitute.</a:t>
            </a:r>
            <a:endParaRPr lang="en-US" sz="3600" dirty="0">
              <a:cs typeface="Arial" pitchFamily="34" charset="0"/>
            </a:endParaRPr>
          </a:p>
        </p:txBody>
      </p:sp>
      <p:sp>
        <p:nvSpPr>
          <p:cNvPr id="5" name="TextBox 4"/>
          <p:cNvSpPr txBox="1"/>
          <p:nvPr/>
        </p:nvSpPr>
        <p:spPr>
          <a:xfrm>
            <a:off x="6019800" y="4419601"/>
            <a:ext cx="3352800" cy="461665"/>
          </a:xfrm>
          <a:prstGeom prst="rect">
            <a:avLst/>
          </a:prstGeom>
          <a:noFill/>
        </p:spPr>
        <p:txBody>
          <a:bodyPr wrap="square" rtlCol="0">
            <a:spAutoFit/>
          </a:bodyPr>
          <a:lstStyle/>
          <a:p>
            <a:pPr algn="ctr"/>
            <a:r>
              <a:rPr lang="en-US" sz="2400" dirty="0">
                <a:solidFill>
                  <a:schemeClr val="tx1">
                    <a:lumMod val="95000"/>
                  </a:schemeClr>
                </a:solidFill>
              </a:rPr>
              <a:t>Psalm 82:3</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The Waif  --  Walter Langley</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FEB6D080-5BBE-6B65-6A72-663C36CC9118}"/>
              </a:ext>
            </a:extLst>
          </p:cNvPr>
          <p:cNvPicPr>
            <a:picLocks noChangeAspect="1"/>
          </p:cNvPicPr>
          <p:nvPr/>
        </p:nvPicPr>
        <p:blipFill>
          <a:blip r:embed="rId2"/>
          <a:stretch>
            <a:fillRect/>
          </a:stretch>
        </p:blipFill>
        <p:spPr>
          <a:xfrm>
            <a:off x="2152650" y="90854"/>
            <a:ext cx="7905750" cy="6081346"/>
          </a:xfrm>
          <a:prstGeom prst="rect">
            <a:avLst/>
          </a:prstGeom>
        </p:spPr>
      </p:pic>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766828"/>
            <a:ext cx="6781800" cy="2308324"/>
          </a:xfrm>
          <a:prstGeom prst="rect">
            <a:avLst/>
          </a:prstGeom>
        </p:spPr>
        <p:txBody>
          <a:bodyPr wrap="square">
            <a:spAutoFit/>
          </a:bodyPr>
          <a:lstStyle/>
          <a:p>
            <a:r>
              <a:rPr lang="en-US" sz="3600" dirty="0"/>
              <a:t>By faith Rahab the prostitute did not perish with those who were disobedient, because she had received the spies in peace.</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Hebrews 11:31</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105400"/>
            <a:ext cx="2286000" cy="1600438"/>
          </a:xfrm>
          <a:prstGeom prst="rect">
            <a:avLst/>
          </a:prstGeom>
          <a:noFill/>
        </p:spPr>
        <p:txBody>
          <a:bodyPr wrap="square" rtlCol="0">
            <a:spAutoFit/>
          </a:bodyPr>
          <a:lstStyle/>
          <a:p>
            <a:pPr algn="ctr"/>
            <a:r>
              <a:rPr lang="en-US" sz="1600" dirty="0">
                <a:solidFill>
                  <a:schemeClr val="tx1">
                    <a:lumMod val="95000"/>
                  </a:schemeClr>
                </a:solidFill>
              </a:rPr>
              <a:t>Rahab and the Spies</a:t>
            </a:r>
          </a:p>
          <a:p>
            <a:pPr algn="ctr"/>
            <a:endParaRPr lang="en-US" sz="1600" dirty="0">
              <a:solidFill>
                <a:schemeClr val="tx1">
                  <a:lumMod val="95000"/>
                </a:schemeClr>
              </a:solidFill>
            </a:endParaRPr>
          </a:p>
          <a:p>
            <a:pPr algn="ctr"/>
            <a:r>
              <a:rPr lang="en-US" sz="1600" dirty="0">
                <a:solidFill>
                  <a:schemeClr val="tx1">
                    <a:lumMod val="95000"/>
                  </a:schemeClr>
                </a:solidFill>
              </a:rPr>
              <a:t>Camden Press</a:t>
            </a:r>
          </a:p>
          <a:p>
            <a:pPr algn="ctr"/>
            <a:r>
              <a:rPr lang="en-US" sz="1600" dirty="0">
                <a:solidFill>
                  <a:schemeClr val="tx1">
                    <a:lumMod val="95000"/>
                  </a:schemeClr>
                </a:solidFill>
              </a:rPr>
              <a:t>Metropolitan Museum of Art</a:t>
            </a:r>
          </a:p>
          <a:p>
            <a:pPr algn="ctr"/>
            <a:r>
              <a:rPr lang="en-US" sz="1600" dirty="0">
                <a:solidFill>
                  <a:schemeClr val="tx1">
                    <a:lumMod val="95000"/>
                  </a:schemeClr>
                </a:solidFill>
              </a:rPr>
              <a:t>New York, NY</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254CA95B-6E98-4561-AC56-7E96F7104DE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648200" y="10078"/>
            <a:ext cx="5638800" cy="6836461"/>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447800"/>
            <a:ext cx="7086600" cy="2308324"/>
          </a:xfrm>
          <a:prstGeom prst="rect">
            <a:avLst/>
          </a:prstGeom>
        </p:spPr>
        <p:txBody>
          <a:bodyPr wrap="square">
            <a:spAutoFit/>
          </a:bodyPr>
          <a:lstStyle/>
          <a:p>
            <a:r>
              <a:rPr lang="en-US" sz="3600" dirty="0"/>
              <a:t>… since we are surrounded by so great a cloud of witnesses … let us run with perseverance the race that is set before us,</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Hebrews 12:1ac</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5334001"/>
            <a:ext cx="2857500" cy="1354217"/>
          </a:xfrm>
          <a:prstGeom prst="rect">
            <a:avLst/>
          </a:prstGeom>
          <a:noFill/>
        </p:spPr>
        <p:txBody>
          <a:bodyPr wrap="square" rtlCol="0">
            <a:spAutoFit/>
          </a:bodyPr>
          <a:lstStyle/>
          <a:p>
            <a:pPr algn="ctr"/>
            <a:r>
              <a:rPr lang="en-US" sz="1600" dirty="0">
                <a:solidFill>
                  <a:schemeClr val="tx1">
                    <a:lumMod val="95000"/>
                  </a:schemeClr>
                </a:solidFill>
              </a:rPr>
              <a:t>Singing Windows, detail</a:t>
            </a:r>
          </a:p>
          <a:p>
            <a:pPr algn="ctr"/>
            <a:endParaRPr lang="en-US" sz="1600" dirty="0">
              <a:solidFill>
                <a:schemeClr val="tx1">
                  <a:lumMod val="95000"/>
                </a:schemeClr>
              </a:solidFill>
            </a:endParaRPr>
          </a:p>
          <a:p>
            <a:pPr algn="ctr"/>
            <a:r>
              <a:rPr lang="en-US" sz="1600" dirty="0">
                <a:solidFill>
                  <a:schemeClr val="tx1">
                    <a:lumMod val="95000"/>
                  </a:schemeClr>
                </a:solidFill>
              </a:rPr>
              <a:t>University Chapel</a:t>
            </a:r>
          </a:p>
          <a:p>
            <a:pPr algn="ctr"/>
            <a:r>
              <a:rPr lang="en-US" sz="1600" dirty="0">
                <a:solidFill>
                  <a:schemeClr val="tx1">
                    <a:lumMod val="95000"/>
                  </a:schemeClr>
                </a:solidFill>
              </a:rPr>
              <a:t>Tuskegee University</a:t>
            </a:r>
          </a:p>
          <a:p>
            <a:pPr algn="ctr"/>
            <a:r>
              <a:rPr lang="en-US" sz="1600" dirty="0">
                <a:solidFill>
                  <a:schemeClr val="tx1">
                    <a:lumMod val="95000"/>
                  </a:schemeClr>
                </a:solidFill>
              </a:rPr>
              <a:t>Tuskegee, AL</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2FD3146A-6CE6-47F2-85AE-C41877BFFFA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29200" y="0"/>
            <a:ext cx="3958124" cy="6858000"/>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46045" y="1447800"/>
            <a:ext cx="6899910" cy="2308324"/>
          </a:xfrm>
          <a:prstGeom prst="rect">
            <a:avLst/>
          </a:prstGeom>
        </p:spPr>
        <p:txBody>
          <a:bodyPr wrap="square">
            <a:spAutoFit/>
          </a:bodyPr>
          <a:lstStyle/>
          <a:p>
            <a:r>
              <a:rPr lang="en-US" sz="3600" dirty="0"/>
              <a:t>looking to Jesus the pioneer … who … endured the cross, disregarding its shame, and has taken his seat at the right hand of the throne of God.</a:t>
            </a:r>
          </a:p>
        </p:txBody>
      </p:sp>
      <p:sp>
        <p:nvSpPr>
          <p:cNvPr id="5" name="TextBox 4"/>
          <p:cNvSpPr txBox="1"/>
          <p:nvPr/>
        </p:nvSpPr>
        <p:spPr>
          <a:xfrm>
            <a:off x="6096000" y="4419601"/>
            <a:ext cx="3352800" cy="461665"/>
          </a:xfrm>
          <a:prstGeom prst="rect">
            <a:avLst/>
          </a:prstGeom>
          <a:noFill/>
        </p:spPr>
        <p:txBody>
          <a:bodyPr wrap="square" rtlCol="0">
            <a:spAutoFit/>
          </a:bodyPr>
          <a:lstStyle/>
          <a:p>
            <a:pPr algn="ctr"/>
            <a:r>
              <a:rPr lang="en-US" sz="2400" dirty="0">
                <a:solidFill>
                  <a:schemeClr val="tx1">
                    <a:lumMod val="95000"/>
                  </a:schemeClr>
                </a:solidFill>
              </a:rPr>
              <a:t>Hebrews 12:2ac</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257800"/>
            <a:ext cx="1676400" cy="1600438"/>
          </a:xfrm>
          <a:prstGeom prst="rect">
            <a:avLst/>
          </a:prstGeom>
          <a:noFill/>
        </p:spPr>
        <p:txBody>
          <a:bodyPr wrap="square" rtlCol="0">
            <a:spAutoFit/>
          </a:bodyPr>
          <a:lstStyle/>
          <a:p>
            <a:pPr algn="ctr"/>
            <a:r>
              <a:rPr lang="en-US" sz="1600" dirty="0">
                <a:solidFill>
                  <a:schemeClr val="tx1">
                    <a:lumMod val="95000"/>
                  </a:schemeClr>
                </a:solidFill>
              </a:rPr>
              <a:t>Christ on the Cross</a:t>
            </a:r>
          </a:p>
          <a:p>
            <a:pPr algn="ctr"/>
            <a:endParaRPr lang="en-US" sz="1600" dirty="0">
              <a:solidFill>
                <a:schemeClr val="tx1">
                  <a:lumMod val="95000"/>
                </a:schemeClr>
              </a:solidFill>
            </a:endParaRPr>
          </a:p>
          <a:p>
            <a:pPr algn="ctr"/>
            <a:r>
              <a:rPr lang="en-US" sz="1600" dirty="0">
                <a:solidFill>
                  <a:schemeClr val="tx1">
                    <a:lumMod val="95000"/>
                  </a:schemeClr>
                </a:solidFill>
              </a:rPr>
              <a:t>Paolo Veneziano</a:t>
            </a:r>
          </a:p>
          <a:p>
            <a:pPr algn="ctr"/>
            <a:r>
              <a:rPr lang="en-US" sz="1600" dirty="0">
                <a:solidFill>
                  <a:schemeClr val="tx1">
                    <a:lumMod val="95000"/>
                  </a:schemeClr>
                </a:solidFill>
              </a:rPr>
              <a:t>National Museum</a:t>
            </a:r>
          </a:p>
          <a:p>
            <a:pPr algn="ctr"/>
            <a:r>
              <a:rPr lang="en-US" sz="1600" dirty="0">
                <a:solidFill>
                  <a:schemeClr val="tx1">
                    <a:lumMod val="95000"/>
                  </a:schemeClr>
                </a:solidFill>
              </a:rPr>
              <a:t>Krakow, Poland</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3BCC5452-848E-4453-A17F-0264AF2B5B3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119562" y="23594"/>
            <a:ext cx="4948238" cy="6850031"/>
          </a:xfrm>
          <a:prstGeom prst="rect">
            <a:avLst/>
          </a:prstGeom>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524000"/>
            <a:ext cx="6629400" cy="2308324"/>
          </a:xfrm>
          <a:prstGeom prst="rect">
            <a:avLst/>
          </a:prstGeom>
        </p:spPr>
        <p:txBody>
          <a:bodyPr wrap="square">
            <a:spAutoFit/>
          </a:bodyPr>
          <a:lstStyle/>
          <a:p>
            <a:r>
              <a:rPr lang="en-US" sz="3600" dirty="0"/>
              <a:t>You brought a vine out of Egypt … and planted it.  You cleared the ground for it; it took deep root and filled the land.</a:t>
            </a: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Psalm 80:8ac, 9</a:t>
            </a:r>
          </a:p>
        </p:txBody>
      </p:sp>
    </p:spTree>
    <p:extLst>
      <p:ext uri="{BB962C8B-B14F-4D97-AF65-F5344CB8AC3E}">
        <p14:creationId xmlns:p14="http://schemas.microsoft.com/office/powerpoint/2010/main" val="2646186120"/>
      </p:ext>
    </p:extLst>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81201"/>
            <a:ext cx="7162800" cy="1200329"/>
          </a:xfrm>
          <a:prstGeom prst="rect">
            <a:avLst/>
          </a:prstGeom>
        </p:spPr>
        <p:txBody>
          <a:bodyPr wrap="square">
            <a:spAutoFit/>
          </a:bodyPr>
          <a:lstStyle/>
          <a:p>
            <a:r>
              <a:rPr lang="en-US" sz="3600" dirty="0"/>
              <a:t>"I came to bring fire to the earth, and how I wish it were already kindled!</a:t>
            </a:r>
          </a:p>
        </p:txBody>
      </p:sp>
      <p:sp>
        <p:nvSpPr>
          <p:cNvPr id="5" name="TextBox 4"/>
          <p:cNvSpPr txBox="1"/>
          <p:nvPr/>
        </p:nvSpPr>
        <p:spPr>
          <a:xfrm>
            <a:off x="5715000" y="3905073"/>
            <a:ext cx="3352800" cy="461665"/>
          </a:xfrm>
          <a:prstGeom prst="rect">
            <a:avLst/>
          </a:prstGeom>
          <a:noFill/>
        </p:spPr>
        <p:txBody>
          <a:bodyPr wrap="square" rtlCol="0">
            <a:spAutoFit/>
          </a:bodyPr>
          <a:lstStyle/>
          <a:p>
            <a:pPr algn="ctr"/>
            <a:r>
              <a:rPr lang="en-US" sz="2400" dirty="0">
                <a:solidFill>
                  <a:schemeClr val="tx1">
                    <a:lumMod val="95000"/>
                  </a:schemeClr>
                </a:solidFill>
              </a:rPr>
              <a:t>Luke 12:49</a:t>
            </a:r>
          </a:p>
        </p:txBody>
      </p:sp>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5334001"/>
            <a:ext cx="2590800" cy="1323439"/>
          </a:xfrm>
          <a:prstGeom prst="rect">
            <a:avLst/>
          </a:prstGeom>
          <a:noFill/>
        </p:spPr>
        <p:txBody>
          <a:bodyPr wrap="square" rtlCol="0">
            <a:spAutoFit/>
          </a:bodyPr>
          <a:lstStyle/>
          <a:p>
            <a:pPr algn="ctr"/>
            <a:r>
              <a:rPr lang="en-US" sz="1600" dirty="0">
                <a:solidFill>
                  <a:schemeClr val="tx1">
                    <a:lumMod val="95000"/>
                  </a:schemeClr>
                </a:solidFill>
              </a:rPr>
              <a:t>Fire</a:t>
            </a:r>
          </a:p>
          <a:p>
            <a:pPr algn="ctr"/>
            <a:endParaRPr lang="en-US" sz="1600" dirty="0">
              <a:solidFill>
                <a:schemeClr val="tx1">
                  <a:lumMod val="95000"/>
                </a:schemeClr>
              </a:solidFill>
            </a:endParaRPr>
          </a:p>
          <a:p>
            <a:pPr algn="ctr"/>
            <a:r>
              <a:rPr lang="en-US" sz="1600" dirty="0">
                <a:solidFill>
                  <a:schemeClr val="tx1">
                    <a:lumMod val="95000"/>
                  </a:schemeClr>
                </a:solidFill>
              </a:rPr>
              <a:t>Washington National Cathedral</a:t>
            </a:r>
          </a:p>
          <a:p>
            <a:pPr algn="ctr"/>
            <a:r>
              <a:rPr lang="en-US" sz="1600" dirty="0">
                <a:solidFill>
                  <a:schemeClr val="tx1">
                    <a:lumMod val="95000"/>
                  </a:schemeClr>
                </a:solidFill>
              </a:rPr>
              <a:t>Washington, DC</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C2727CD8-119B-49DA-A633-61F91ED6291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800600" y="50806"/>
            <a:ext cx="4038600" cy="6730995"/>
          </a:xfrm>
          <a:prstGeom prst="rect">
            <a:avLst/>
          </a:prstGeom>
        </p:spPr>
      </p:pic>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2057400"/>
            <a:ext cx="6541770" cy="1754326"/>
          </a:xfrm>
          <a:prstGeom prst="rect">
            <a:avLst/>
          </a:prstGeom>
        </p:spPr>
        <p:txBody>
          <a:bodyPr wrap="square">
            <a:spAutoFit/>
          </a:bodyPr>
          <a:lstStyle/>
          <a:p>
            <a:r>
              <a:rPr lang="en-US" sz="3600" dirty="0"/>
              <a:t>I have a baptism with which to be baptized, and what stress I am under until it is completed!"</a:t>
            </a:r>
          </a:p>
        </p:txBody>
      </p:sp>
      <p:sp>
        <p:nvSpPr>
          <p:cNvPr id="5" name="TextBox 4"/>
          <p:cNvSpPr txBox="1"/>
          <p:nvPr/>
        </p:nvSpPr>
        <p:spPr>
          <a:xfrm>
            <a:off x="6084570" y="4495801"/>
            <a:ext cx="3352800" cy="461665"/>
          </a:xfrm>
          <a:prstGeom prst="rect">
            <a:avLst/>
          </a:prstGeom>
          <a:noFill/>
        </p:spPr>
        <p:txBody>
          <a:bodyPr wrap="square" rtlCol="0">
            <a:spAutoFit/>
          </a:bodyPr>
          <a:lstStyle/>
          <a:p>
            <a:pPr algn="ctr"/>
            <a:r>
              <a:rPr lang="en-US" sz="2400" dirty="0">
                <a:solidFill>
                  <a:schemeClr val="tx1">
                    <a:lumMod val="95000"/>
                  </a:schemeClr>
                </a:solidFill>
              </a:rPr>
              <a:t>Luke 12:50</a:t>
            </a:r>
          </a:p>
        </p:txBody>
      </p:sp>
    </p:spTree>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Gethsemane  --  JESUS MAFA, Cameroon</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FF977671-D0D2-4030-8AE5-98EED2A52AB2}"/>
              </a:ext>
            </a:extLst>
          </p:cNvPr>
          <p:cNvPicPr>
            <a:picLocks noChangeAspect="1"/>
          </p:cNvPicPr>
          <p:nvPr/>
        </p:nvPicPr>
        <p:blipFill>
          <a:blip r:embed="rId2"/>
          <a:stretch>
            <a:fillRect/>
          </a:stretch>
        </p:blipFill>
        <p:spPr>
          <a:xfrm>
            <a:off x="1594734" y="1"/>
            <a:ext cx="9073266" cy="6143897"/>
          </a:xfrm>
          <a:prstGeom prst="rect">
            <a:avLst/>
          </a:prstGeom>
        </p:spPr>
      </p:pic>
    </p:spTree>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400" dirty="0"/>
              <a:t>New Revised Standard Version Bible, copyright 1989, Division of Christian Education of the National Council of the Churches of Christ in the United States of America. Used by permission. All rights reserved.</a:t>
            </a:r>
          </a:p>
          <a:p>
            <a:pPr>
              <a:buNone/>
            </a:pPr>
            <a:endParaRPr lang="it-IT" sz="1400" dirty="0"/>
          </a:p>
          <a:p>
            <a:pPr>
              <a:buNone/>
            </a:pPr>
            <a:r>
              <a:rPr lang="it-IT" sz="1400" dirty="0"/>
              <a:t>https://commons.wikimedia.org/wiki/File:Clerestory_window_-_South_Nave_Bay_D_-_National_Cathedral_-_DC.JPG</a:t>
            </a:r>
          </a:p>
          <a:p>
            <a:pPr>
              <a:buNone/>
            </a:pPr>
            <a:r>
              <a:rPr lang="it-IT" sz="1400" dirty="0"/>
              <a:t>https://commons.wikimedia.org/wiki/File:Csontv%C3%A1ry_Kosztka,_Tivadar_-_Pilgrimage_to_the_Cedars_of_Lebanon_-_Google_Art_Project.jpg</a:t>
            </a:r>
          </a:p>
          <a:p>
            <a:pPr>
              <a:buNone/>
            </a:pPr>
            <a:r>
              <a:rPr lang="it-IT" sz="1400" dirty="0"/>
              <a:t>https://commons.wikimedia.org/wiki/File:Vincent_van_Gogh_-_Red_Vineyard_at_Arles_(1888).jpg</a:t>
            </a:r>
          </a:p>
          <a:p>
            <a:pPr>
              <a:buNone/>
            </a:pPr>
            <a:r>
              <a:rPr lang="it-IT" sz="1400" dirty="0" err="1"/>
              <a:t>https</a:t>
            </a:r>
            <a:r>
              <a:rPr lang="it-IT" sz="1400" dirty="0"/>
              <a:t>://commons.wikimedia.org/wiki/File:Constant_Mayer_-_Recognition-_North_and_South_-_Google_Art_Project.jpg</a:t>
            </a:r>
          </a:p>
          <a:p>
            <a:pPr>
              <a:buNone/>
            </a:pPr>
            <a:r>
              <a:rPr lang="it-IT" sz="1400" dirty="0"/>
              <a:t>https://commons.wikimedia.org/wiki/File:Stained_glass_window_Washington_National_Cathedral_2012_06.JPG – Caroline Lena Becker</a:t>
            </a:r>
          </a:p>
          <a:p>
            <a:pPr>
              <a:buNone/>
            </a:pPr>
            <a:r>
              <a:rPr lang="it-IT" sz="1400" dirty="0"/>
              <a:t>https://www.flickr.com/photos/cdevers/4602805654/</a:t>
            </a:r>
          </a:p>
          <a:p>
            <a:pPr>
              <a:buNone/>
            </a:pPr>
            <a:r>
              <a:rPr lang="it-IT" sz="1400" dirty="0"/>
              <a:t>https://commons.wikimedia.org/wiki/File:Walter_Langley_-_The_Waif_1889.jpg</a:t>
            </a:r>
          </a:p>
          <a:p>
            <a:pPr>
              <a:buNone/>
            </a:pPr>
            <a:r>
              <a:rPr lang="it-IT" sz="1400" dirty="0"/>
              <a:t>https://commons.wikimedia.org/wiki/File:Rahab_and_the_Spies_(Dalziels%27_Bible_Gallery)_MET_DP835647.jpg</a:t>
            </a:r>
          </a:p>
          <a:p>
            <a:pPr>
              <a:buNone/>
            </a:pPr>
            <a:r>
              <a:rPr lang="it-IT" sz="1400" dirty="0"/>
              <a:t>https://commons.wikimedia.org/wiki/File:Singing_Windows_stained_glass,_designed_by_J%26R_Lamb,_located_in_the_University_chapel_at_Tuskegee_University,_Tuskegee,_Alabama_LCCN2010637794.tif</a:t>
            </a:r>
          </a:p>
          <a:p>
            <a:pPr>
              <a:buNone/>
            </a:pPr>
            <a:r>
              <a:rPr lang="it-IT" sz="1400" dirty="0"/>
              <a:t>https://commons.wikimedia.org/wiki/File:Veneziano_Crucifixion.jpg – BergererSF</a:t>
            </a:r>
          </a:p>
          <a:p>
            <a:pPr>
              <a:buNone/>
            </a:pPr>
            <a:r>
              <a:rPr lang="it-IT" sz="1400" dirty="0"/>
              <a:t>http://www.flickr.com/photos/laurapadgett/3375617793/</a:t>
            </a:r>
          </a:p>
          <a:p>
            <a:pPr>
              <a:buNone/>
            </a:pPr>
            <a:r>
              <a:rPr lang="it-IT" sz="1400" dirty="0"/>
              <a:t>http://diglib.library.vanderbilt.edu/act-imagelink.pl?RC=48391</a:t>
            </a:r>
          </a:p>
          <a:p>
            <a:pPr>
              <a:buNone/>
            </a:pPr>
            <a:endParaRPr lang="en-US" sz="1400" dirty="0"/>
          </a:p>
          <a:p>
            <a:pPr>
              <a:buNone/>
            </a:pPr>
            <a:r>
              <a:rPr lang="en-US" sz="1400" dirty="0"/>
              <a:t>Additional descriptions can be found at the Art in the Christian Tradition image library, a service of the Vanderbilt Divinity Library, </a:t>
            </a:r>
            <a:r>
              <a:rPr lang="en-US" sz="1400" dirty="0" err="1"/>
              <a:t>http://diglib.library.vanderbilt.edu/</a:t>
            </a:r>
            <a:r>
              <a:rPr lang="en-US" sz="1400" dirty="0"/>
              <a:t>.  All images available via Creative Commons 3.0 License.</a:t>
            </a:r>
          </a:p>
          <a:p>
            <a:endParaRPr lang="en-US" sz="1100" dirty="0"/>
          </a:p>
          <a:p>
            <a:endParaRPr lang="en-US" sz="12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00800"/>
            <a:ext cx="8610600" cy="338554"/>
          </a:xfrm>
          <a:prstGeom prst="rect">
            <a:avLst/>
          </a:prstGeom>
          <a:noFill/>
        </p:spPr>
        <p:txBody>
          <a:bodyPr wrap="square" rtlCol="0">
            <a:spAutoFit/>
          </a:bodyPr>
          <a:lstStyle/>
          <a:p>
            <a:pPr algn="ctr"/>
            <a:r>
              <a:rPr lang="en-US" sz="1600" dirty="0">
                <a:solidFill>
                  <a:schemeClr val="tx1">
                    <a:lumMod val="95000"/>
                  </a:schemeClr>
                </a:solidFill>
              </a:rPr>
              <a:t>Morning in a Pine Forest  --  Ivan </a:t>
            </a:r>
            <a:r>
              <a:rPr lang="en-US" sz="1600" dirty="0" err="1">
                <a:solidFill>
                  <a:schemeClr val="tx1">
                    <a:lumMod val="95000"/>
                  </a:schemeClr>
                </a:solidFill>
              </a:rPr>
              <a:t>Shishkin</a:t>
            </a:r>
            <a:r>
              <a:rPr lang="en-US" sz="1600" dirty="0">
                <a:solidFill>
                  <a:schemeClr val="tx1">
                    <a:lumMod val="95000"/>
                  </a:schemeClr>
                </a:solidFill>
              </a:rPr>
              <a:t>, </a:t>
            </a:r>
            <a:r>
              <a:rPr lang="en-US" sz="1600" dirty="0" err="1">
                <a:solidFill>
                  <a:schemeClr val="tx1">
                    <a:lumMod val="95000"/>
                  </a:schemeClr>
                </a:solidFill>
              </a:rPr>
              <a:t>Tretyakov</a:t>
            </a:r>
            <a:r>
              <a:rPr lang="en-US" sz="1600" dirty="0">
                <a:solidFill>
                  <a:schemeClr val="tx1">
                    <a:lumMod val="95000"/>
                  </a:schemeClr>
                </a:solidFill>
              </a:rPr>
              <a:t> Gallery, Moscow, Russia</a:t>
            </a:r>
          </a:p>
        </p:txBody>
      </p:sp>
      <p:pic>
        <p:nvPicPr>
          <p:cNvPr id="3" name="Picture 2">
            <a:extLst>
              <a:ext uri="{FF2B5EF4-FFF2-40B4-BE49-F238E27FC236}">
                <a16:creationId xmlns:a16="http://schemas.microsoft.com/office/drawing/2014/main" id="{B79AC24C-0394-4FC3-AA33-6E0CE89A118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12561"/>
            <a:ext cx="9144000" cy="6193631"/>
          </a:xfrm>
          <a:prstGeom prst="rect">
            <a:avLst/>
          </a:prstGeom>
        </p:spPr>
      </p:pic>
    </p:spTree>
    <p:extLst>
      <p:ext uri="{BB962C8B-B14F-4D97-AF65-F5344CB8AC3E}">
        <p14:creationId xmlns:p14="http://schemas.microsoft.com/office/powerpoint/2010/main" val="1656599154"/>
      </p:ext>
    </p:extLst>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01009" y="1981200"/>
            <a:ext cx="6324600" cy="2862322"/>
          </a:xfrm>
          <a:prstGeom prst="rect">
            <a:avLst/>
          </a:prstGeom>
        </p:spPr>
        <p:txBody>
          <a:bodyPr wrap="square">
            <a:spAutoFit/>
          </a:bodyPr>
          <a:lstStyle/>
          <a:p>
            <a:r>
              <a:rPr lang="en-US" sz="3600" dirty="0"/>
              <a:t>The mountains were covered with its shade, the mighty cedars with its branches;</a:t>
            </a:r>
          </a:p>
          <a:p>
            <a:endParaRPr lang="en-US" sz="3600" dirty="0"/>
          </a:p>
          <a:p>
            <a:endParaRPr lang="en-US" sz="3600" dirty="0">
              <a:cs typeface="Arial" pitchFamily="34" charset="0"/>
            </a:endParaRPr>
          </a:p>
        </p:txBody>
      </p:sp>
      <p:sp>
        <p:nvSpPr>
          <p:cNvPr id="5" name="TextBox 4"/>
          <p:cNvSpPr txBox="1"/>
          <p:nvPr/>
        </p:nvSpPr>
        <p:spPr>
          <a:xfrm>
            <a:off x="6096000" y="4343401"/>
            <a:ext cx="3352800" cy="461665"/>
          </a:xfrm>
          <a:prstGeom prst="rect">
            <a:avLst/>
          </a:prstGeom>
          <a:noFill/>
        </p:spPr>
        <p:txBody>
          <a:bodyPr wrap="square" rtlCol="0">
            <a:spAutoFit/>
          </a:bodyPr>
          <a:lstStyle/>
          <a:p>
            <a:pPr algn="ctr"/>
            <a:r>
              <a:rPr lang="en-US" sz="2400" dirty="0">
                <a:solidFill>
                  <a:schemeClr val="tx1">
                    <a:lumMod val="95000"/>
                  </a:schemeClr>
                </a:solidFill>
              </a:rPr>
              <a:t>Psalm 80:10</a:t>
            </a:r>
          </a:p>
        </p:txBody>
      </p:sp>
    </p:spTree>
    <p:extLst>
      <p:ext uri="{BB962C8B-B14F-4D97-AF65-F5344CB8AC3E}">
        <p14:creationId xmlns:p14="http://schemas.microsoft.com/office/powerpoint/2010/main" val="1659269917"/>
      </p:ext>
    </p:extLst>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57842" y="5042118"/>
            <a:ext cx="1847358" cy="1815882"/>
          </a:xfrm>
          <a:prstGeom prst="rect">
            <a:avLst/>
          </a:prstGeom>
          <a:noFill/>
        </p:spPr>
        <p:txBody>
          <a:bodyPr wrap="square" rtlCol="0">
            <a:spAutoFit/>
          </a:bodyPr>
          <a:lstStyle/>
          <a:p>
            <a:pPr algn="ctr"/>
            <a:r>
              <a:rPr lang="en-US" sz="1600" dirty="0">
                <a:solidFill>
                  <a:schemeClr val="tx1">
                    <a:lumMod val="95000"/>
                  </a:schemeClr>
                </a:solidFill>
              </a:rPr>
              <a:t>Pilgrimage to the Cedars of Lebanon</a:t>
            </a:r>
          </a:p>
          <a:p>
            <a:pPr algn="ctr"/>
            <a:endParaRPr lang="en-US" sz="1600" dirty="0">
              <a:solidFill>
                <a:schemeClr val="tx1">
                  <a:lumMod val="95000"/>
                </a:schemeClr>
              </a:solidFill>
            </a:endParaRPr>
          </a:p>
          <a:p>
            <a:pPr algn="ctr"/>
            <a:r>
              <a:rPr lang="en-US" sz="1600" dirty="0">
                <a:solidFill>
                  <a:schemeClr val="tx1">
                    <a:lumMod val="95000"/>
                  </a:schemeClr>
                </a:solidFill>
              </a:rPr>
              <a:t>T. Csontváry Kosztka</a:t>
            </a:r>
          </a:p>
          <a:p>
            <a:pPr algn="ctr"/>
            <a:r>
              <a:rPr lang="en-US" sz="1600" dirty="0">
                <a:solidFill>
                  <a:schemeClr val="tx1">
                    <a:lumMod val="95000"/>
                  </a:schemeClr>
                </a:solidFill>
              </a:rPr>
              <a:t>Hungarian National Gallery</a:t>
            </a:r>
          </a:p>
          <a:p>
            <a:pPr algn="ctr"/>
            <a:r>
              <a:rPr lang="en-US" sz="1600" dirty="0">
                <a:solidFill>
                  <a:schemeClr val="tx1">
                    <a:lumMod val="95000"/>
                  </a:schemeClr>
                </a:solidFill>
              </a:rPr>
              <a:t>Budapest, Hungary</a:t>
            </a:r>
          </a:p>
        </p:txBody>
      </p:sp>
      <p:pic>
        <p:nvPicPr>
          <p:cNvPr id="3" name="Picture 2">
            <a:extLst>
              <a:ext uri="{FF2B5EF4-FFF2-40B4-BE49-F238E27FC236}">
                <a16:creationId xmlns:a16="http://schemas.microsoft.com/office/drawing/2014/main" id="{7815E774-C953-4649-9673-7CF0EA759CF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810000" y="0"/>
            <a:ext cx="6705600" cy="6858000"/>
          </a:xfrm>
          <a:prstGeom prst="rect">
            <a:avLst/>
          </a:prstGeom>
        </p:spPr>
      </p:pic>
    </p:spTree>
    <p:extLst>
      <p:ext uri="{BB962C8B-B14F-4D97-AF65-F5344CB8AC3E}">
        <p14:creationId xmlns:p14="http://schemas.microsoft.com/office/powerpoint/2010/main" val="4287861085"/>
      </p:ext>
    </p:extLst>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2133601"/>
            <a:ext cx="7086600" cy="1200329"/>
          </a:xfrm>
          <a:prstGeom prst="rect">
            <a:avLst/>
          </a:prstGeom>
        </p:spPr>
        <p:txBody>
          <a:bodyPr wrap="square">
            <a:spAutoFit/>
          </a:bodyPr>
          <a:lstStyle/>
          <a:p>
            <a:r>
              <a:rPr lang="en-US" sz="3600" dirty="0"/>
              <a:t>it sent out its branches to the sea, and its shoots to the River.</a:t>
            </a:r>
          </a:p>
        </p:txBody>
      </p:sp>
      <p:sp>
        <p:nvSpPr>
          <p:cNvPr id="5" name="TextBox 4"/>
          <p:cNvSpPr txBox="1"/>
          <p:nvPr/>
        </p:nvSpPr>
        <p:spPr>
          <a:xfrm>
            <a:off x="5791200" y="4038601"/>
            <a:ext cx="3352800" cy="461665"/>
          </a:xfrm>
          <a:prstGeom prst="rect">
            <a:avLst/>
          </a:prstGeom>
          <a:noFill/>
        </p:spPr>
        <p:txBody>
          <a:bodyPr wrap="square" rtlCol="0">
            <a:spAutoFit/>
          </a:bodyPr>
          <a:lstStyle/>
          <a:p>
            <a:pPr algn="ctr"/>
            <a:r>
              <a:rPr lang="en-US" sz="2400" dirty="0">
                <a:solidFill>
                  <a:schemeClr val="tx1">
                    <a:lumMod val="95000"/>
                  </a:schemeClr>
                </a:solidFill>
              </a:rPr>
              <a:t>Psalm 80:11</a:t>
            </a:r>
          </a:p>
        </p:txBody>
      </p:sp>
    </p:spTree>
    <p:extLst>
      <p:ext uri="{BB962C8B-B14F-4D97-AF65-F5344CB8AC3E}">
        <p14:creationId xmlns:p14="http://schemas.microsoft.com/office/powerpoint/2010/main" val="1881925363"/>
      </p:ext>
    </p:extLst>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6473095"/>
            <a:ext cx="8763000" cy="338554"/>
          </a:xfrm>
          <a:prstGeom prst="rect">
            <a:avLst/>
          </a:prstGeom>
          <a:noFill/>
        </p:spPr>
        <p:txBody>
          <a:bodyPr wrap="square" rtlCol="0">
            <a:spAutoFit/>
          </a:bodyPr>
          <a:lstStyle/>
          <a:p>
            <a:pPr algn="ctr"/>
            <a:r>
              <a:rPr lang="en-US" sz="1600" dirty="0">
                <a:solidFill>
                  <a:schemeClr val="tx1">
                    <a:lumMod val="95000"/>
                  </a:schemeClr>
                </a:solidFill>
              </a:rPr>
              <a:t>Red Vineyard  --  Vincent van Gogh, Pushkin Museum of Fine Arts, Moscow, Russia</a:t>
            </a:r>
            <a:endParaRPr lang="en-US" dirty="0">
              <a:solidFill>
                <a:schemeClr val="tx1">
                  <a:lumMod val="95000"/>
                </a:schemeClr>
              </a:solidFill>
            </a:endParaRPr>
          </a:p>
        </p:txBody>
      </p:sp>
      <p:pic>
        <p:nvPicPr>
          <p:cNvPr id="5" name="Picture 4">
            <a:extLst>
              <a:ext uri="{FF2B5EF4-FFF2-40B4-BE49-F238E27FC236}">
                <a16:creationId xmlns:a16="http://schemas.microsoft.com/office/drawing/2014/main" id="{B8D77900-A232-400C-8AA7-2FA00D655D5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4001" y="1"/>
            <a:ext cx="9143999" cy="6396037"/>
          </a:xfrm>
          <a:prstGeom prst="rect">
            <a:avLst/>
          </a:prstGeom>
        </p:spPr>
      </p:pic>
    </p:spTree>
    <p:extLst>
      <p:ext uri="{BB962C8B-B14F-4D97-AF65-F5344CB8AC3E}">
        <p14:creationId xmlns:p14="http://schemas.microsoft.com/office/powerpoint/2010/main" val="712801170"/>
      </p:ext>
    </p:extLst>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1447800"/>
            <a:ext cx="7467600" cy="2862322"/>
          </a:xfrm>
          <a:prstGeom prst="rect">
            <a:avLst/>
          </a:prstGeom>
        </p:spPr>
        <p:txBody>
          <a:bodyPr wrap="square">
            <a:spAutoFit/>
          </a:bodyPr>
          <a:lstStyle/>
          <a:p>
            <a:r>
              <a:rPr lang="en-US" sz="3600" dirty="0"/>
              <a:t>For the vineyard of the LORD of hosts is the house of Israel, and the people of Judah are his pleasant planting; he expected justice, but saw bloodshed; righteousness, but heard a cry!</a:t>
            </a:r>
            <a:endParaRPr lang="en-US" sz="3600" dirty="0">
              <a:cs typeface="Arial" pitchFamily="34" charset="0"/>
            </a:endParaRPr>
          </a:p>
        </p:txBody>
      </p:sp>
      <p:sp>
        <p:nvSpPr>
          <p:cNvPr id="4" name="TextBox 3"/>
          <p:cNvSpPr txBox="1"/>
          <p:nvPr/>
        </p:nvSpPr>
        <p:spPr>
          <a:xfrm>
            <a:off x="5791200" y="4800601"/>
            <a:ext cx="3352800" cy="461665"/>
          </a:xfrm>
          <a:prstGeom prst="rect">
            <a:avLst/>
          </a:prstGeom>
          <a:noFill/>
        </p:spPr>
        <p:txBody>
          <a:bodyPr wrap="square" rtlCol="0">
            <a:spAutoFit/>
          </a:bodyPr>
          <a:lstStyle/>
          <a:p>
            <a:pPr algn="ctr"/>
            <a:r>
              <a:rPr lang="en-US" sz="2400" dirty="0">
                <a:solidFill>
                  <a:schemeClr val="tx1">
                    <a:lumMod val="95000"/>
                  </a:schemeClr>
                </a:solidFill>
              </a:rPr>
              <a:t>Isaiah 5:7</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6443246"/>
            <a:ext cx="8763000" cy="338554"/>
          </a:xfrm>
          <a:prstGeom prst="rect">
            <a:avLst/>
          </a:prstGeom>
          <a:noFill/>
        </p:spPr>
        <p:txBody>
          <a:bodyPr wrap="square" rtlCol="0">
            <a:spAutoFit/>
          </a:bodyPr>
          <a:lstStyle/>
          <a:p>
            <a:pPr algn="ctr"/>
            <a:r>
              <a:rPr lang="en-US" sz="1600" dirty="0">
                <a:solidFill>
                  <a:schemeClr val="tx1">
                    <a:lumMod val="95000"/>
                  </a:schemeClr>
                </a:solidFill>
              </a:rPr>
              <a:t>Recognition: North and South  --  Constant Mayer, Museum of Fine Arts, Houston, TX</a:t>
            </a:r>
          </a:p>
        </p:txBody>
      </p:sp>
      <p:pic>
        <p:nvPicPr>
          <p:cNvPr id="2" name="Picture 1">
            <a:extLst>
              <a:ext uri="{FF2B5EF4-FFF2-40B4-BE49-F238E27FC236}">
                <a16:creationId xmlns:a16="http://schemas.microsoft.com/office/drawing/2014/main" id="{A325B7EB-B87E-4F86-A7FF-DA161DBF43D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52600" y="1"/>
            <a:ext cx="8686800" cy="6359009"/>
          </a:xfrm>
          <a:prstGeom prst="rect">
            <a:avLst/>
          </a:prstGeom>
        </p:spPr>
      </p:pic>
    </p:spTree>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563</TotalTime>
  <Words>854</Words>
  <Application>Microsoft Office PowerPoint</Application>
  <PresentationFormat>Widescreen</PresentationFormat>
  <Paragraphs>76</Paragraphs>
  <Slides>24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Calibri</vt:lpstr>
      <vt:lpstr>First Sunday after Christmas Day Year A</vt:lpstr>
      <vt:lpstr>Tenth Sunday after Pentecost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Anne</dc:creator>
  <cp:lastModifiedBy>Anne Richardson</cp:lastModifiedBy>
  <cp:revision>125</cp:revision>
  <dcterms:created xsi:type="dcterms:W3CDTF">2016-08-31T16:46:43Z</dcterms:created>
  <dcterms:modified xsi:type="dcterms:W3CDTF">2022-11-11T18:55:46Z</dcterms:modified>
</cp:coreProperties>
</file>