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5"/>
  </p:notesMasterIdLst>
  <p:sldIdLst>
    <p:sldId id="256" r:id="rId2"/>
    <p:sldId id="282" r:id="rId3"/>
    <p:sldId id="382" r:id="rId4"/>
    <p:sldId id="383" r:id="rId5"/>
    <p:sldId id="385" r:id="rId6"/>
    <p:sldId id="386" r:id="rId7"/>
    <p:sldId id="387" r:id="rId8"/>
    <p:sldId id="410" r:id="rId9"/>
    <p:sldId id="415" r:id="rId10"/>
    <p:sldId id="414" r:id="rId11"/>
    <p:sldId id="409" r:id="rId12"/>
    <p:sldId id="408" r:id="rId13"/>
    <p:sldId id="391" r:id="rId14"/>
    <p:sldId id="392" r:id="rId15"/>
    <p:sldId id="416" r:id="rId16"/>
    <p:sldId id="396" r:id="rId17"/>
    <p:sldId id="393" r:id="rId18"/>
    <p:sldId id="394" r:id="rId19"/>
    <p:sldId id="395" r:id="rId20"/>
    <p:sldId id="398" r:id="rId21"/>
    <p:sldId id="402" r:id="rId22"/>
    <p:sldId id="400" r:id="rId23"/>
    <p:sldId id="29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605A"/>
    <a:srgbClr val="AF5D3B"/>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717" autoAdjust="0"/>
    <p:restoredTop sz="94694"/>
  </p:normalViewPr>
  <p:slideViewPr>
    <p:cSldViewPr>
      <p:cViewPr varScale="1">
        <p:scale>
          <a:sx n="67" d="100"/>
          <a:sy n="67" d="100"/>
        </p:scale>
        <p:origin x="82" y="240"/>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738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11/11/2022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11/11/2022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11/11/2022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11/11/2022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11/11/2022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8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425576"/>
            <a:ext cx="8458200" cy="1698625"/>
          </a:xfrm>
        </p:spPr>
        <p:txBody>
          <a:bodyPr>
            <a:noAutofit/>
          </a:bodyPr>
          <a:lstStyle/>
          <a:p>
            <a:r>
              <a:rPr lang="en-US" sz="8800" dirty="0"/>
              <a:t>Fifth Sunday after Pentecost</a:t>
            </a:r>
          </a:p>
        </p:txBody>
      </p:sp>
      <p:sp>
        <p:nvSpPr>
          <p:cNvPr id="3" name="Subtitle 2"/>
          <p:cNvSpPr>
            <a:spLocks noGrp="1"/>
          </p:cNvSpPr>
          <p:nvPr>
            <p:ph type="subTitle" idx="1"/>
          </p:nvPr>
        </p:nvSpPr>
        <p:spPr>
          <a:xfrm>
            <a:off x="2819400" y="3657600"/>
            <a:ext cx="6400800" cy="838200"/>
          </a:xfrm>
        </p:spPr>
        <p:txBody>
          <a:bodyPr>
            <a:normAutofit lnSpcReduction="10000"/>
          </a:bodyPr>
          <a:lstStyle/>
          <a:p>
            <a:r>
              <a:rPr lang="en-US" sz="5400" i="1" dirty="0">
                <a:solidFill>
                  <a:schemeClr val="tx1"/>
                </a:solidFill>
              </a:rPr>
              <a:t>Year C</a:t>
            </a:r>
          </a:p>
        </p:txBody>
      </p:sp>
      <p:sp>
        <p:nvSpPr>
          <p:cNvPr id="4" name="Rectangle 3"/>
          <p:cNvSpPr/>
          <p:nvPr/>
        </p:nvSpPr>
        <p:spPr>
          <a:xfrm>
            <a:off x="1676400" y="5791201"/>
            <a:ext cx="8839200" cy="954107"/>
          </a:xfrm>
          <a:prstGeom prst="rect">
            <a:avLst/>
          </a:prstGeom>
          <a:solidFill>
            <a:srgbClr val="6B605A">
              <a:alpha val="80000"/>
            </a:srgbClr>
          </a:solidFill>
        </p:spPr>
        <p:txBody>
          <a:bodyPr wrap="square">
            <a:spAutoFit/>
          </a:bodyPr>
          <a:lstStyle/>
          <a:p>
            <a:pPr algn="ctr"/>
            <a:r>
              <a:rPr lang="en-US" sz="2800" dirty="0"/>
              <a:t>Amos 7:7-17 and Psalm 82  •  Deuteronomy 30:9-14 and Psalm 25:1-10  •  Colossians 1:1-14  •  Luke 10:25-37</a:t>
            </a:r>
          </a:p>
        </p:txBody>
      </p:sp>
    </p:spTree>
  </p:cSld>
  <p:clrMapOvr>
    <a:masterClrMapping/>
  </p:clrMapOvr>
  <p:transition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5334001"/>
            <a:ext cx="1295400" cy="1323439"/>
          </a:xfrm>
          <a:prstGeom prst="rect">
            <a:avLst/>
          </a:prstGeom>
          <a:noFill/>
        </p:spPr>
        <p:txBody>
          <a:bodyPr wrap="square" rtlCol="0">
            <a:spAutoFit/>
          </a:bodyPr>
          <a:lstStyle/>
          <a:p>
            <a:pPr algn="ctr"/>
            <a:r>
              <a:rPr lang="en-US" sz="1600" dirty="0">
                <a:solidFill>
                  <a:schemeClr val="tx1">
                    <a:lumMod val="95000"/>
                  </a:schemeClr>
                </a:solidFill>
              </a:rPr>
              <a:t>Cyprian Majernik</a:t>
            </a:r>
          </a:p>
          <a:p>
            <a:pPr algn="ctr"/>
            <a:endParaRPr lang="en-US" sz="1600" dirty="0">
              <a:solidFill>
                <a:schemeClr val="tx1">
                  <a:lumMod val="95000"/>
                </a:schemeClr>
              </a:solidFill>
            </a:endParaRPr>
          </a:p>
          <a:p>
            <a:pPr algn="ctr"/>
            <a:r>
              <a:rPr lang="en-US" sz="1600" dirty="0">
                <a:solidFill>
                  <a:schemeClr val="tx1">
                    <a:lumMod val="95000"/>
                  </a:schemeClr>
                </a:solidFill>
              </a:rPr>
              <a:t>Slovakia, 1944</a:t>
            </a:r>
            <a:endParaRPr lang="en-US" dirty="0">
              <a:solidFill>
                <a:schemeClr val="tx1">
                  <a:lumMod val="95000"/>
                </a:schemeClr>
              </a:solidFill>
            </a:endParaRPr>
          </a:p>
        </p:txBody>
      </p:sp>
      <p:pic>
        <p:nvPicPr>
          <p:cNvPr id="2" name="Picture 1">
            <a:extLst>
              <a:ext uri="{FF2B5EF4-FFF2-40B4-BE49-F238E27FC236}">
                <a16:creationId xmlns:a16="http://schemas.microsoft.com/office/drawing/2014/main" id="{5081AD96-BB06-48C5-8CF7-67839F02610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10978" y="0"/>
            <a:ext cx="5666423" cy="6858000"/>
          </a:xfrm>
          <a:prstGeom prst="rect">
            <a:avLst/>
          </a:prstGeom>
        </p:spPr>
      </p:pic>
    </p:spTree>
    <p:extLst>
      <p:ext uri="{BB962C8B-B14F-4D97-AF65-F5344CB8AC3E}">
        <p14:creationId xmlns:p14="http://schemas.microsoft.com/office/powerpoint/2010/main" val="3098358711"/>
      </p:ext>
    </p:extLst>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2133600"/>
            <a:ext cx="6934200" cy="1754326"/>
          </a:xfrm>
          <a:prstGeom prst="rect">
            <a:avLst/>
          </a:prstGeom>
        </p:spPr>
        <p:txBody>
          <a:bodyPr wrap="square">
            <a:spAutoFit/>
          </a:bodyPr>
          <a:lstStyle/>
          <a:p>
            <a:r>
              <a:rPr lang="en-US" sz="3600" dirty="0"/>
              <a:t>Then he put him on his own animal, brought him to an inn, and took care of him.</a:t>
            </a:r>
          </a:p>
        </p:txBody>
      </p:sp>
      <p:sp>
        <p:nvSpPr>
          <p:cNvPr id="5" name="TextBox 4"/>
          <p:cNvSpPr txBox="1"/>
          <p:nvPr/>
        </p:nvSpPr>
        <p:spPr>
          <a:xfrm>
            <a:off x="5791200" y="4191001"/>
            <a:ext cx="3352800" cy="461665"/>
          </a:xfrm>
          <a:prstGeom prst="rect">
            <a:avLst/>
          </a:prstGeom>
          <a:noFill/>
        </p:spPr>
        <p:txBody>
          <a:bodyPr wrap="square" rtlCol="0">
            <a:spAutoFit/>
          </a:bodyPr>
          <a:lstStyle/>
          <a:p>
            <a:pPr algn="ctr"/>
            <a:r>
              <a:rPr lang="en-US" sz="2400" dirty="0">
                <a:solidFill>
                  <a:schemeClr val="tx1">
                    <a:lumMod val="95000"/>
                  </a:schemeClr>
                </a:solidFill>
              </a:rPr>
              <a:t>Luke 10:34b</a:t>
            </a:r>
          </a:p>
        </p:txBody>
      </p:sp>
    </p:spTree>
    <p:extLst>
      <p:ext uri="{BB962C8B-B14F-4D97-AF65-F5344CB8AC3E}">
        <p14:creationId xmlns:p14="http://schemas.microsoft.com/office/powerpoint/2010/main" val="2368290017"/>
      </p:ext>
    </p:extLst>
  </p:cSld>
  <p:clrMapOvr>
    <a:masterClrMapping/>
  </p:clrMapOvr>
  <p:transition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5029200"/>
            <a:ext cx="2438400" cy="1600438"/>
          </a:xfrm>
          <a:prstGeom prst="rect">
            <a:avLst/>
          </a:prstGeom>
          <a:noFill/>
        </p:spPr>
        <p:txBody>
          <a:bodyPr wrap="square" rtlCol="0">
            <a:spAutoFit/>
          </a:bodyPr>
          <a:lstStyle/>
          <a:p>
            <a:pPr algn="ctr"/>
            <a:r>
              <a:rPr lang="en-US" sz="1600" dirty="0">
                <a:solidFill>
                  <a:schemeClr val="tx1">
                    <a:lumMod val="95000"/>
                  </a:schemeClr>
                </a:solidFill>
              </a:rPr>
              <a:t>The Good Samaritan</a:t>
            </a:r>
          </a:p>
          <a:p>
            <a:pPr algn="ctr"/>
            <a:r>
              <a:rPr lang="en-US" sz="1600" dirty="0">
                <a:solidFill>
                  <a:schemeClr val="tx1">
                    <a:lumMod val="95000"/>
                  </a:schemeClr>
                </a:solidFill>
              </a:rPr>
              <a:t>Jules Pascin</a:t>
            </a:r>
          </a:p>
          <a:p>
            <a:pPr algn="ctr"/>
            <a:endParaRPr lang="en-US" sz="1600" dirty="0">
              <a:solidFill>
                <a:schemeClr val="tx1">
                  <a:lumMod val="95000"/>
                </a:schemeClr>
              </a:solidFill>
            </a:endParaRPr>
          </a:p>
          <a:p>
            <a:pPr algn="ctr"/>
            <a:r>
              <a:rPr lang="en-US" sz="1600" dirty="0">
                <a:solidFill>
                  <a:schemeClr val="tx1">
                    <a:lumMod val="95000"/>
                  </a:schemeClr>
                </a:solidFill>
              </a:rPr>
              <a:t>Hokkaido Prefectural Museum of Modern Art</a:t>
            </a:r>
          </a:p>
          <a:p>
            <a:pPr algn="ctr"/>
            <a:r>
              <a:rPr lang="en-US" sz="1600" dirty="0">
                <a:solidFill>
                  <a:schemeClr val="tx1">
                    <a:lumMod val="95000"/>
                  </a:schemeClr>
                </a:solidFill>
              </a:rPr>
              <a:t>Sapporo, Japan</a:t>
            </a:r>
            <a:endParaRPr lang="en-US" dirty="0">
              <a:solidFill>
                <a:schemeClr val="tx1">
                  <a:lumMod val="95000"/>
                </a:schemeClr>
              </a:solidFill>
            </a:endParaRPr>
          </a:p>
        </p:txBody>
      </p:sp>
      <p:pic>
        <p:nvPicPr>
          <p:cNvPr id="2" name="Picture 1">
            <a:extLst>
              <a:ext uri="{FF2B5EF4-FFF2-40B4-BE49-F238E27FC236}">
                <a16:creationId xmlns:a16="http://schemas.microsoft.com/office/drawing/2014/main" id="{2CB40CEE-E014-4894-9C53-08B19551341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414" r="-1"/>
          <a:stretch/>
        </p:blipFill>
        <p:spPr>
          <a:xfrm>
            <a:off x="4114800" y="15551"/>
            <a:ext cx="6096000" cy="6858000"/>
          </a:xfrm>
          <a:prstGeom prst="rect">
            <a:avLst/>
          </a:prstGeom>
        </p:spPr>
      </p:pic>
    </p:spTree>
    <p:extLst>
      <p:ext uri="{BB962C8B-B14F-4D97-AF65-F5344CB8AC3E}">
        <p14:creationId xmlns:p14="http://schemas.microsoft.com/office/powerpoint/2010/main" val="224815764"/>
      </p:ext>
    </p:extLst>
  </p:cSld>
  <p:clrMapOvr>
    <a:masterClrMapping/>
  </p:clrMapOvr>
  <p:transition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2228672"/>
            <a:ext cx="6934200" cy="1200329"/>
          </a:xfrm>
          <a:prstGeom prst="rect">
            <a:avLst/>
          </a:prstGeom>
        </p:spPr>
        <p:txBody>
          <a:bodyPr wrap="square">
            <a:spAutoFit/>
          </a:bodyPr>
          <a:lstStyle/>
          <a:p>
            <a:r>
              <a:rPr lang="en-US" sz="3600" dirty="0"/>
              <a:t>The next day he took out two denarii, gave them to the innkeeper, </a:t>
            </a:r>
            <a:endParaRPr lang="en-US" sz="3600" dirty="0">
              <a:cs typeface="Arial" pitchFamily="34" charset="0"/>
            </a:endParaRPr>
          </a:p>
        </p:txBody>
      </p:sp>
      <p:sp>
        <p:nvSpPr>
          <p:cNvPr id="5" name="TextBox 4"/>
          <p:cNvSpPr txBox="1"/>
          <p:nvPr/>
        </p:nvSpPr>
        <p:spPr>
          <a:xfrm>
            <a:off x="6019800" y="4191001"/>
            <a:ext cx="3352800" cy="461665"/>
          </a:xfrm>
          <a:prstGeom prst="rect">
            <a:avLst/>
          </a:prstGeom>
          <a:noFill/>
        </p:spPr>
        <p:txBody>
          <a:bodyPr wrap="square" rtlCol="0">
            <a:spAutoFit/>
          </a:bodyPr>
          <a:lstStyle/>
          <a:p>
            <a:pPr algn="ctr"/>
            <a:r>
              <a:rPr lang="en-US" sz="2400" dirty="0">
                <a:solidFill>
                  <a:schemeClr val="tx1">
                    <a:lumMod val="95000"/>
                  </a:schemeClr>
                </a:solidFill>
              </a:rPr>
              <a:t>Luke 10:35a</a:t>
            </a:r>
          </a:p>
        </p:txBody>
      </p:sp>
    </p:spTree>
  </p:cSld>
  <p:clrMapOvr>
    <a:masterClrMapping/>
  </p:clrMapOvr>
  <p:transition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1" y="4419601"/>
            <a:ext cx="1540977" cy="2062103"/>
          </a:xfrm>
          <a:prstGeom prst="rect">
            <a:avLst/>
          </a:prstGeom>
          <a:noFill/>
        </p:spPr>
        <p:txBody>
          <a:bodyPr wrap="square" rtlCol="0">
            <a:spAutoFit/>
          </a:bodyPr>
          <a:lstStyle/>
          <a:p>
            <a:pPr algn="ctr"/>
            <a:r>
              <a:rPr lang="en-US" sz="1600" dirty="0">
                <a:solidFill>
                  <a:schemeClr val="tx1">
                    <a:lumMod val="95000"/>
                  </a:schemeClr>
                </a:solidFill>
              </a:rPr>
              <a:t>Emil Andersen</a:t>
            </a:r>
          </a:p>
          <a:p>
            <a:pPr algn="ctr"/>
            <a:endParaRPr lang="en-US" sz="1600" dirty="0">
              <a:solidFill>
                <a:schemeClr val="tx1">
                  <a:lumMod val="95000"/>
                </a:schemeClr>
              </a:solidFill>
            </a:endParaRPr>
          </a:p>
          <a:p>
            <a:pPr algn="ctr"/>
            <a:r>
              <a:rPr lang="en-US" sz="1600" dirty="0">
                <a:solidFill>
                  <a:schemeClr val="tx1">
                    <a:lumMod val="95000"/>
                  </a:schemeClr>
                </a:solidFill>
              </a:rPr>
              <a:t>The Good Samaritan</a:t>
            </a:r>
          </a:p>
          <a:p>
            <a:pPr algn="ctr"/>
            <a:r>
              <a:rPr lang="en-US" sz="1600" dirty="0">
                <a:solidFill>
                  <a:schemeClr val="tx1">
                    <a:lumMod val="95000"/>
                  </a:schemeClr>
                </a:solidFill>
              </a:rPr>
              <a:t>Thorvaldsen Museum</a:t>
            </a:r>
          </a:p>
          <a:p>
            <a:pPr algn="ctr"/>
            <a:r>
              <a:rPr lang="en-US" sz="1600" dirty="0">
                <a:solidFill>
                  <a:schemeClr val="tx1">
                    <a:lumMod val="95000"/>
                  </a:schemeClr>
                </a:solidFill>
              </a:rPr>
              <a:t>Copenhagen, Denmark</a:t>
            </a:r>
            <a:endParaRPr lang="en-US" dirty="0">
              <a:solidFill>
                <a:schemeClr val="tx1">
                  <a:lumMod val="95000"/>
                </a:schemeClr>
              </a:solidFill>
            </a:endParaRPr>
          </a:p>
        </p:txBody>
      </p:sp>
      <p:pic>
        <p:nvPicPr>
          <p:cNvPr id="6" name="Picture 5">
            <a:extLst>
              <a:ext uri="{FF2B5EF4-FFF2-40B4-BE49-F238E27FC236}">
                <a16:creationId xmlns:a16="http://schemas.microsoft.com/office/drawing/2014/main" id="{51999152-74DD-49D3-81C1-2AFB7559C2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0" y="0"/>
            <a:ext cx="5604846" cy="6858000"/>
          </a:xfrm>
          <a:prstGeom prst="rect">
            <a:avLst/>
          </a:prstGeom>
        </p:spPr>
      </p:pic>
    </p:spTree>
  </p:cSld>
  <p:clrMapOvr>
    <a:masterClrMapping/>
  </p:clrMapOvr>
  <p:transition advTm="8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2133600"/>
            <a:ext cx="6629400" cy="1754326"/>
          </a:xfrm>
          <a:prstGeom prst="rect">
            <a:avLst/>
          </a:prstGeom>
        </p:spPr>
        <p:txBody>
          <a:bodyPr wrap="square">
            <a:spAutoFit/>
          </a:bodyPr>
          <a:lstStyle/>
          <a:p>
            <a:r>
              <a:rPr lang="en-US" sz="3600" dirty="0"/>
              <a:t>and said, 'Take care of him; and when I come back, I will repay you whatever more you spend.'</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Luke 10:35b</a:t>
            </a:r>
          </a:p>
        </p:txBody>
      </p:sp>
    </p:spTree>
    <p:extLst>
      <p:ext uri="{BB962C8B-B14F-4D97-AF65-F5344CB8AC3E}">
        <p14:creationId xmlns:p14="http://schemas.microsoft.com/office/powerpoint/2010/main" val="3102444255"/>
      </p:ext>
    </p:extLst>
  </p:cSld>
  <p:clrMapOvr>
    <a:masterClrMapping/>
  </p:clrMapOvr>
  <p:transition advTm="8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443246"/>
            <a:ext cx="8763000" cy="338554"/>
          </a:xfrm>
          <a:prstGeom prst="rect">
            <a:avLst/>
          </a:prstGeom>
          <a:noFill/>
        </p:spPr>
        <p:txBody>
          <a:bodyPr wrap="square" rtlCol="0">
            <a:spAutoFit/>
          </a:bodyPr>
          <a:lstStyle/>
          <a:p>
            <a:pPr algn="ctr"/>
            <a:r>
              <a:rPr lang="en-US" sz="1600" dirty="0">
                <a:solidFill>
                  <a:schemeClr val="tx1">
                    <a:lumMod val="95000"/>
                  </a:schemeClr>
                </a:solidFill>
              </a:rPr>
              <a:t>The Good Samaritan Cared for at the Inn  --  Charles Eyck, Wageningen, Netherlands</a:t>
            </a:r>
            <a:endParaRPr lang="en-US" dirty="0">
              <a:solidFill>
                <a:schemeClr val="tx1">
                  <a:lumMod val="95000"/>
                </a:schemeClr>
              </a:solidFill>
            </a:endParaRPr>
          </a:p>
        </p:txBody>
      </p:sp>
      <p:pic>
        <p:nvPicPr>
          <p:cNvPr id="2" name="Picture 1">
            <a:extLst>
              <a:ext uri="{FF2B5EF4-FFF2-40B4-BE49-F238E27FC236}">
                <a16:creationId xmlns:a16="http://schemas.microsoft.com/office/drawing/2014/main" id="{1B10CB28-A4B3-444A-8B14-D367EE3A9869}"/>
              </a:ext>
            </a:extLst>
          </p:cNvPr>
          <p:cNvPicPr>
            <a:picLocks noChangeAspect="1"/>
          </p:cNvPicPr>
          <p:nvPr/>
        </p:nvPicPr>
        <p:blipFill>
          <a:blip r:embed="rId2"/>
          <a:stretch>
            <a:fillRect/>
          </a:stretch>
        </p:blipFill>
        <p:spPr>
          <a:xfrm>
            <a:off x="1905000" y="19462"/>
            <a:ext cx="8382000" cy="6305139"/>
          </a:xfrm>
          <a:prstGeom prst="rect">
            <a:avLst/>
          </a:prstGeom>
        </p:spPr>
      </p:pic>
    </p:spTree>
    <p:extLst>
      <p:ext uri="{BB962C8B-B14F-4D97-AF65-F5344CB8AC3E}">
        <p14:creationId xmlns:p14="http://schemas.microsoft.com/office/powerpoint/2010/main" val="4019662738"/>
      </p:ext>
    </p:extLst>
  </p:cSld>
  <p:clrMapOvr>
    <a:masterClrMapping/>
  </p:clrMapOvr>
  <p:transition advTm="8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2209800"/>
            <a:ext cx="6781800" cy="1754326"/>
          </a:xfrm>
          <a:prstGeom prst="rect">
            <a:avLst/>
          </a:prstGeom>
        </p:spPr>
        <p:txBody>
          <a:bodyPr wrap="square">
            <a:spAutoFit/>
          </a:bodyPr>
          <a:lstStyle/>
          <a:p>
            <a:r>
              <a:rPr lang="en-US" sz="3600" dirty="0"/>
              <a:t>Which of these three, do you think, was a neighbor to the man who fell into the hands of the robbers?"</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Luke 10:36</a:t>
            </a:r>
          </a:p>
        </p:txBody>
      </p:sp>
    </p:spTree>
  </p:cSld>
  <p:clrMapOvr>
    <a:masterClrMapping/>
  </p:clrMapOvr>
  <p:transition advTm="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5257801"/>
            <a:ext cx="2362200" cy="1354217"/>
          </a:xfrm>
          <a:prstGeom prst="rect">
            <a:avLst/>
          </a:prstGeom>
          <a:noFill/>
        </p:spPr>
        <p:txBody>
          <a:bodyPr wrap="square" rtlCol="0">
            <a:spAutoFit/>
          </a:bodyPr>
          <a:lstStyle/>
          <a:p>
            <a:pPr algn="ctr"/>
            <a:r>
              <a:rPr lang="en-US" sz="1600" dirty="0">
                <a:solidFill>
                  <a:schemeClr val="tx1">
                    <a:lumMod val="95000"/>
                  </a:schemeClr>
                </a:solidFill>
              </a:rPr>
              <a:t>The Good Samaritan</a:t>
            </a:r>
          </a:p>
          <a:p>
            <a:pPr algn="ctr"/>
            <a:endParaRPr lang="en-US" sz="1600" dirty="0">
              <a:solidFill>
                <a:schemeClr val="tx1">
                  <a:lumMod val="95000"/>
                </a:schemeClr>
              </a:solidFill>
            </a:endParaRPr>
          </a:p>
          <a:p>
            <a:pPr algn="ctr"/>
            <a:r>
              <a:rPr lang="en-US" sz="1600" dirty="0">
                <a:solidFill>
                  <a:schemeClr val="tx1">
                    <a:lumMod val="95000"/>
                  </a:schemeClr>
                </a:solidFill>
              </a:rPr>
              <a:t>Rembrandt</a:t>
            </a:r>
          </a:p>
          <a:p>
            <a:pPr algn="ctr"/>
            <a:r>
              <a:rPr lang="en-US" sz="1600" dirty="0">
                <a:solidFill>
                  <a:schemeClr val="tx1">
                    <a:lumMod val="95000"/>
                  </a:schemeClr>
                </a:solidFill>
              </a:rPr>
              <a:t>Wallace Collection</a:t>
            </a:r>
          </a:p>
          <a:p>
            <a:pPr algn="ctr"/>
            <a:r>
              <a:rPr lang="en-US" sz="1600" dirty="0">
                <a:solidFill>
                  <a:schemeClr val="tx1">
                    <a:lumMod val="95000"/>
                  </a:schemeClr>
                </a:solidFill>
              </a:rPr>
              <a:t>London, England</a:t>
            </a:r>
            <a:endParaRPr lang="en-US" dirty="0">
              <a:solidFill>
                <a:schemeClr val="tx1">
                  <a:lumMod val="95000"/>
                </a:schemeClr>
              </a:solidFill>
            </a:endParaRPr>
          </a:p>
        </p:txBody>
      </p:sp>
      <p:pic>
        <p:nvPicPr>
          <p:cNvPr id="2" name="Picture 1">
            <a:extLst>
              <a:ext uri="{FF2B5EF4-FFF2-40B4-BE49-F238E27FC236}">
                <a16:creationId xmlns:a16="http://schemas.microsoft.com/office/drawing/2014/main" id="{17512C29-0895-4B0A-9A8B-46FD32FF9B3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24400" y="0"/>
            <a:ext cx="5410200" cy="6858000"/>
          </a:xfrm>
          <a:prstGeom prst="rect">
            <a:avLst/>
          </a:prstGeom>
        </p:spPr>
      </p:pic>
    </p:spTree>
  </p:cSld>
  <p:clrMapOvr>
    <a:masterClrMapping/>
  </p:clrMapOvr>
  <p:transition advTm="8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2800" y="2209800"/>
            <a:ext cx="6553200" cy="1754326"/>
          </a:xfrm>
          <a:prstGeom prst="rect">
            <a:avLst/>
          </a:prstGeom>
        </p:spPr>
        <p:txBody>
          <a:bodyPr wrap="square">
            <a:spAutoFit/>
          </a:bodyPr>
          <a:lstStyle/>
          <a:p>
            <a:r>
              <a:rPr lang="en-US" sz="3600" dirty="0"/>
              <a:t>He said, "The one who showed him mercy." Jesus said to him, "</a:t>
            </a:r>
            <a:r>
              <a:rPr lang="en-US" sz="3600"/>
              <a:t>Go and </a:t>
            </a:r>
            <a:r>
              <a:rPr lang="en-US" sz="3600" dirty="0"/>
              <a:t>do likewise."</a:t>
            </a:r>
            <a:endParaRPr lang="en-US" sz="3600" dirty="0">
              <a:cs typeface="Arial" pitchFamily="34" charset="0"/>
            </a:endParaRPr>
          </a:p>
        </p:txBody>
      </p:sp>
      <p:sp>
        <p:nvSpPr>
          <p:cNvPr id="5" name="TextBox 4"/>
          <p:cNvSpPr txBox="1"/>
          <p:nvPr/>
        </p:nvSpPr>
        <p:spPr>
          <a:xfrm>
            <a:off x="5943600" y="4343401"/>
            <a:ext cx="3352800" cy="461665"/>
          </a:xfrm>
          <a:prstGeom prst="rect">
            <a:avLst/>
          </a:prstGeom>
          <a:noFill/>
        </p:spPr>
        <p:txBody>
          <a:bodyPr wrap="square" rtlCol="0">
            <a:spAutoFit/>
          </a:bodyPr>
          <a:lstStyle/>
          <a:p>
            <a:pPr algn="ctr"/>
            <a:r>
              <a:rPr lang="en-US" sz="2400" dirty="0">
                <a:solidFill>
                  <a:schemeClr val="tx1">
                    <a:lumMod val="95000"/>
                  </a:schemeClr>
                </a:solidFill>
              </a:rPr>
              <a:t>Luke 10:37</a:t>
            </a:r>
          </a:p>
        </p:txBody>
      </p:sp>
    </p:spTree>
  </p:cSld>
  <p:clrMapOvr>
    <a:masterClrMapping/>
  </p:clrMapOvr>
  <p:transition advTm="8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1676400"/>
            <a:ext cx="7010400" cy="2862322"/>
          </a:xfrm>
          <a:prstGeom prst="rect">
            <a:avLst/>
          </a:prstGeom>
        </p:spPr>
        <p:txBody>
          <a:bodyPr wrap="square">
            <a:spAutoFit/>
          </a:bodyPr>
          <a:lstStyle/>
          <a:p>
            <a:r>
              <a:rPr lang="en-US" sz="3600" dirty="0"/>
              <a:t>"A man was going down from Jerusalem to Jericho, and fell into the hands of robbers, who stripped him, beat him, and went away, leaving him half dead.</a:t>
            </a:r>
            <a:endParaRPr lang="en-US" sz="3600" dirty="0">
              <a:cs typeface="Arial" pitchFamily="34" charset="0"/>
            </a:endParaRPr>
          </a:p>
        </p:txBody>
      </p:sp>
      <p:sp>
        <p:nvSpPr>
          <p:cNvPr id="4" name="TextBox 3"/>
          <p:cNvSpPr txBox="1"/>
          <p:nvPr/>
        </p:nvSpPr>
        <p:spPr>
          <a:xfrm>
            <a:off x="5943600" y="4950768"/>
            <a:ext cx="3352800" cy="461665"/>
          </a:xfrm>
          <a:prstGeom prst="rect">
            <a:avLst/>
          </a:prstGeom>
          <a:noFill/>
        </p:spPr>
        <p:txBody>
          <a:bodyPr wrap="square" rtlCol="0">
            <a:spAutoFit/>
          </a:bodyPr>
          <a:lstStyle/>
          <a:p>
            <a:pPr algn="ctr"/>
            <a:r>
              <a:rPr lang="en-US" sz="2400" dirty="0">
                <a:solidFill>
                  <a:schemeClr val="tx1">
                    <a:lumMod val="95000"/>
                  </a:schemeClr>
                </a:solidFill>
              </a:rPr>
              <a:t>Luke 10:30b</a:t>
            </a:r>
          </a:p>
        </p:txBody>
      </p:sp>
    </p:spTree>
  </p:cSld>
  <p:clrMapOvr>
    <a:masterClrMapping/>
  </p:clrMapOvr>
  <p:transition advTm="8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5334001"/>
            <a:ext cx="2667000" cy="1323439"/>
          </a:xfrm>
          <a:prstGeom prst="rect">
            <a:avLst/>
          </a:prstGeom>
          <a:noFill/>
        </p:spPr>
        <p:txBody>
          <a:bodyPr wrap="square" rtlCol="0">
            <a:spAutoFit/>
          </a:bodyPr>
          <a:lstStyle/>
          <a:p>
            <a:pPr algn="ctr"/>
            <a:r>
              <a:rPr lang="en-US" sz="1600" dirty="0">
                <a:solidFill>
                  <a:schemeClr val="tx1">
                    <a:lumMod val="95000"/>
                  </a:schemeClr>
                </a:solidFill>
              </a:rPr>
              <a:t>The Good Samaritan</a:t>
            </a:r>
          </a:p>
          <a:p>
            <a:pPr algn="ctr"/>
            <a:endParaRPr lang="en-US" sz="1600" dirty="0">
              <a:solidFill>
                <a:schemeClr val="tx1">
                  <a:lumMod val="95000"/>
                </a:schemeClr>
              </a:solidFill>
            </a:endParaRPr>
          </a:p>
          <a:p>
            <a:pPr algn="ctr"/>
            <a:r>
              <a:rPr lang="en-US" sz="1600" dirty="0">
                <a:solidFill>
                  <a:schemeClr val="tx1">
                    <a:lumMod val="95000"/>
                  </a:schemeClr>
                </a:solidFill>
              </a:rPr>
              <a:t>Jan Gierfeld</a:t>
            </a:r>
          </a:p>
          <a:p>
            <a:pPr algn="ctr"/>
            <a:r>
              <a:rPr lang="en-US" sz="1600" dirty="0">
                <a:solidFill>
                  <a:schemeClr val="tx1">
                    <a:lumMod val="95000"/>
                  </a:schemeClr>
                </a:solidFill>
              </a:rPr>
              <a:t>City church De Bleek</a:t>
            </a:r>
          </a:p>
          <a:p>
            <a:pPr algn="ctr"/>
            <a:r>
              <a:rPr lang="en-US" sz="1600" dirty="0">
                <a:solidFill>
                  <a:schemeClr val="tx1">
                    <a:lumMod val="95000"/>
                  </a:schemeClr>
                </a:solidFill>
              </a:rPr>
              <a:t>Almelo, Netherlands</a:t>
            </a:r>
            <a:endParaRPr lang="en-US" dirty="0">
              <a:solidFill>
                <a:schemeClr val="tx1">
                  <a:lumMod val="95000"/>
                </a:schemeClr>
              </a:solidFill>
            </a:endParaRPr>
          </a:p>
        </p:txBody>
      </p:sp>
      <p:pic>
        <p:nvPicPr>
          <p:cNvPr id="3" name="Picture 2">
            <a:extLst>
              <a:ext uri="{FF2B5EF4-FFF2-40B4-BE49-F238E27FC236}">
                <a16:creationId xmlns:a16="http://schemas.microsoft.com/office/drawing/2014/main" id="{D3B5FD43-911B-48BF-9FA0-E0F6BAA5AC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76800" y="0"/>
            <a:ext cx="5143500" cy="6858000"/>
          </a:xfrm>
          <a:prstGeom prst="rect">
            <a:avLst/>
          </a:prstGeom>
        </p:spPr>
      </p:pic>
    </p:spTree>
  </p:cSld>
  <p:clrMapOvr>
    <a:masterClrMapping/>
  </p:clrMapOvr>
  <p:transition advTm="8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Maternal Health Checkup  --  Jinja Regional Referral Hospital, Jinja, Uganda </a:t>
            </a:r>
            <a:endParaRPr lang="en-US" dirty="0">
              <a:solidFill>
                <a:schemeClr val="tx1">
                  <a:lumMod val="95000"/>
                </a:schemeClr>
              </a:solidFill>
            </a:endParaRPr>
          </a:p>
        </p:txBody>
      </p:sp>
      <p:pic>
        <p:nvPicPr>
          <p:cNvPr id="2" name="Picture 1">
            <a:extLst>
              <a:ext uri="{FF2B5EF4-FFF2-40B4-BE49-F238E27FC236}">
                <a16:creationId xmlns:a16="http://schemas.microsoft.com/office/drawing/2014/main" id="{A99B7DE4-CE49-4FEB-B96A-7EC6447142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152400"/>
            <a:ext cx="9144000" cy="6072188"/>
          </a:xfrm>
          <a:prstGeom prst="rect">
            <a:avLst/>
          </a:prstGeom>
        </p:spPr>
      </p:pic>
    </p:spTree>
  </p:cSld>
  <p:clrMapOvr>
    <a:masterClrMapping/>
  </p:clrMapOvr>
  <p:transition advTm="8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5628382"/>
            <a:ext cx="1905000" cy="1077218"/>
          </a:xfrm>
          <a:prstGeom prst="rect">
            <a:avLst/>
          </a:prstGeom>
          <a:noFill/>
        </p:spPr>
        <p:txBody>
          <a:bodyPr wrap="square" rtlCol="0">
            <a:spAutoFit/>
          </a:bodyPr>
          <a:lstStyle/>
          <a:p>
            <a:pPr algn="ctr"/>
            <a:r>
              <a:rPr lang="en-US" sz="1600" dirty="0">
                <a:solidFill>
                  <a:schemeClr val="tx1">
                    <a:lumMod val="95000"/>
                  </a:schemeClr>
                </a:solidFill>
              </a:rPr>
              <a:t>The Good Samaritan Monument</a:t>
            </a:r>
          </a:p>
          <a:p>
            <a:pPr algn="ctr"/>
            <a:endParaRPr lang="en-US" sz="1600" dirty="0">
              <a:solidFill>
                <a:schemeClr val="tx1">
                  <a:lumMod val="95000"/>
                </a:schemeClr>
              </a:solidFill>
            </a:endParaRPr>
          </a:p>
          <a:p>
            <a:pPr algn="ctr"/>
            <a:r>
              <a:rPr lang="en-US" sz="1600" dirty="0">
                <a:solidFill>
                  <a:schemeClr val="tx1">
                    <a:lumMod val="95000"/>
                  </a:schemeClr>
                </a:solidFill>
              </a:rPr>
              <a:t>  Winston-Salem, NC</a:t>
            </a:r>
            <a:endParaRPr lang="en-US" dirty="0">
              <a:solidFill>
                <a:schemeClr val="tx1">
                  <a:lumMod val="95000"/>
                </a:schemeClr>
              </a:solidFill>
            </a:endParaRPr>
          </a:p>
        </p:txBody>
      </p:sp>
      <p:pic>
        <p:nvPicPr>
          <p:cNvPr id="3" name="Picture 2">
            <a:extLst>
              <a:ext uri="{FF2B5EF4-FFF2-40B4-BE49-F238E27FC236}">
                <a16:creationId xmlns:a16="http://schemas.microsoft.com/office/drawing/2014/main" id="{892CB9E4-1DFE-4F9E-8A47-051DC3A33A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85190" y="0"/>
            <a:ext cx="5087411" cy="6858000"/>
          </a:xfrm>
          <a:prstGeom prst="rect">
            <a:avLst/>
          </a:prstGeom>
        </p:spPr>
      </p:pic>
    </p:spTree>
  </p:cSld>
  <p:clrMapOvr>
    <a:masterClrMapping/>
  </p:clrMapOvr>
  <p:transition advTm="8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362"/>
            <a:ext cx="8229600" cy="503238"/>
          </a:xfrm>
        </p:spPr>
        <p:txBody>
          <a:bodyPr>
            <a:normAutofit/>
          </a:bodyPr>
          <a:lstStyle/>
          <a:p>
            <a:r>
              <a:rPr lang="en-US" sz="2400" dirty="0"/>
              <a:t>Credits</a:t>
            </a:r>
          </a:p>
        </p:txBody>
      </p:sp>
      <p:sp>
        <p:nvSpPr>
          <p:cNvPr id="3" name="Content Placeholder 2"/>
          <p:cNvSpPr>
            <a:spLocks noGrp="1"/>
          </p:cNvSpPr>
          <p:nvPr>
            <p:ph idx="1"/>
          </p:nvPr>
        </p:nvSpPr>
        <p:spPr>
          <a:xfrm>
            <a:off x="1676400" y="609600"/>
            <a:ext cx="8991600" cy="6248400"/>
          </a:xfrm>
          <a:ln>
            <a:noFill/>
          </a:ln>
        </p:spPr>
        <p:txBody>
          <a:bodyPr>
            <a:noAutofit/>
          </a:bodyPr>
          <a:lstStyle/>
          <a:p>
            <a:pPr>
              <a:buNone/>
            </a:pPr>
            <a:r>
              <a:rPr lang="en-US" sz="1600" dirty="0"/>
              <a:t>New Revised Standard Version Bible, copyright 1989, Division of Christian Education of the National Council of the Churches of Christ in the United States of America. Used by permission. All rights reserved.</a:t>
            </a:r>
          </a:p>
          <a:p>
            <a:pPr>
              <a:buNone/>
            </a:pPr>
            <a:endParaRPr lang="en-US" sz="1600" dirty="0"/>
          </a:p>
          <a:p>
            <a:pPr>
              <a:buNone/>
            </a:pPr>
            <a:r>
              <a:rPr lang="en-US" sz="1600" dirty="0"/>
              <a:t>www.JohnAugustSwanson.com - copyright 2002 by John August Swanson</a:t>
            </a:r>
          </a:p>
          <a:p>
            <a:pPr>
              <a:buNone/>
            </a:pPr>
            <a:r>
              <a:rPr lang="en-US" sz="1600" dirty="0"/>
              <a:t>https://commons.wikimedia.org/wiki/File:Chartres_Bay_44_Good_Samaritan_Panel_08.jpg</a:t>
            </a:r>
          </a:p>
          <a:p>
            <a:pPr>
              <a:buNone/>
            </a:pPr>
            <a:r>
              <a:rPr lang="en-US" sz="1600" dirty="0"/>
              <a:t>http://diglib.library.vanderbilt.edu/act-imagelink.pl?RC=48381</a:t>
            </a:r>
          </a:p>
          <a:p>
            <a:pPr>
              <a:buNone/>
            </a:pPr>
            <a:r>
              <a:rPr lang="en-US" sz="1600" dirty="0"/>
              <a:t>https://commons.wikimedia.org/wiki/File:Majernik-Samaritan.jpg</a:t>
            </a:r>
          </a:p>
          <a:p>
            <a:pPr>
              <a:buNone/>
            </a:pPr>
            <a:r>
              <a:rPr lang="en-US" sz="1600" dirty="0"/>
              <a:t>https://commons.wikimedia.org/wiki/File:JulesPascin-1917-The_Good_Samaritan(Persons_in_Cuba).png</a:t>
            </a:r>
          </a:p>
          <a:p>
            <a:pPr>
              <a:buNone/>
            </a:pPr>
            <a:r>
              <a:rPr lang="en-US" sz="1600" dirty="0"/>
              <a:t>https://www.thorvaldsensmuseum.dk/en/collections/work/B195</a:t>
            </a:r>
          </a:p>
          <a:p>
            <a:pPr>
              <a:buNone/>
            </a:pPr>
            <a:r>
              <a:rPr lang="en-US" sz="1600" dirty="0"/>
              <a:t>https://commons.wikimedia.org/wiki/File:Charles_Eyck_-_De_barmhartige_Samaritaan.jpg</a:t>
            </a:r>
          </a:p>
          <a:p>
            <a:pPr>
              <a:buNone/>
            </a:pPr>
            <a:r>
              <a:rPr lang="en-US" sz="1600" dirty="0"/>
              <a:t>https://commons.wikimedia.org/wiki/File:Rembrandt_Harmensz._van_Rijn_033.jpg</a:t>
            </a:r>
          </a:p>
          <a:p>
            <a:pPr>
              <a:buNone/>
            </a:pPr>
            <a:r>
              <a:rPr lang="en-US" sz="1600" dirty="0"/>
              <a:t>https://commons.wikimedia.org/wiki/File:Almelo_-_Reli%C3%ABf_%27De_Barmhartige_Samaritaan%27_van_Jan_Gierveld_op_de_achterzijde_van_stadskerk_De_Bleek_1.jpg</a:t>
            </a:r>
          </a:p>
          <a:p>
            <a:pPr>
              <a:buNone/>
            </a:pPr>
            <a:r>
              <a:rPr lang="en-US" sz="1600" dirty="0"/>
              <a:t>https://commons.wikimedia.org/wiki/File:Uganda_Nutrition_(41809766381).jpg</a:t>
            </a:r>
          </a:p>
          <a:p>
            <a:pPr>
              <a:buNone/>
            </a:pPr>
            <a:r>
              <a:rPr lang="en-US" sz="1600" dirty="0"/>
              <a:t>https://www.flickr.com/photos/daquellamanera/6794762102</a:t>
            </a:r>
          </a:p>
          <a:p>
            <a:pPr>
              <a:buNone/>
            </a:pPr>
            <a:endParaRPr lang="en-US" sz="1600" dirty="0"/>
          </a:p>
          <a:p>
            <a:pPr>
              <a:buNone/>
            </a:pPr>
            <a:r>
              <a:rPr lang="en-US" sz="1600" dirty="0"/>
              <a:t>Additional descriptions can be found at the Art in the Christian Tradition image library, a service of the Vanderbilt Divinity Library, </a:t>
            </a:r>
            <a:r>
              <a:rPr lang="en-US" sz="1600" dirty="0" err="1"/>
              <a:t>http://diglib.library.vanderbilt.edu/</a:t>
            </a:r>
            <a:r>
              <a:rPr lang="en-US" sz="1600" dirty="0"/>
              <a:t>.  All images available via Creative Commons 3.0 License.</a:t>
            </a:r>
          </a:p>
          <a:p>
            <a:endParaRPr lang="en-US" sz="1200" dirty="0"/>
          </a:p>
          <a:p>
            <a:endParaRPr lang="en-US" sz="1400" dirty="0"/>
          </a:p>
          <a:p>
            <a:endParaRPr lang="en-US" sz="1400" dirty="0"/>
          </a:p>
        </p:txBody>
      </p:sp>
    </p:spTree>
  </p:cSld>
  <p:clrMapOvr>
    <a:masterClrMapping/>
  </p:clrMapOvr>
  <p:transition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6172200"/>
            <a:ext cx="8763000" cy="338554"/>
          </a:xfrm>
          <a:prstGeom prst="rect">
            <a:avLst/>
          </a:prstGeom>
          <a:noFill/>
        </p:spPr>
        <p:txBody>
          <a:bodyPr wrap="square" rtlCol="0">
            <a:spAutoFit/>
          </a:bodyPr>
          <a:lstStyle/>
          <a:p>
            <a:pPr algn="ctr"/>
            <a:r>
              <a:rPr lang="en-US" sz="1600" dirty="0">
                <a:solidFill>
                  <a:schemeClr val="tx1">
                    <a:lumMod val="95000"/>
                  </a:schemeClr>
                </a:solidFill>
              </a:rPr>
              <a:t>The Good Samaritan, detail  --  John August Swanson, serigraph, 2002</a:t>
            </a:r>
          </a:p>
        </p:txBody>
      </p:sp>
      <p:pic>
        <p:nvPicPr>
          <p:cNvPr id="2" name="Picture 1">
            <a:extLst>
              <a:ext uri="{FF2B5EF4-FFF2-40B4-BE49-F238E27FC236}">
                <a16:creationId xmlns:a16="http://schemas.microsoft.com/office/drawing/2014/main" id="{D0EBE1DF-73B3-497C-B475-026979C53B6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24000" y="914400"/>
            <a:ext cx="9144000" cy="4629875"/>
          </a:xfrm>
          <a:prstGeom prst="rect">
            <a:avLst/>
          </a:prstGeom>
        </p:spPr>
      </p:pic>
    </p:spTree>
  </p:cSld>
  <p:clrMapOvr>
    <a:masterClrMapping/>
  </p:clrMapOvr>
  <p:transition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6934200" cy="1754326"/>
          </a:xfrm>
          <a:prstGeom prst="rect">
            <a:avLst/>
          </a:prstGeom>
        </p:spPr>
        <p:txBody>
          <a:bodyPr wrap="square">
            <a:spAutoFit/>
          </a:bodyPr>
          <a:lstStyle/>
          <a:p>
            <a:r>
              <a:rPr lang="en-US" sz="3600" dirty="0"/>
              <a:t>Now by chance a priest was going down that road; and when he saw him, he passed by on the other side.</a:t>
            </a:r>
            <a:endParaRPr lang="en-US" sz="3600" dirty="0">
              <a:cs typeface="Arial" pitchFamily="34" charset="0"/>
            </a:endParaRPr>
          </a:p>
        </p:txBody>
      </p:sp>
      <p:sp>
        <p:nvSpPr>
          <p:cNvPr id="5" name="TextBox 4"/>
          <p:cNvSpPr txBox="1"/>
          <p:nvPr/>
        </p:nvSpPr>
        <p:spPr>
          <a:xfrm>
            <a:off x="5943600" y="4343401"/>
            <a:ext cx="3352800" cy="461665"/>
          </a:xfrm>
          <a:prstGeom prst="rect">
            <a:avLst/>
          </a:prstGeom>
          <a:noFill/>
        </p:spPr>
        <p:txBody>
          <a:bodyPr wrap="square" rtlCol="0">
            <a:spAutoFit/>
          </a:bodyPr>
          <a:lstStyle/>
          <a:p>
            <a:pPr algn="ctr"/>
            <a:r>
              <a:rPr lang="en-US" sz="2400" dirty="0">
                <a:solidFill>
                  <a:schemeClr val="tx1">
                    <a:lumMod val="95000"/>
                  </a:schemeClr>
                </a:solidFill>
              </a:rPr>
              <a:t>Luke 10:31</a:t>
            </a:r>
          </a:p>
        </p:txBody>
      </p:sp>
    </p:spTree>
  </p:cSld>
  <p:clrMapOvr>
    <a:masterClrMapping/>
  </p:clrMapOvr>
  <p:transition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1009" y="1981200"/>
            <a:ext cx="6324600" cy="1754326"/>
          </a:xfrm>
          <a:prstGeom prst="rect">
            <a:avLst/>
          </a:prstGeom>
        </p:spPr>
        <p:txBody>
          <a:bodyPr wrap="square">
            <a:spAutoFit/>
          </a:bodyPr>
          <a:lstStyle/>
          <a:p>
            <a:r>
              <a:rPr lang="en-US" sz="3600" dirty="0"/>
              <a:t>So likewise a Levite, when he came to the place and saw him, passed by on the other side.</a:t>
            </a:r>
          </a:p>
        </p:txBody>
      </p:sp>
      <p:sp>
        <p:nvSpPr>
          <p:cNvPr id="5" name="TextBox 4"/>
          <p:cNvSpPr txBox="1"/>
          <p:nvPr/>
        </p:nvSpPr>
        <p:spPr>
          <a:xfrm>
            <a:off x="6096000" y="4343401"/>
            <a:ext cx="3352800" cy="461665"/>
          </a:xfrm>
          <a:prstGeom prst="rect">
            <a:avLst/>
          </a:prstGeom>
          <a:noFill/>
        </p:spPr>
        <p:txBody>
          <a:bodyPr wrap="square" rtlCol="0">
            <a:spAutoFit/>
          </a:bodyPr>
          <a:lstStyle/>
          <a:p>
            <a:pPr algn="ctr"/>
            <a:r>
              <a:rPr lang="en-US" sz="2400" dirty="0">
                <a:solidFill>
                  <a:schemeClr val="tx1">
                    <a:lumMod val="95000"/>
                  </a:schemeClr>
                </a:solidFill>
              </a:rPr>
              <a:t>Luke 10:32</a:t>
            </a:r>
          </a:p>
        </p:txBody>
      </p:sp>
    </p:spTree>
  </p:cSld>
  <p:clrMapOvr>
    <a:masterClrMapping/>
  </p:clrMapOvr>
  <p:transition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4473476"/>
            <a:ext cx="1447800" cy="2308324"/>
          </a:xfrm>
          <a:prstGeom prst="rect">
            <a:avLst/>
          </a:prstGeom>
          <a:noFill/>
        </p:spPr>
        <p:txBody>
          <a:bodyPr wrap="square" rtlCol="0">
            <a:spAutoFit/>
          </a:bodyPr>
          <a:lstStyle/>
          <a:p>
            <a:pPr algn="ctr"/>
            <a:r>
              <a:rPr lang="en-US" sz="1600" dirty="0">
                <a:solidFill>
                  <a:schemeClr val="tx1">
                    <a:lumMod val="95000"/>
                  </a:schemeClr>
                </a:solidFill>
              </a:rPr>
              <a:t>A Priest and a Levite See the Wounded Man and Walk By</a:t>
            </a:r>
          </a:p>
          <a:p>
            <a:pPr algn="ctr"/>
            <a:endParaRPr lang="en-US" sz="1600" dirty="0">
              <a:solidFill>
                <a:schemeClr val="tx1">
                  <a:lumMod val="95000"/>
                </a:schemeClr>
              </a:solidFill>
            </a:endParaRPr>
          </a:p>
          <a:p>
            <a:pPr algn="ctr"/>
            <a:r>
              <a:rPr lang="en-US" sz="1600" dirty="0">
                <a:solidFill>
                  <a:schemeClr val="tx1">
                    <a:lumMod val="95000"/>
                  </a:schemeClr>
                </a:solidFill>
              </a:rPr>
              <a:t>Chartres Cathedral, Chartres, France</a:t>
            </a:r>
            <a:endParaRPr lang="en-US" dirty="0">
              <a:solidFill>
                <a:schemeClr val="tx1">
                  <a:lumMod val="95000"/>
                </a:schemeClr>
              </a:solidFill>
            </a:endParaRPr>
          </a:p>
        </p:txBody>
      </p:sp>
      <p:pic>
        <p:nvPicPr>
          <p:cNvPr id="2" name="Picture 1">
            <a:extLst>
              <a:ext uri="{FF2B5EF4-FFF2-40B4-BE49-F238E27FC236}">
                <a16:creationId xmlns:a16="http://schemas.microsoft.com/office/drawing/2014/main" id="{9AB0B394-D902-4776-B112-15840A1CAA0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24200" y="228601"/>
            <a:ext cx="7391400" cy="6497773"/>
          </a:xfrm>
          <a:prstGeom prst="rect">
            <a:avLst/>
          </a:prstGeom>
        </p:spPr>
      </p:pic>
    </p:spTree>
  </p:cSld>
  <p:clrMapOvr>
    <a:masterClrMapping/>
  </p:clrMapOvr>
  <p:transition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1981200"/>
            <a:ext cx="6858000" cy="1754326"/>
          </a:xfrm>
          <a:prstGeom prst="rect">
            <a:avLst/>
          </a:prstGeom>
        </p:spPr>
        <p:txBody>
          <a:bodyPr wrap="square">
            <a:spAutoFit/>
          </a:bodyPr>
          <a:lstStyle/>
          <a:p>
            <a:r>
              <a:rPr lang="en-US" sz="3600" dirty="0"/>
              <a:t>But a Samaritan while traveling came near him; and when he saw him, he was moved with pity.</a:t>
            </a:r>
            <a:endParaRPr lang="en-US" sz="3600" dirty="0">
              <a:cs typeface="Arial" pitchFamily="34" charset="0"/>
            </a:endParaRPr>
          </a:p>
        </p:txBody>
      </p:sp>
      <p:sp>
        <p:nvSpPr>
          <p:cNvPr id="5" name="TextBox 4"/>
          <p:cNvSpPr txBox="1"/>
          <p:nvPr/>
        </p:nvSpPr>
        <p:spPr>
          <a:xfrm>
            <a:off x="5791200" y="4419601"/>
            <a:ext cx="3352800" cy="461665"/>
          </a:xfrm>
          <a:prstGeom prst="rect">
            <a:avLst/>
          </a:prstGeom>
          <a:noFill/>
        </p:spPr>
        <p:txBody>
          <a:bodyPr wrap="square" rtlCol="0">
            <a:spAutoFit/>
          </a:bodyPr>
          <a:lstStyle/>
          <a:p>
            <a:pPr algn="ctr"/>
            <a:r>
              <a:rPr lang="en-US" sz="2400" dirty="0">
                <a:solidFill>
                  <a:schemeClr val="tx1">
                    <a:lumMod val="95000"/>
                  </a:schemeClr>
                </a:solidFill>
              </a:rPr>
              <a:t>Luke 10:33</a:t>
            </a:r>
          </a:p>
        </p:txBody>
      </p:sp>
    </p:spTree>
  </p:cSld>
  <p:clrMapOvr>
    <a:masterClrMapping/>
  </p:clrMapOvr>
  <p:transition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443246"/>
            <a:ext cx="8763000" cy="338554"/>
          </a:xfrm>
          <a:prstGeom prst="rect">
            <a:avLst/>
          </a:prstGeom>
          <a:noFill/>
        </p:spPr>
        <p:txBody>
          <a:bodyPr wrap="square" rtlCol="0">
            <a:spAutoFit/>
          </a:bodyPr>
          <a:lstStyle/>
          <a:p>
            <a:pPr algn="ctr"/>
            <a:r>
              <a:rPr lang="en-US" sz="1600" dirty="0">
                <a:solidFill>
                  <a:schemeClr val="tx1">
                    <a:lumMod val="95000"/>
                  </a:schemeClr>
                </a:solidFill>
              </a:rPr>
              <a:t>The Good Samaritan  --  JESUS MAFA, Cameroon</a:t>
            </a:r>
            <a:endParaRPr lang="en-US" dirty="0">
              <a:solidFill>
                <a:schemeClr val="tx1">
                  <a:lumMod val="95000"/>
                </a:schemeClr>
              </a:solidFill>
            </a:endParaRPr>
          </a:p>
        </p:txBody>
      </p:sp>
      <p:pic>
        <p:nvPicPr>
          <p:cNvPr id="5" name="Picture 4">
            <a:extLst>
              <a:ext uri="{FF2B5EF4-FFF2-40B4-BE49-F238E27FC236}">
                <a16:creationId xmlns:a16="http://schemas.microsoft.com/office/drawing/2014/main" id="{C0A3FEE0-A90A-46B2-851A-D7AE4E301D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0"/>
            <a:ext cx="9144000" cy="6251894"/>
          </a:xfrm>
          <a:prstGeom prst="rect">
            <a:avLst/>
          </a:prstGeom>
        </p:spPr>
      </p:pic>
    </p:spTree>
    <p:extLst>
      <p:ext uri="{BB962C8B-B14F-4D97-AF65-F5344CB8AC3E}">
        <p14:creationId xmlns:p14="http://schemas.microsoft.com/office/powerpoint/2010/main" val="1333689799"/>
      </p:ext>
    </p:extLst>
  </p:cSld>
  <p:clrMapOvr>
    <a:masterClrMapping/>
  </p:clrMapOvr>
  <p:transition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2286000"/>
            <a:ext cx="6934200" cy="1754326"/>
          </a:xfrm>
          <a:prstGeom prst="rect">
            <a:avLst/>
          </a:prstGeom>
        </p:spPr>
        <p:txBody>
          <a:bodyPr wrap="square">
            <a:spAutoFit/>
          </a:bodyPr>
          <a:lstStyle/>
          <a:p>
            <a:r>
              <a:rPr lang="en-US" sz="3600" dirty="0"/>
              <a:t>He went to him and bandaged his wounds, having poured oil and wine on them. </a:t>
            </a:r>
          </a:p>
        </p:txBody>
      </p:sp>
      <p:sp>
        <p:nvSpPr>
          <p:cNvPr id="5" name="TextBox 4"/>
          <p:cNvSpPr txBox="1"/>
          <p:nvPr/>
        </p:nvSpPr>
        <p:spPr>
          <a:xfrm>
            <a:off x="5715000" y="4419601"/>
            <a:ext cx="3352800" cy="461665"/>
          </a:xfrm>
          <a:prstGeom prst="rect">
            <a:avLst/>
          </a:prstGeom>
          <a:noFill/>
        </p:spPr>
        <p:txBody>
          <a:bodyPr wrap="square" rtlCol="0">
            <a:spAutoFit/>
          </a:bodyPr>
          <a:lstStyle/>
          <a:p>
            <a:pPr algn="ctr"/>
            <a:r>
              <a:rPr lang="en-US" sz="2400" dirty="0">
                <a:solidFill>
                  <a:schemeClr val="tx1">
                    <a:lumMod val="95000"/>
                  </a:schemeClr>
                </a:solidFill>
              </a:rPr>
              <a:t>Luke 10:34a</a:t>
            </a:r>
          </a:p>
        </p:txBody>
      </p:sp>
    </p:spTree>
    <p:extLst>
      <p:ext uri="{BB962C8B-B14F-4D97-AF65-F5344CB8AC3E}">
        <p14:creationId xmlns:p14="http://schemas.microsoft.com/office/powerpoint/2010/main" val="2427005202"/>
      </p:ext>
    </p:extLst>
  </p:cSld>
  <p:clrMapOvr>
    <a:masterClrMapping/>
  </p:clrMapOvr>
  <p:transition advTm="8000"/>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2143</TotalTime>
  <Words>712</Words>
  <Application>Microsoft Office PowerPoint</Application>
  <PresentationFormat>Widescreen</PresentationFormat>
  <Paragraphs>73</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First Sunday after Christmas Day Year A</vt:lpstr>
      <vt:lpstr>Fifth Sunday after Pentecost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Anne</dc:creator>
  <cp:lastModifiedBy>Anne Richardson</cp:lastModifiedBy>
  <cp:revision>106</cp:revision>
  <dcterms:created xsi:type="dcterms:W3CDTF">2016-08-31T16:46:43Z</dcterms:created>
  <dcterms:modified xsi:type="dcterms:W3CDTF">2022-11-11T15:24:00Z</dcterms:modified>
</cp:coreProperties>
</file>