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411" r:id="rId5"/>
    <p:sldId id="412" r:id="rId6"/>
    <p:sldId id="383" r:id="rId7"/>
    <p:sldId id="384" r:id="rId8"/>
    <p:sldId id="385" r:id="rId9"/>
    <p:sldId id="386" r:id="rId10"/>
    <p:sldId id="391" r:id="rId11"/>
    <p:sldId id="392" r:id="rId12"/>
    <p:sldId id="393" r:id="rId13"/>
    <p:sldId id="394" r:id="rId14"/>
    <p:sldId id="395" r:id="rId15"/>
    <p:sldId id="413" r:id="rId16"/>
    <p:sldId id="397" r:id="rId17"/>
    <p:sldId id="396" r:id="rId18"/>
    <p:sldId id="399" r:id="rId19"/>
    <p:sldId id="398" r:id="rId20"/>
    <p:sldId id="401" r:id="rId21"/>
    <p:sldId id="402"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E6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7" autoAdjust="0"/>
    <p:restoredTop sz="94660"/>
  </p:normalViewPr>
  <p:slideViewPr>
    <p:cSldViewPr>
      <p:cViewPr varScale="1">
        <p:scale>
          <a:sx n="55" d="100"/>
          <a:sy n="55" d="100"/>
        </p:scale>
        <p:origin x="43" y="42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15</a:t>
            </a:fld>
            <a:endParaRPr lang="en-US"/>
          </a:p>
        </p:txBody>
      </p:sp>
    </p:spTree>
    <p:extLst>
      <p:ext uri="{BB962C8B-B14F-4D97-AF65-F5344CB8AC3E}">
        <p14:creationId xmlns:p14="http://schemas.microsoft.com/office/powerpoint/2010/main" val="306011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17</a:t>
            </a:fld>
            <a:endParaRPr lang="en-US"/>
          </a:p>
        </p:txBody>
      </p:sp>
    </p:spTree>
    <p:extLst>
      <p:ext uri="{BB962C8B-B14F-4D97-AF65-F5344CB8AC3E}">
        <p14:creationId xmlns:p14="http://schemas.microsoft.com/office/powerpoint/2010/main" val="394570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19</a:t>
            </a:fld>
            <a:endParaRPr lang="en-US"/>
          </a:p>
        </p:txBody>
      </p:sp>
    </p:spTree>
    <p:extLst>
      <p:ext uri="{BB962C8B-B14F-4D97-AF65-F5344CB8AC3E}">
        <p14:creationId xmlns:p14="http://schemas.microsoft.com/office/powerpoint/2010/main" val="403378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Monday of Holy Week</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7467600" y="4813518"/>
            <a:ext cx="2971800" cy="1815882"/>
          </a:xfrm>
          <a:prstGeom prst="rect">
            <a:avLst/>
          </a:prstGeom>
          <a:solidFill>
            <a:srgbClr val="BD9E60">
              <a:alpha val="70000"/>
            </a:srgbClr>
          </a:solidFill>
        </p:spPr>
        <p:txBody>
          <a:bodyPr wrap="square">
            <a:spAutoFit/>
          </a:bodyPr>
          <a:lstStyle/>
          <a:p>
            <a:pPr algn="ctr"/>
            <a:r>
              <a:rPr lang="en-US" sz="2800" dirty="0"/>
              <a:t>Isaiah 42:1-9</a:t>
            </a:r>
          </a:p>
          <a:p>
            <a:pPr algn="ctr"/>
            <a:r>
              <a:rPr lang="en-US" sz="2800" dirty="0"/>
              <a:t>Psalm 36:5-11</a:t>
            </a:r>
          </a:p>
          <a:p>
            <a:pPr algn="ctr"/>
            <a:r>
              <a:rPr lang="en-US" sz="2800" dirty="0"/>
              <a:t>Hebrews 9:11-15</a:t>
            </a:r>
          </a:p>
          <a:p>
            <a:pPr algn="ctr"/>
            <a:r>
              <a:rPr lang="en-US" sz="2800" dirty="0"/>
              <a:t>John 12:1-11</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550" y="2457450"/>
            <a:ext cx="5200650" cy="1754326"/>
          </a:xfrm>
          <a:prstGeom prst="rect">
            <a:avLst/>
          </a:prstGeom>
        </p:spPr>
        <p:txBody>
          <a:bodyPr wrap="square">
            <a:spAutoFit/>
          </a:bodyPr>
          <a:lstStyle/>
          <a:p>
            <a:r>
              <a:rPr lang="en-US" sz="2700" dirty="0"/>
              <a:t>Six days before the Passover Jesus came to Bethany, the home of Lazarus, whom he had raised from the dead.</a:t>
            </a:r>
            <a:endParaRPr lang="en-US" sz="2700" dirty="0">
              <a:cs typeface="Arial" pitchFamily="34" charset="0"/>
            </a:endParaRP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12:1</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4150" y="5632536"/>
            <a:ext cx="6572250" cy="276999"/>
          </a:xfrm>
          <a:prstGeom prst="rect">
            <a:avLst/>
          </a:prstGeom>
          <a:noFill/>
        </p:spPr>
        <p:txBody>
          <a:bodyPr wrap="square" rtlCol="0">
            <a:spAutoFit/>
          </a:bodyPr>
          <a:lstStyle/>
          <a:p>
            <a:pPr algn="ctr"/>
            <a:r>
              <a:rPr lang="en-US" sz="1200" dirty="0">
                <a:solidFill>
                  <a:schemeClr val="tx1">
                    <a:lumMod val="95000"/>
                  </a:schemeClr>
                </a:solidFill>
              </a:rPr>
              <a:t>Mary Greets Jesus  --   Nikolas Ge</a:t>
            </a:r>
          </a:p>
        </p:txBody>
      </p:sp>
      <p:pic>
        <p:nvPicPr>
          <p:cNvPr id="3" name="Picture 2">
            <a:extLst>
              <a:ext uri="{FF2B5EF4-FFF2-40B4-BE49-F238E27FC236}">
                <a16:creationId xmlns:a16="http://schemas.microsoft.com/office/drawing/2014/main" id="{DC2C060C-CC79-4C2C-B6CE-5273EDE633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1300" y="857250"/>
            <a:ext cx="6713318" cy="4686008"/>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550" y="2514600"/>
            <a:ext cx="5086350" cy="1338828"/>
          </a:xfrm>
          <a:prstGeom prst="rect">
            <a:avLst/>
          </a:prstGeom>
        </p:spPr>
        <p:txBody>
          <a:bodyPr wrap="square">
            <a:spAutoFit/>
          </a:bodyPr>
          <a:lstStyle/>
          <a:p>
            <a:r>
              <a:rPr lang="en-US" sz="2700" dirty="0"/>
              <a:t>There they gave a dinner for him. Martha served, and Lazarus was one of those at the table with him.</a:t>
            </a:r>
            <a:endParaRPr lang="en-US" sz="2700" dirty="0">
              <a:cs typeface="Arial" pitchFamily="34" charset="0"/>
            </a:endParaRP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12:2?</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5943600"/>
            <a:ext cx="1676400" cy="646331"/>
          </a:xfrm>
          <a:prstGeom prst="rect">
            <a:avLst/>
          </a:prstGeom>
          <a:noFill/>
        </p:spPr>
        <p:txBody>
          <a:bodyPr wrap="square" rtlCol="0">
            <a:spAutoFit/>
          </a:bodyPr>
          <a:lstStyle/>
          <a:p>
            <a:pPr algn="ctr"/>
            <a:r>
              <a:rPr lang="en-US" sz="1200" dirty="0">
                <a:solidFill>
                  <a:schemeClr val="tx1">
                    <a:lumMod val="95000"/>
                  </a:schemeClr>
                </a:solidFill>
              </a:rPr>
              <a:t>Extravagant Love</a:t>
            </a:r>
          </a:p>
          <a:p>
            <a:pPr algn="ctr"/>
            <a:endParaRPr lang="en-US" sz="1200" dirty="0">
              <a:solidFill>
                <a:schemeClr val="tx1">
                  <a:lumMod val="95000"/>
                </a:schemeClr>
              </a:solidFill>
            </a:endParaRPr>
          </a:p>
          <a:p>
            <a:pPr algn="ctr"/>
            <a:r>
              <a:rPr lang="en-US" sz="1200" dirty="0">
                <a:solidFill>
                  <a:schemeClr val="tx1">
                    <a:lumMod val="95000"/>
                  </a:schemeClr>
                </a:solidFill>
              </a:rPr>
              <a:t>Mary Jane Miller</a:t>
            </a:r>
          </a:p>
        </p:txBody>
      </p:sp>
      <p:pic>
        <p:nvPicPr>
          <p:cNvPr id="3" name="Picture 2">
            <a:extLst>
              <a:ext uri="{FF2B5EF4-FFF2-40B4-BE49-F238E27FC236}">
                <a16:creationId xmlns:a16="http://schemas.microsoft.com/office/drawing/2014/main" id="{8A3A5B5D-E0CE-8256-25BA-7B2703E89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0"/>
            <a:ext cx="5145609"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2514600"/>
            <a:ext cx="5314950" cy="1754326"/>
          </a:xfrm>
          <a:prstGeom prst="rect">
            <a:avLst/>
          </a:prstGeom>
        </p:spPr>
        <p:txBody>
          <a:bodyPr wrap="square">
            <a:spAutoFit/>
          </a:bodyPr>
          <a:lstStyle/>
          <a:p>
            <a:r>
              <a:rPr lang="en-US" sz="2700" dirty="0"/>
              <a:t>Mary took a pound of costly perfume made of pure nard, anointed Jesus' feet, and wiped them with her hair. </a:t>
            </a:r>
            <a:endParaRPr lang="en-US" sz="2700" dirty="0">
              <a:cs typeface="Arial" pitchFamily="34" charset="0"/>
            </a:endParaRPr>
          </a:p>
        </p:txBody>
      </p:sp>
      <p:sp>
        <p:nvSpPr>
          <p:cNvPr id="5" name="TextBox 4"/>
          <p:cNvSpPr txBox="1"/>
          <p:nvPr/>
        </p:nvSpPr>
        <p:spPr>
          <a:xfrm>
            <a:off x="5981700" y="4114801"/>
            <a:ext cx="2514600" cy="369332"/>
          </a:xfrm>
          <a:prstGeom prst="rect">
            <a:avLst/>
          </a:prstGeom>
          <a:noFill/>
        </p:spPr>
        <p:txBody>
          <a:bodyPr wrap="square" rtlCol="0">
            <a:spAutoFit/>
          </a:bodyPr>
          <a:lstStyle/>
          <a:p>
            <a:pPr algn="ctr"/>
            <a:r>
              <a:rPr lang="en-US" dirty="0">
                <a:solidFill>
                  <a:schemeClr val="tx1">
                    <a:lumMod val="95000"/>
                  </a:schemeClr>
                </a:solidFill>
              </a:rPr>
              <a:t>John 12:3a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314952"/>
            <a:ext cx="6572250" cy="276999"/>
          </a:xfrm>
          <a:prstGeom prst="rect">
            <a:avLst/>
          </a:prstGeom>
          <a:noFill/>
        </p:spPr>
        <p:txBody>
          <a:bodyPr wrap="square" rtlCol="0">
            <a:spAutoFit/>
          </a:bodyPr>
          <a:lstStyle/>
          <a:p>
            <a:pPr algn="ctr"/>
            <a:r>
              <a:rPr lang="en-US" sz="1200" dirty="0">
                <a:solidFill>
                  <a:schemeClr val="tx1">
                    <a:lumMod val="95000"/>
                  </a:schemeClr>
                </a:solidFill>
              </a:rPr>
              <a:t>Mary Wipes Christ's Feet  --  Lauren Wright Pittman</a:t>
            </a:r>
          </a:p>
        </p:txBody>
      </p:sp>
      <p:pic>
        <p:nvPicPr>
          <p:cNvPr id="2" name="Picture 1">
            <a:extLst>
              <a:ext uri="{FF2B5EF4-FFF2-40B4-BE49-F238E27FC236}">
                <a16:creationId xmlns:a16="http://schemas.microsoft.com/office/drawing/2014/main" id="{27BFABCE-E39C-497E-8C81-64D80C1263C0}"/>
              </a:ext>
            </a:extLst>
          </p:cNvPr>
          <p:cNvPicPr>
            <a:picLocks noChangeAspect="1"/>
          </p:cNvPicPr>
          <p:nvPr/>
        </p:nvPicPr>
        <p:blipFill>
          <a:blip r:embed="rId3"/>
          <a:stretch>
            <a:fillRect/>
          </a:stretch>
        </p:blipFill>
        <p:spPr>
          <a:xfrm>
            <a:off x="4095750" y="1634491"/>
            <a:ext cx="3814854" cy="2994661"/>
          </a:xfrm>
          <a:prstGeom prst="rect">
            <a:avLst/>
          </a:prstGeom>
        </p:spPr>
      </p:pic>
    </p:spTree>
    <p:extLst>
      <p:ext uri="{BB962C8B-B14F-4D97-AF65-F5344CB8AC3E}">
        <p14:creationId xmlns:p14="http://schemas.microsoft.com/office/powerpoint/2010/main" val="3926245313"/>
      </p:ext>
    </p:extLst>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850" y="2343150"/>
            <a:ext cx="5029200" cy="1754326"/>
          </a:xfrm>
          <a:prstGeom prst="rect">
            <a:avLst/>
          </a:prstGeom>
        </p:spPr>
        <p:txBody>
          <a:bodyPr wrap="square">
            <a:spAutoFit/>
          </a:bodyPr>
          <a:lstStyle/>
          <a:p>
            <a:r>
              <a:rPr lang="en-US" sz="2700" dirty="0"/>
              <a:t>But Judas … said, </a:t>
            </a:r>
          </a:p>
          <a:p>
            <a:r>
              <a:rPr lang="en-US" sz="2700" dirty="0"/>
              <a:t>"Why was this perfume not sold for three hundred denarii and the money given to the poor?"</a:t>
            </a: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12:4a, 5</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4857752"/>
            <a:ext cx="2171700" cy="1015663"/>
          </a:xfrm>
          <a:prstGeom prst="rect">
            <a:avLst/>
          </a:prstGeom>
          <a:noFill/>
        </p:spPr>
        <p:txBody>
          <a:bodyPr wrap="square" rtlCol="0">
            <a:spAutoFit/>
          </a:bodyPr>
          <a:lstStyle/>
          <a:p>
            <a:pPr algn="ctr"/>
            <a:r>
              <a:rPr lang="en-US" sz="1200" dirty="0">
                <a:solidFill>
                  <a:schemeClr val="tx1">
                    <a:lumMod val="95000"/>
                  </a:schemeClr>
                </a:solidFill>
              </a:rPr>
              <a:t>Feast in the House of Simon</a:t>
            </a:r>
          </a:p>
          <a:p>
            <a:pPr algn="ctr"/>
            <a:endParaRPr lang="en-US" sz="1200" dirty="0">
              <a:solidFill>
                <a:schemeClr val="tx1">
                  <a:lumMod val="95000"/>
                </a:schemeClr>
              </a:solidFill>
            </a:endParaRPr>
          </a:p>
          <a:p>
            <a:pPr algn="ctr"/>
            <a:r>
              <a:rPr lang="en-US" sz="1200" dirty="0"/>
              <a:t>Moretto da Brescia</a:t>
            </a:r>
          </a:p>
          <a:p>
            <a:pPr algn="ctr"/>
            <a:r>
              <a:rPr lang="it-IT" sz="1200" dirty="0">
                <a:solidFill>
                  <a:schemeClr val="tx1">
                    <a:lumMod val="95000"/>
                  </a:schemeClr>
                </a:solidFill>
              </a:rPr>
              <a:t>Church of Saint Mary, Calchera</a:t>
            </a:r>
          </a:p>
          <a:p>
            <a:pPr algn="ctr"/>
            <a:r>
              <a:rPr lang="it-IT" sz="1200" dirty="0">
                <a:solidFill>
                  <a:schemeClr val="tx1">
                    <a:lumMod val="95000"/>
                  </a:schemeClr>
                </a:solidFill>
              </a:rPr>
              <a:t>Brescia, Italy</a:t>
            </a:r>
            <a:endParaRPr lang="en-US" sz="1200" dirty="0">
              <a:solidFill>
                <a:schemeClr val="tx1">
                  <a:lumMod val="95000"/>
                </a:schemeClr>
              </a:solidFill>
            </a:endParaRPr>
          </a:p>
        </p:txBody>
      </p:sp>
      <p:pic>
        <p:nvPicPr>
          <p:cNvPr id="2" name="Picture 1">
            <a:extLst>
              <a:ext uri="{FF2B5EF4-FFF2-40B4-BE49-F238E27FC236}">
                <a16:creationId xmlns:a16="http://schemas.microsoft.com/office/drawing/2014/main" id="{239CB0CD-B8F6-4A3D-A0E6-D77C7D04A3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1600" y="856620"/>
            <a:ext cx="3943350" cy="5123349"/>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550" y="2618509"/>
            <a:ext cx="5486400" cy="1338828"/>
          </a:xfrm>
          <a:prstGeom prst="rect">
            <a:avLst/>
          </a:prstGeom>
        </p:spPr>
        <p:txBody>
          <a:bodyPr wrap="square">
            <a:spAutoFit/>
          </a:bodyPr>
          <a:lstStyle/>
          <a:p>
            <a:r>
              <a:rPr lang="en-US" sz="2700" dirty="0"/>
              <a:t>Jesus said, "Leave her alone. She bought it so that she might keep it for the day of my burial."</a:t>
            </a:r>
            <a:endParaRPr lang="en-US" sz="2700" dirty="0">
              <a:cs typeface="Arial" pitchFamily="34" charset="0"/>
            </a:endParaRPr>
          </a:p>
        </p:txBody>
      </p:sp>
      <p:sp>
        <p:nvSpPr>
          <p:cNvPr id="5" name="TextBox 4"/>
          <p:cNvSpPr txBox="1"/>
          <p:nvPr/>
        </p:nvSpPr>
        <p:spPr>
          <a:xfrm>
            <a:off x="6210300" y="4229101"/>
            <a:ext cx="2514600" cy="369332"/>
          </a:xfrm>
          <a:prstGeom prst="rect">
            <a:avLst/>
          </a:prstGeom>
          <a:noFill/>
        </p:spPr>
        <p:txBody>
          <a:bodyPr wrap="square" rtlCol="0">
            <a:spAutoFit/>
          </a:bodyPr>
          <a:lstStyle/>
          <a:p>
            <a:pPr algn="ctr"/>
            <a:r>
              <a:rPr lang="en-US" dirty="0">
                <a:solidFill>
                  <a:schemeClr val="tx1">
                    <a:lumMod val="95000"/>
                  </a:schemeClr>
                </a:solidFill>
              </a:rPr>
              <a:t>John 12:7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8350" y="6016099"/>
            <a:ext cx="8115300" cy="276999"/>
          </a:xfrm>
          <a:prstGeom prst="rect">
            <a:avLst/>
          </a:prstGeom>
          <a:noFill/>
        </p:spPr>
        <p:txBody>
          <a:bodyPr wrap="square" rtlCol="0">
            <a:spAutoFit/>
          </a:bodyPr>
          <a:lstStyle/>
          <a:p>
            <a:pPr algn="ctr"/>
            <a:r>
              <a:rPr lang="en-US" sz="1200" dirty="0">
                <a:solidFill>
                  <a:schemeClr val="tx1">
                    <a:lumMod val="95000"/>
                  </a:schemeClr>
                </a:solidFill>
              </a:rPr>
              <a:t>Anointing of Jesus' Feet  --  JESUS MAFA, Cameroon</a:t>
            </a:r>
          </a:p>
        </p:txBody>
      </p:sp>
      <p:pic>
        <p:nvPicPr>
          <p:cNvPr id="7" name="Picture 6">
            <a:extLst>
              <a:ext uri="{FF2B5EF4-FFF2-40B4-BE49-F238E27FC236}">
                <a16:creationId xmlns:a16="http://schemas.microsoft.com/office/drawing/2014/main" id="{2EEE26C7-0136-45BE-B41E-01B78CCC539F}"/>
              </a:ext>
            </a:extLst>
          </p:cNvPr>
          <p:cNvPicPr>
            <a:picLocks noChangeAspect="1"/>
          </p:cNvPicPr>
          <p:nvPr/>
        </p:nvPicPr>
        <p:blipFill>
          <a:blip r:embed="rId3"/>
          <a:stretch>
            <a:fillRect/>
          </a:stretch>
        </p:blipFill>
        <p:spPr>
          <a:xfrm>
            <a:off x="2552700" y="841901"/>
            <a:ext cx="7200900" cy="4793742"/>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0" y="2571750"/>
            <a:ext cx="5600700" cy="1338828"/>
          </a:xfrm>
          <a:prstGeom prst="rect">
            <a:avLst/>
          </a:prstGeom>
        </p:spPr>
        <p:txBody>
          <a:bodyPr wrap="square">
            <a:spAutoFit/>
          </a:bodyPr>
          <a:lstStyle/>
          <a:p>
            <a:r>
              <a:rPr lang="en-US" sz="2700" dirty="0"/>
              <a:t>"It is too light a thing …to raise up the tribes of Jacob … I will give you as a light to the nations … "</a:t>
            </a:r>
            <a:endParaRPr lang="en-US" sz="2700" dirty="0">
              <a:cs typeface="Arial" pitchFamily="34" charset="0"/>
            </a:endParaRPr>
          </a:p>
        </p:txBody>
      </p:sp>
      <p:sp>
        <p:nvSpPr>
          <p:cNvPr id="4" name="TextBox 3"/>
          <p:cNvSpPr txBox="1"/>
          <p:nvPr/>
        </p:nvSpPr>
        <p:spPr>
          <a:xfrm>
            <a:off x="5867400" y="4457701"/>
            <a:ext cx="2514600" cy="369332"/>
          </a:xfrm>
          <a:prstGeom prst="rect">
            <a:avLst/>
          </a:prstGeom>
          <a:noFill/>
        </p:spPr>
        <p:txBody>
          <a:bodyPr wrap="square" rtlCol="0">
            <a:spAutoFit/>
          </a:bodyPr>
          <a:lstStyle/>
          <a:p>
            <a:pPr algn="ctr"/>
            <a:r>
              <a:rPr lang="en-US" dirty="0">
                <a:solidFill>
                  <a:schemeClr val="tx1">
                    <a:lumMod val="95000"/>
                  </a:schemeClr>
                </a:solidFill>
              </a:rPr>
              <a:t>Isaiah 49:6b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5700" y="2571751"/>
            <a:ext cx="5200650" cy="1338828"/>
          </a:xfrm>
          <a:prstGeom prst="rect">
            <a:avLst/>
          </a:prstGeom>
        </p:spPr>
        <p:txBody>
          <a:bodyPr wrap="square">
            <a:spAutoFit/>
          </a:bodyPr>
          <a:lstStyle/>
          <a:p>
            <a:r>
              <a:rPr lang="en-US" sz="2700" dirty="0"/>
              <a:t>"You always have the poor with you, but you do not always have me." </a:t>
            </a:r>
            <a:endParaRPr lang="en-US" sz="2700" dirty="0">
              <a:cs typeface="Arial" pitchFamily="34" charset="0"/>
            </a:endParaRP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12:8</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632536"/>
            <a:ext cx="6572250" cy="276999"/>
          </a:xfrm>
          <a:prstGeom prst="rect">
            <a:avLst/>
          </a:prstGeom>
          <a:noFill/>
        </p:spPr>
        <p:txBody>
          <a:bodyPr wrap="square" rtlCol="0">
            <a:spAutoFit/>
          </a:bodyPr>
          <a:lstStyle/>
          <a:p>
            <a:pPr algn="ctr"/>
            <a:r>
              <a:rPr lang="en-US" sz="1200" dirty="0">
                <a:solidFill>
                  <a:schemeClr val="tx1">
                    <a:lumMod val="95000"/>
                  </a:schemeClr>
                </a:solidFill>
              </a:rPr>
              <a:t>Mary and Martha House  --  Domestic Violence Homeless Shelter for Women in Ruskin, FL</a:t>
            </a:r>
          </a:p>
        </p:txBody>
      </p:sp>
      <p:pic>
        <p:nvPicPr>
          <p:cNvPr id="2" name="Picture 1">
            <a:extLst>
              <a:ext uri="{FF2B5EF4-FFF2-40B4-BE49-F238E27FC236}">
                <a16:creationId xmlns:a16="http://schemas.microsoft.com/office/drawing/2014/main" id="{5ED80D61-1C5D-4237-B1A8-889C91238D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9970" y="1371601"/>
            <a:ext cx="6895031" cy="4050831"/>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937022"/>
            <a:ext cx="6172200" cy="377429"/>
          </a:xfrm>
        </p:spPr>
        <p:txBody>
          <a:bodyPr>
            <a:normAutofit/>
          </a:bodyPr>
          <a:lstStyle/>
          <a:p>
            <a:r>
              <a:rPr lang="en-US" sz="1800" dirty="0"/>
              <a:t>Credits</a:t>
            </a:r>
          </a:p>
        </p:txBody>
      </p:sp>
      <p:sp>
        <p:nvSpPr>
          <p:cNvPr id="3" name="Content Placeholder 2"/>
          <p:cNvSpPr>
            <a:spLocks noGrp="1"/>
          </p:cNvSpPr>
          <p:nvPr>
            <p:ph idx="1"/>
          </p:nvPr>
        </p:nvSpPr>
        <p:spPr>
          <a:xfrm>
            <a:off x="2781300" y="1314450"/>
            <a:ext cx="6743700" cy="4686300"/>
          </a:xfrm>
          <a:ln>
            <a:noFill/>
          </a:ln>
        </p:spPr>
        <p:txBody>
          <a:bodyPr>
            <a:noAutofit/>
          </a:bodyPr>
          <a:lstStyle/>
          <a:p>
            <a:pPr>
              <a:buNone/>
            </a:pPr>
            <a:r>
              <a:rPr lang="en-US" sz="1200" dirty="0"/>
              <a:t>New Revised Standard Version Bible, copyright 1989, Division of Christian Education of the National Council of the Churches of Christ in the United States of America. Used by permission. All rights reserved.</a:t>
            </a:r>
          </a:p>
          <a:p>
            <a:pPr>
              <a:buNone/>
            </a:pPr>
            <a:r>
              <a:rPr lang="en-US" sz="1200" dirty="0"/>
              <a:t>https://commons.wikimedia.org/wiki/File:Jf3049Christ_Light_Nations_Church_Porac_Pampangafvf_35.jpg</a:t>
            </a:r>
          </a:p>
          <a:p>
            <a:pPr>
              <a:buNone/>
            </a:pPr>
            <a:r>
              <a:rPr lang="en-US" sz="1200" dirty="0"/>
              <a:t>http://www.flickr.com/photos/kubina/32453710/</a:t>
            </a:r>
          </a:p>
          <a:p>
            <a:pPr>
              <a:buNone/>
            </a:pPr>
            <a:r>
              <a:rPr lang="en-US" sz="1200" dirty="0"/>
              <a:t>http://diglib.library.vanderbilt.edu/act-imagelink.pl?RC=47117</a:t>
            </a:r>
          </a:p>
          <a:p>
            <a:pPr>
              <a:buNone/>
            </a:pPr>
            <a:r>
              <a:rPr lang="en-US" sz="1200" dirty="0"/>
              <a:t>https://commons.wikimedia.org/wiki/File:The_Thankful_Poor,_1894._Henry_Ossawa_Tanner.jpg</a:t>
            </a:r>
          </a:p>
          <a:p>
            <a:pPr>
              <a:buNone/>
            </a:pPr>
            <a:r>
              <a:rPr lang="en-US" sz="1200" dirty="0"/>
              <a:t>https://commons.wikimedia.org/wiki/File:Wisdom_-_Sister_Maurice_Schnell.jpg</a:t>
            </a:r>
          </a:p>
          <a:p>
            <a:pPr>
              <a:buNone/>
            </a:pPr>
            <a:r>
              <a:rPr lang="en-US" sz="1200" dirty="0"/>
              <a:t>https://commons.wikimedia.org/wiki/File:Nikolay_Ge_015.jpeg</a:t>
            </a:r>
          </a:p>
          <a:p>
            <a:pPr>
              <a:buNone/>
            </a:pPr>
            <a:r>
              <a:rPr lang="en-US" sz="1200" dirty="0"/>
              <a:t>Mary Jane Miller, https://www.millericons.com/</a:t>
            </a:r>
          </a:p>
          <a:p>
            <a:pPr>
              <a:buNone/>
            </a:pPr>
            <a:r>
              <a:rPr lang="en-US" sz="1200" dirty="0"/>
              <a:t>https://commons.wikimedia.org/wiki/File:Lucas_Moser_001.jpg</a:t>
            </a:r>
          </a:p>
          <a:p>
            <a:pPr>
              <a:buNone/>
            </a:pPr>
            <a:r>
              <a:rPr lang="en-US" sz="1200" dirty="0"/>
              <a:t>http://www.lewpstudio.com - copyright by Lauren Wright Pittman</a:t>
            </a:r>
          </a:p>
          <a:p>
            <a:pPr>
              <a:buNone/>
            </a:pPr>
            <a:r>
              <a:rPr lang="en-US" sz="1200" dirty="0"/>
              <a:t>https://commons.wikimedia.org/wiki/File:Moretto_da_Brescia_-_Supper_in_the_House_of_Simon_Pharisee_-_WGA16229.jpg</a:t>
            </a:r>
          </a:p>
          <a:p>
            <a:pPr>
              <a:buNone/>
            </a:pPr>
            <a:r>
              <a:rPr lang="en-US" sz="1200" dirty="0"/>
              <a:t>https://commons.wikimedia.org/wiki/File:Accademia_-_Convito_in_casa_di_Simeone_by_Bernardo_Strozzi_cat777.jpg</a:t>
            </a:r>
          </a:p>
          <a:p>
            <a:pPr>
              <a:buNone/>
            </a:pPr>
            <a:r>
              <a:rPr lang="fr-FR" sz="1200" dirty="0"/>
              <a:t>http://www.librairie-emmanuel.fr (contact page: https://www.librairie-emmanuel.fr/contact)</a:t>
            </a:r>
            <a:endParaRPr lang="en-US" sz="1200" dirty="0"/>
          </a:p>
          <a:p>
            <a:pPr>
              <a:buNone/>
            </a:pPr>
            <a:r>
              <a:rPr lang="en-US" sz="1200" dirty="0"/>
              <a:t>https://commons.m.wikimedia.org/wiki/File:2009_-_COMMUNITY_MURAL-in-the-Round_PROJECT_Big_Draw_at_Mary_Martha_House_Store.JPG</a:t>
            </a:r>
          </a:p>
          <a:p>
            <a:pPr>
              <a:buNone/>
            </a:pPr>
            <a:r>
              <a:rPr lang="en-US" sz="1200" dirty="0"/>
              <a:t>Additional descriptions can be found at the Art in the Christian Tradition image library, a service of the Vanderbilt Divinity Library, http://diglib.library.vanderbilt.edu/.  All images available via Creative Commons 3.0 License.</a:t>
            </a:r>
          </a:p>
          <a:p>
            <a:endParaRPr lang="en-US" sz="900" dirty="0"/>
          </a:p>
          <a:p>
            <a:endParaRPr lang="en-US" sz="1050" dirty="0"/>
          </a:p>
          <a:p>
            <a:endParaRPr lang="en-US" sz="105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7020" y="5171095"/>
            <a:ext cx="1828800" cy="646331"/>
          </a:xfrm>
          <a:prstGeom prst="rect">
            <a:avLst/>
          </a:prstGeom>
          <a:noFill/>
        </p:spPr>
        <p:txBody>
          <a:bodyPr wrap="square" rtlCol="0">
            <a:spAutoFit/>
          </a:bodyPr>
          <a:lstStyle/>
          <a:p>
            <a:pPr algn="ctr"/>
            <a:r>
              <a:rPr lang="en-US" sz="1200" dirty="0">
                <a:solidFill>
                  <a:schemeClr val="tx1">
                    <a:lumMod val="95000"/>
                  </a:schemeClr>
                </a:solidFill>
              </a:rPr>
              <a:t>Christ, Light of the Nations</a:t>
            </a:r>
          </a:p>
          <a:p>
            <a:pPr algn="ctr"/>
            <a:endParaRPr lang="en-US" sz="1200" dirty="0">
              <a:solidFill>
                <a:schemeClr val="tx1">
                  <a:lumMod val="95000"/>
                </a:schemeClr>
              </a:solidFill>
            </a:endParaRPr>
          </a:p>
          <a:p>
            <a:pPr algn="ctr"/>
            <a:r>
              <a:rPr lang="en-US" sz="1200" dirty="0" err="1">
                <a:solidFill>
                  <a:schemeClr val="tx1">
                    <a:lumMod val="95000"/>
                  </a:schemeClr>
                </a:solidFill>
              </a:rPr>
              <a:t>Porac</a:t>
            </a:r>
            <a:r>
              <a:rPr lang="en-US" sz="1200" dirty="0">
                <a:solidFill>
                  <a:schemeClr val="tx1">
                    <a:lumMod val="95000"/>
                  </a:schemeClr>
                </a:solidFill>
              </a:rPr>
              <a:t>, Philippines</a:t>
            </a:r>
          </a:p>
        </p:txBody>
      </p:sp>
      <p:pic>
        <p:nvPicPr>
          <p:cNvPr id="5" name="Picture 4">
            <a:extLst>
              <a:ext uri="{FF2B5EF4-FFF2-40B4-BE49-F238E27FC236}">
                <a16:creationId xmlns:a16="http://schemas.microsoft.com/office/drawing/2014/main" id="{BC9406E9-DC5F-4CE7-8053-B7242E45EB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1551" y="830580"/>
            <a:ext cx="4509869" cy="51435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600702"/>
            <a:ext cx="6572250" cy="276999"/>
          </a:xfrm>
          <a:prstGeom prst="rect">
            <a:avLst/>
          </a:prstGeom>
          <a:noFill/>
        </p:spPr>
        <p:txBody>
          <a:bodyPr wrap="square" rtlCol="0">
            <a:spAutoFit/>
          </a:bodyPr>
          <a:lstStyle/>
          <a:p>
            <a:pPr algn="ctr"/>
            <a:r>
              <a:rPr lang="en-US" sz="1200" dirty="0">
                <a:solidFill>
                  <a:schemeClr val="tx1">
                    <a:lumMod val="95000"/>
                  </a:schemeClr>
                </a:solidFill>
              </a:rPr>
              <a:t>Light and Color  --  Washington National Cathedral, Washington, DC</a:t>
            </a:r>
          </a:p>
        </p:txBody>
      </p:sp>
      <p:pic>
        <p:nvPicPr>
          <p:cNvPr id="2" name="Picture 1">
            <a:extLst>
              <a:ext uri="{FF2B5EF4-FFF2-40B4-BE49-F238E27FC236}">
                <a16:creationId xmlns:a16="http://schemas.microsoft.com/office/drawing/2014/main" id="{68837444-4542-42E7-8DED-0094E9A973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4251" y="1560747"/>
            <a:ext cx="5286375" cy="3515440"/>
          </a:xfrm>
          <a:prstGeom prst="rect">
            <a:avLst/>
          </a:prstGeom>
        </p:spPr>
      </p:pic>
    </p:spTree>
    <p:extLst>
      <p:ext uri="{BB962C8B-B14F-4D97-AF65-F5344CB8AC3E}">
        <p14:creationId xmlns:p14="http://schemas.microsoft.com/office/powerpoint/2010/main" val="2533446709"/>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9875" y="5662026"/>
            <a:ext cx="6572250" cy="276999"/>
          </a:xfrm>
          <a:prstGeom prst="rect">
            <a:avLst/>
          </a:prstGeom>
          <a:noFill/>
        </p:spPr>
        <p:txBody>
          <a:bodyPr wrap="square" rtlCol="0">
            <a:spAutoFit/>
          </a:bodyPr>
          <a:lstStyle/>
          <a:p>
            <a:pPr algn="ctr"/>
            <a:r>
              <a:rPr lang="en-US" sz="1200" dirty="0">
                <a:solidFill>
                  <a:schemeClr val="tx1">
                    <a:lumMod val="95000"/>
                  </a:schemeClr>
                </a:solidFill>
              </a:rPr>
              <a:t>Interior Light  -- Saint-Julien, </a:t>
            </a:r>
            <a:r>
              <a:rPr lang="en-US" sz="1200" dirty="0" err="1">
                <a:solidFill>
                  <a:schemeClr val="tx1">
                    <a:lumMod val="95000"/>
                  </a:schemeClr>
                </a:solidFill>
              </a:rPr>
              <a:t>Brioude</a:t>
            </a:r>
            <a:r>
              <a:rPr lang="en-US" sz="1200" dirty="0">
                <a:solidFill>
                  <a:schemeClr val="tx1">
                    <a:lumMod val="95000"/>
                  </a:schemeClr>
                </a:solidFill>
              </a:rPr>
              <a:t>, France</a:t>
            </a:r>
          </a:p>
        </p:txBody>
      </p:sp>
      <p:pic>
        <p:nvPicPr>
          <p:cNvPr id="2" name="Picture 1">
            <a:extLst>
              <a:ext uri="{FF2B5EF4-FFF2-40B4-BE49-F238E27FC236}">
                <a16:creationId xmlns:a16="http://schemas.microsoft.com/office/drawing/2014/main" id="{9DDBA174-BDAC-4C7E-9566-2A49BE7B52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2300" y="857250"/>
            <a:ext cx="5905500" cy="4686300"/>
          </a:xfrm>
          <a:prstGeom prst="rect">
            <a:avLst/>
          </a:prstGeom>
        </p:spPr>
      </p:pic>
    </p:spTree>
    <p:extLst>
      <p:ext uri="{BB962C8B-B14F-4D97-AF65-F5344CB8AC3E}">
        <p14:creationId xmlns:p14="http://schemas.microsoft.com/office/powerpoint/2010/main" val="825898880"/>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0" y="2514600"/>
            <a:ext cx="5143500" cy="1338828"/>
          </a:xfrm>
          <a:prstGeom prst="rect">
            <a:avLst/>
          </a:prstGeom>
        </p:spPr>
        <p:txBody>
          <a:bodyPr wrap="square">
            <a:spAutoFit/>
          </a:bodyPr>
          <a:lstStyle/>
          <a:p>
            <a:r>
              <a:rPr lang="en-US" sz="2700" dirty="0"/>
              <a:t>Do not cast me off in the time of old age; do not forsake me when my strength is spent.</a:t>
            </a:r>
            <a:endParaRPr lang="en-US" sz="2700" dirty="0">
              <a:cs typeface="Arial" pitchFamily="34" charset="0"/>
            </a:endParaRPr>
          </a:p>
        </p:txBody>
      </p:sp>
      <p:sp>
        <p:nvSpPr>
          <p:cNvPr id="5" name="TextBox 4"/>
          <p:cNvSpPr txBox="1"/>
          <p:nvPr/>
        </p:nvSpPr>
        <p:spPr>
          <a:xfrm>
            <a:off x="5981700" y="4114801"/>
            <a:ext cx="2514600" cy="369332"/>
          </a:xfrm>
          <a:prstGeom prst="rect">
            <a:avLst/>
          </a:prstGeom>
          <a:noFill/>
        </p:spPr>
        <p:txBody>
          <a:bodyPr wrap="square" rtlCol="0">
            <a:spAutoFit/>
          </a:bodyPr>
          <a:lstStyle/>
          <a:p>
            <a:pPr algn="ctr"/>
            <a:r>
              <a:rPr lang="en-US" dirty="0">
                <a:solidFill>
                  <a:schemeClr val="tx1">
                    <a:lumMod val="95000"/>
                  </a:schemeClr>
                </a:solidFill>
              </a:rPr>
              <a:t>Psalm 71:9</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6276201"/>
            <a:ext cx="6572250" cy="276999"/>
          </a:xfrm>
          <a:prstGeom prst="rect">
            <a:avLst/>
          </a:prstGeom>
          <a:noFill/>
        </p:spPr>
        <p:txBody>
          <a:bodyPr wrap="square" rtlCol="0">
            <a:spAutoFit/>
          </a:bodyPr>
          <a:lstStyle/>
          <a:p>
            <a:pPr algn="ctr"/>
            <a:r>
              <a:rPr lang="en-US" sz="1200" dirty="0">
                <a:solidFill>
                  <a:schemeClr val="tx1">
                    <a:lumMod val="95000"/>
                  </a:schemeClr>
                </a:solidFill>
              </a:rPr>
              <a:t>Giving Thanks  --  Henry </a:t>
            </a:r>
            <a:r>
              <a:rPr lang="en-US" sz="1200" dirty="0" err="1">
                <a:solidFill>
                  <a:schemeClr val="tx1">
                    <a:lumMod val="95000"/>
                  </a:schemeClr>
                </a:solidFill>
              </a:rPr>
              <a:t>Ossawa</a:t>
            </a:r>
            <a:r>
              <a:rPr lang="en-US" sz="1200" dirty="0">
                <a:solidFill>
                  <a:schemeClr val="tx1">
                    <a:lumMod val="95000"/>
                  </a:schemeClr>
                </a:solidFill>
              </a:rPr>
              <a:t> Tanner</a:t>
            </a:r>
          </a:p>
        </p:txBody>
      </p:sp>
      <p:pic>
        <p:nvPicPr>
          <p:cNvPr id="2" name="Picture 1">
            <a:extLst>
              <a:ext uri="{FF2B5EF4-FFF2-40B4-BE49-F238E27FC236}">
                <a16:creationId xmlns:a16="http://schemas.microsoft.com/office/drawing/2014/main" id="{3F344849-5124-46C1-817C-B3949755D5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83649" y="192953"/>
            <a:ext cx="7674751" cy="5674447"/>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851" y="2114550"/>
            <a:ext cx="4992832" cy="1754326"/>
          </a:xfrm>
          <a:prstGeom prst="rect">
            <a:avLst/>
          </a:prstGeom>
        </p:spPr>
        <p:txBody>
          <a:bodyPr wrap="square">
            <a:spAutoFit/>
          </a:bodyPr>
          <a:lstStyle/>
          <a:p>
            <a:r>
              <a:rPr lang="en-US" sz="2700" dirty="0"/>
              <a:t>Where is the one who is wise? … Where is the debater of this age? Has not God made foolish the wisdom of the world?</a:t>
            </a:r>
          </a:p>
        </p:txBody>
      </p:sp>
      <p:sp>
        <p:nvSpPr>
          <p:cNvPr id="5" name="TextBox 4"/>
          <p:cNvSpPr txBox="1"/>
          <p:nvPr/>
        </p:nvSpPr>
        <p:spPr>
          <a:xfrm>
            <a:off x="6096000" y="4114801"/>
            <a:ext cx="2514600" cy="369332"/>
          </a:xfrm>
          <a:prstGeom prst="rect">
            <a:avLst/>
          </a:prstGeom>
          <a:noFill/>
        </p:spPr>
        <p:txBody>
          <a:bodyPr wrap="square" rtlCol="0">
            <a:spAutoFit/>
          </a:bodyPr>
          <a:lstStyle/>
          <a:p>
            <a:pPr algn="ctr"/>
            <a:r>
              <a:rPr lang="en-US" dirty="0">
                <a:solidFill>
                  <a:schemeClr val="tx1">
                    <a:lumMod val="95000"/>
                  </a:schemeClr>
                </a:solidFill>
              </a:rPr>
              <a:t>1 Corinthians 1:18-31</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742801"/>
            <a:ext cx="6572250" cy="276999"/>
          </a:xfrm>
          <a:prstGeom prst="rect">
            <a:avLst/>
          </a:prstGeom>
          <a:noFill/>
        </p:spPr>
        <p:txBody>
          <a:bodyPr wrap="square" rtlCol="0">
            <a:spAutoFit/>
          </a:bodyPr>
          <a:lstStyle/>
          <a:p>
            <a:pPr algn="ctr"/>
            <a:r>
              <a:rPr lang="en-US" sz="1200" dirty="0">
                <a:solidFill>
                  <a:schemeClr val="tx1">
                    <a:lumMod val="95000"/>
                  </a:schemeClr>
                </a:solidFill>
              </a:rPr>
              <a:t>Wisdom  --  Sister Maurice Schnell, Saint-Mary-of-the-Woods Archives, Saint Mary, Indiana</a:t>
            </a:r>
          </a:p>
        </p:txBody>
      </p:sp>
      <p:pic>
        <p:nvPicPr>
          <p:cNvPr id="2" name="Picture 1">
            <a:extLst>
              <a:ext uri="{FF2B5EF4-FFF2-40B4-BE49-F238E27FC236}">
                <a16:creationId xmlns:a16="http://schemas.microsoft.com/office/drawing/2014/main" id="{20C75501-0516-46A6-A997-5AA91469ED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8190" y="685800"/>
            <a:ext cx="7700210" cy="4572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425</TotalTime>
  <Words>736</Words>
  <Application>Microsoft Office PowerPoint</Application>
  <PresentationFormat>Widescreen</PresentationFormat>
  <Paragraphs>64</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Monday of Holy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of Holy Week</dc:title>
  <dc:creator>Anne</dc:creator>
  <cp:lastModifiedBy>Anne Richardson</cp:lastModifiedBy>
  <cp:revision>122</cp:revision>
  <dcterms:created xsi:type="dcterms:W3CDTF">2016-08-31T16:46:43Z</dcterms:created>
  <dcterms:modified xsi:type="dcterms:W3CDTF">2022-09-23T19:58:33Z</dcterms:modified>
</cp:coreProperties>
</file>