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82" r:id="rId3"/>
    <p:sldId id="382" r:id="rId4"/>
    <p:sldId id="383" r:id="rId5"/>
    <p:sldId id="384" r:id="rId6"/>
    <p:sldId id="385" r:id="rId7"/>
    <p:sldId id="386" r:id="rId8"/>
    <p:sldId id="387" r:id="rId9"/>
    <p:sldId id="388" r:id="rId10"/>
    <p:sldId id="389" r:id="rId11"/>
    <p:sldId id="390" r:id="rId12"/>
    <p:sldId id="391" r:id="rId13"/>
    <p:sldId id="392" r:id="rId14"/>
    <p:sldId id="393" r:id="rId15"/>
    <p:sldId id="394" r:id="rId16"/>
    <p:sldId id="395" r:id="rId17"/>
    <p:sldId id="396" r:id="rId18"/>
    <p:sldId id="397" r:id="rId19"/>
    <p:sldId id="398" r:id="rId20"/>
    <p:sldId id="399" r:id="rId21"/>
    <p:sldId id="401" r:id="rId22"/>
    <p:sldId id="29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4660"/>
  </p:normalViewPr>
  <p:slideViewPr>
    <p:cSldViewPr snapToGrid="0">
      <p:cViewPr varScale="1">
        <p:scale>
          <a:sx n="76" d="100"/>
          <a:sy n="76" d="100"/>
        </p:scale>
        <p:origin x="74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990174356"/>
      </p:ext>
    </p:extLst>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3698795175"/>
      </p:ext>
    </p:extLst>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1235760160"/>
      </p:ext>
    </p:extLst>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1887919572"/>
      </p:ext>
    </p:extLst>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9/24/2022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2273104509"/>
      </p:ext>
    </p:extLst>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3602940918"/>
      </p:ext>
    </p:extLst>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9/24/2022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3396364450"/>
      </p:ext>
    </p:extLst>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9/24/2022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2277831455"/>
      </p:ext>
    </p:extLst>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9/24/2022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3651442092"/>
      </p:ext>
    </p:extLst>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1362868505"/>
      </p:ext>
    </p:extLst>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9/24/2022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extLst>
      <p:ext uri="{BB962C8B-B14F-4D97-AF65-F5344CB8AC3E}">
        <p14:creationId xmlns:p14="http://schemas.microsoft.com/office/powerpoint/2010/main" val="1891753942"/>
      </p:ext>
    </p:extLst>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9/24/2022</a:t>
            </a:fld>
            <a:endParaRPr lang="en-US"/>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extLst>
      <p:ext uri="{BB962C8B-B14F-4D97-AF65-F5344CB8AC3E}">
        <p14:creationId xmlns:p14="http://schemas.microsoft.com/office/powerpoint/2010/main" val="195034504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Tm="800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1447804"/>
            <a:ext cx="8458200" cy="1470025"/>
          </a:xfrm>
        </p:spPr>
        <p:txBody>
          <a:bodyPr>
            <a:noAutofit/>
          </a:bodyPr>
          <a:lstStyle/>
          <a:p>
            <a:r>
              <a:rPr lang="en-US" sz="9600" dirty="0"/>
              <a:t>Maundy Thursday</a:t>
            </a:r>
          </a:p>
        </p:txBody>
      </p:sp>
      <p:sp>
        <p:nvSpPr>
          <p:cNvPr id="3" name="Subtitle 2"/>
          <p:cNvSpPr>
            <a:spLocks noGrp="1"/>
          </p:cNvSpPr>
          <p:nvPr>
            <p:ph type="subTitle" idx="1"/>
          </p:nvPr>
        </p:nvSpPr>
        <p:spPr>
          <a:xfrm>
            <a:off x="2895600" y="3733800"/>
            <a:ext cx="6400800" cy="838200"/>
          </a:xfrm>
        </p:spPr>
        <p:txBody>
          <a:bodyPr>
            <a:normAutofit lnSpcReduction="10000"/>
          </a:bodyPr>
          <a:lstStyle/>
          <a:p>
            <a:r>
              <a:rPr lang="en-US" sz="5400" i="1" dirty="0">
                <a:solidFill>
                  <a:schemeClr val="tx1"/>
                </a:solidFill>
              </a:rPr>
              <a:t>Year A</a:t>
            </a:r>
          </a:p>
        </p:txBody>
      </p:sp>
      <p:sp>
        <p:nvSpPr>
          <p:cNvPr id="4" name="Rectangle 3"/>
          <p:cNvSpPr/>
          <p:nvPr/>
        </p:nvSpPr>
        <p:spPr>
          <a:xfrm>
            <a:off x="1905000" y="4724404"/>
            <a:ext cx="4648200" cy="2246769"/>
          </a:xfrm>
          <a:prstGeom prst="rect">
            <a:avLst/>
          </a:prstGeom>
        </p:spPr>
        <p:txBody>
          <a:bodyPr wrap="square">
            <a:spAutoFit/>
          </a:bodyPr>
          <a:lstStyle/>
          <a:p>
            <a:r>
              <a:rPr lang="en-US" sz="2800" dirty="0">
                <a:solidFill>
                  <a:prstClr val="white"/>
                </a:solidFill>
                <a:latin typeface="Calibri"/>
              </a:rPr>
              <a:t>Exodus 12:1-4, (5-10), 11-14</a:t>
            </a:r>
          </a:p>
          <a:p>
            <a:r>
              <a:rPr lang="en-US" sz="2800" dirty="0">
                <a:solidFill>
                  <a:prstClr val="white"/>
                </a:solidFill>
                <a:latin typeface="Calibri"/>
              </a:rPr>
              <a:t>Psalm 116:1-2, 12-19</a:t>
            </a:r>
          </a:p>
          <a:p>
            <a:r>
              <a:rPr lang="en-US" sz="2800" dirty="0">
                <a:solidFill>
                  <a:prstClr val="white"/>
                </a:solidFill>
                <a:latin typeface="Calibri"/>
              </a:rPr>
              <a:t>1 Corinthians 11:23-26 </a:t>
            </a:r>
          </a:p>
          <a:p>
            <a:r>
              <a:rPr lang="en-US" sz="2800" dirty="0">
                <a:solidFill>
                  <a:prstClr val="white"/>
                </a:solidFill>
                <a:latin typeface="Calibri"/>
              </a:rPr>
              <a:t>John 13:1-17, </a:t>
            </a:r>
            <a:r>
              <a:rPr lang="en-US" sz="2800" dirty="0" err="1">
                <a:solidFill>
                  <a:prstClr val="white"/>
                </a:solidFill>
                <a:latin typeface="Calibri"/>
              </a:rPr>
              <a:t>31b</a:t>
            </a:r>
            <a:r>
              <a:rPr lang="en-US" sz="2800" dirty="0">
                <a:solidFill>
                  <a:prstClr val="white"/>
                </a:solidFill>
                <a:latin typeface="Calibri"/>
              </a:rPr>
              <a:t>-35 </a:t>
            </a:r>
            <a:r>
              <a:rPr lang="fi-FI" sz="2800" dirty="0">
                <a:solidFill>
                  <a:prstClr val="white"/>
                </a:solidFill>
                <a:latin typeface="Calibri"/>
              </a:rPr>
              <a:t>	</a:t>
            </a:r>
          </a:p>
          <a:p>
            <a:r>
              <a:rPr lang="sv-SE" sz="2800" dirty="0">
                <a:solidFill>
                  <a:prstClr val="white"/>
                </a:solidFill>
                <a:latin typeface="Calibri"/>
              </a:rPr>
              <a:t> </a:t>
            </a:r>
            <a:r>
              <a:rPr lang="en-US" sz="2800" dirty="0">
                <a:solidFill>
                  <a:prstClr val="white"/>
                </a:solidFill>
                <a:latin typeface="Calibri"/>
              </a:rPr>
              <a:t> </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68"/>
            <a:ext cx="7010400" cy="1754326"/>
          </a:xfrm>
          <a:prstGeom prst="rect">
            <a:avLst/>
          </a:prstGeom>
        </p:spPr>
        <p:txBody>
          <a:bodyPr wrap="square">
            <a:spAutoFit/>
          </a:bodyPr>
          <a:lstStyle/>
          <a:p>
            <a:r>
              <a:rPr lang="en-US" sz="3600" dirty="0">
                <a:solidFill>
                  <a:prstClr val="white"/>
                </a:solidFill>
                <a:latin typeface="Calibri"/>
              </a:rPr>
              <a:t>For as often as you eat this bread and drink the cup, you proclaim the Lord's death until he comes.</a:t>
            </a:r>
            <a:endParaRPr lang="en-US" sz="3600" dirty="0">
              <a:solidFill>
                <a:prstClr val="white"/>
              </a:solidFill>
              <a:latin typeface="Calibri"/>
              <a:cs typeface="Arial" pitchFamily="34" charset="0"/>
            </a:endParaRPr>
          </a:p>
        </p:txBody>
      </p:sp>
      <p:sp>
        <p:nvSpPr>
          <p:cNvPr id="5" name="TextBox 4"/>
          <p:cNvSpPr txBox="1"/>
          <p:nvPr/>
        </p:nvSpPr>
        <p:spPr>
          <a:xfrm>
            <a:off x="6096000" y="4583672"/>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1 Corinthians 11:26</a:t>
            </a:r>
          </a:p>
        </p:txBody>
      </p:sp>
    </p:spTree>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019802"/>
            <a:ext cx="8763000" cy="338554"/>
          </a:xfrm>
          <a:prstGeom prst="rect">
            <a:avLst/>
          </a:prstGeom>
          <a:noFill/>
        </p:spPr>
        <p:txBody>
          <a:bodyPr wrap="square" rtlCol="0">
            <a:spAutoFit/>
          </a:bodyPr>
          <a:lstStyle/>
          <a:p>
            <a:pPr algn="ctr"/>
            <a:r>
              <a:rPr lang="en-US" sz="1600" dirty="0">
                <a:solidFill>
                  <a:prstClr val="white">
                    <a:lumMod val="95000"/>
                  </a:prstClr>
                </a:solidFill>
                <a:latin typeface="Calibri"/>
              </a:rPr>
              <a:t>Last Supper  --  </a:t>
            </a:r>
            <a:r>
              <a:rPr lang="en-US" sz="1600" dirty="0" err="1">
                <a:solidFill>
                  <a:prstClr val="white">
                    <a:lumMod val="95000"/>
                  </a:prstClr>
                </a:solidFill>
                <a:latin typeface="Calibri"/>
              </a:rPr>
              <a:t>Karoly</a:t>
            </a:r>
            <a:r>
              <a:rPr lang="en-US" sz="1600" dirty="0">
                <a:solidFill>
                  <a:prstClr val="white">
                    <a:lumMod val="95000"/>
                  </a:prstClr>
                </a:solidFill>
                <a:latin typeface="Calibri"/>
              </a:rPr>
              <a:t> </a:t>
            </a:r>
            <a:r>
              <a:rPr lang="en-US" sz="1600" dirty="0" err="1">
                <a:solidFill>
                  <a:prstClr val="white">
                    <a:lumMod val="95000"/>
                  </a:prstClr>
                </a:solidFill>
                <a:latin typeface="Calibri"/>
              </a:rPr>
              <a:t>Kernstok</a:t>
            </a:r>
            <a:r>
              <a:rPr lang="en-US" sz="1600" dirty="0">
                <a:solidFill>
                  <a:prstClr val="white">
                    <a:lumMod val="95000"/>
                  </a:prstClr>
                </a:solidFill>
                <a:latin typeface="Calibri"/>
              </a:rPr>
              <a:t>, Hungarian National Gallery, Budapest, Hungary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219200"/>
            <a:ext cx="9144000" cy="413004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2308324"/>
          </a:xfrm>
          <a:prstGeom prst="rect">
            <a:avLst/>
          </a:prstGeom>
        </p:spPr>
        <p:txBody>
          <a:bodyPr wrap="square">
            <a:spAutoFit/>
          </a:bodyPr>
          <a:lstStyle/>
          <a:p>
            <a:r>
              <a:rPr lang="en-US" sz="3600" dirty="0">
                <a:solidFill>
                  <a:prstClr val="white"/>
                </a:solidFill>
                <a:latin typeface="Calibri"/>
              </a:rPr>
              <a:t>… he poured water into a basin and began to wash the disciples' feet and to wipe them with the towel that was tied around him.</a:t>
            </a:r>
            <a:endParaRPr lang="en-US" sz="3600" dirty="0">
              <a:solidFill>
                <a:prstClr val="white"/>
              </a:solidFill>
              <a:latin typeface="Calibri"/>
              <a:cs typeface="Arial" pitchFamily="34" charset="0"/>
            </a:endParaRPr>
          </a:p>
        </p:txBody>
      </p:sp>
      <p:sp>
        <p:nvSpPr>
          <p:cNvPr id="5" name="TextBox 4"/>
          <p:cNvSpPr txBox="1"/>
          <p:nvPr/>
        </p:nvSpPr>
        <p:spPr>
          <a:xfrm>
            <a:off x="6096000" y="46482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John 13:5</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172202"/>
            <a:ext cx="8991600" cy="338554"/>
          </a:xfrm>
          <a:prstGeom prst="rect">
            <a:avLst/>
          </a:prstGeom>
          <a:noFill/>
        </p:spPr>
        <p:txBody>
          <a:bodyPr wrap="square" rtlCol="0">
            <a:spAutoFit/>
          </a:bodyPr>
          <a:lstStyle/>
          <a:p>
            <a:pPr algn="ctr"/>
            <a:r>
              <a:rPr lang="en-US" sz="1600" dirty="0">
                <a:solidFill>
                  <a:prstClr val="white">
                    <a:lumMod val="95000"/>
                  </a:prstClr>
                </a:solidFill>
                <a:latin typeface="Calibri"/>
              </a:rPr>
              <a:t>Christ Washes the Disciples’ Feet  --  </a:t>
            </a:r>
            <a:r>
              <a:rPr lang="en-US" sz="1600" dirty="0" err="1">
                <a:solidFill>
                  <a:prstClr val="white">
                    <a:lumMod val="95000"/>
                  </a:prstClr>
                </a:solidFill>
                <a:latin typeface="Calibri"/>
              </a:rPr>
              <a:t>Gaudin</a:t>
            </a:r>
            <a:r>
              <a:rPr lang="en-US" sz="1600" dirty="0">
                <a:solidFill>
                  <a:prstClr val="white">
                    <a:lumMod val="95000"/>
                  </a:prstClr>
                </a:solidFill>
                <a:latin typeface="Calibri"/>
              </a:rPr>
              <a:t> and Le Breton, Amiens Cathedral, Amiens, France</a:t>
            </a:r>
          </a:p>
        </p:txBody>
      </p:sp>
      <p:pic>
        <p:nvPicPr>
          <p:cNvPr id="2" name="Picture 1"/>
          <p:cNvPicPr>
            <a:picLocks noChangeAspect="1"/>
          </p:cNvPicPr>
          <p:nvPr/>
        </p:nvPicPr>
        <p:blipFill>
          <a:blip r:embed="rId2"/>
          <a:stretch>
            <a:fillRect/>
          </a:stretch>
        </p:blipFill>
        <p:spPr>
          <a:xfrm>
            <a:off x="2172732" y="-6349"/>
            <a:ext cx="7885671" cy="6078537"/>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2"/>
            <a:ext cx="7162800" cy="1200329"/>
          </a:xfrm>
          <a:prstGeom prst="rect">
            <a:avLst/>
          </a:prstGeom>
        </p:spPr>
        <p:txBody>
          <a:bodyPr wrap="square">
            <a:spAutoFit/>
          </a:bodyPr>
          <a:lstStyle/>
          <a:p>
            <a:r>
              <a:rPr lang="en-US" sz="3600" dirty="0">
                <a:solidFill>
                  <a:prstClr val="white"/>
                </a:solidFill>
                <a:latin typeface="Calibri"/>
              </a:rPr>
              <a:t>Peter said to him, "You will never wash my feet."</a:t>
            </a:r>
          </a:p>
        </p:txBody>
      </p:sp>
      <p:sp>
        <p:nvSpPr>
          <p:cNvPr id="5" name="TextBox 4"/>
          <p:cNvSpPr txBox="1"/>
          <p:nvPr/>
        </p:nvSpPr>
        <p:spPr>
          <a:xfrm>
            <a:off x="5334000" y="38862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John 13:8</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214647"/>
            <a:ext cx="8763000" cy="338554"/>
          </a:xfrm>
          <a:prstGeom prst="rect">
            <a:avLst/>
          </a:prstGeom>
          <a:noFill/>
        </p:spPr>
        <p:txBody>
          <a:bodyPr wrap="square" rtlCol="0">
            <a:spAutoFit/>
          </a:bodyPr>
          <a:lstStyle/>
          <a:p>
            <a:pPr algn="ctr"/>
            <a:r>
              <a:rPr lang="en-US" sz="1600" dirty="0">
                <a:solidFill>
                  <a:prstClr val="white">
                    <a:lumMod val="95000"/>
                  </a:prstClr>
                </a:solidFill>
                <a:latin typeface="Calibri"/>
              </a:rPr>
              <a:t>Christ Washes Peter’s Feet  --  David Paynter, Trinity College Chapel, Kandy, Sri Lanka</a:t>
            </a:r>
          </a:p>
        </p:txBody>
      </p:sp>
      <p:pic>
        <p:nvPicPr>
          <p:cNvPr id="3" name="Picture 2">
            <a:extLst>
              <a:ext uri="{FF2B5EF4-FFF2-40B4-BE49-F238E27FC236}">
                <a16:creationId xmlns:a16="http://schemas.microsoft.com/office/drawing/2014/main" id="{FC955D9D-3B91-441E-8A60-FB23990CC49E}"/>
              </a:ext>
            </a:extLst>
          </p:cNvPr>
          <p:cNvPicPr>
            <a:picLocks noChangeAspect="1"/>
          </p:cNvPicPr>
          <p:nvPr/>
        </p:nvPicPr>
        <p:blipFill>
          <a:blip r:embed="rId2"/>
          <a:stretch>
            <a:fillRect/>
          </a:stretch>
        </p:blipFill>
        <p:spPr>
          <a:xfrm>
            <a:off x="2324100" y="304800"/>
            <a:ext cx="7620000" cy="55626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1754326"/>
          </a:xfrm>
          <a:prstGeom prst="rect">
            <a:avLst/>
          </a:prstGeom>
        </p:spPr>
        <p:txBody>
          <a:bodyPr wrap="square">
            <a:spAutoFit/>
          </a:bodyPr>
          <a:lstStyle/>
          <a:p>
            <a:r>
              <a:rPr lang="en-US" sz="3600" dirty="0">
                <a:solidFill>
                  <a:prstClr val="white"/>
                </a:solidFill>
                <a:latin typeface="Calibri"/>
              </a:rPr>
              <a:t>… “if I, your Lord and Teacher, have washed your feet, you also ought to wash one another's feet.</a:t>
            </a:r>
            <a:endParaRPr lang="en-US" sz="3600" dirty="0">
              <a:solidFill>
                <a:prstClr val="white"/>
              </a:solidFill>
              <a:latin typeface="Calibri"/>
              <a:cs typeface="Arial" pitchFamily="34" charset="0"/>
            </a:endParaRPr>
          </a:p>
        </p:txBody>
      </p:sp>
      <p:sp>
        <p:nvSpPr>
          <p:cNvPr id="5" name="TextBox 4"/>
          <p:cNvSpPr txBox="1"/>
          <p:nvPr/>
        </p:nvSpPr>
        <p:spPr>
          <a:xfrm>
            <a:off x="5791200" y="44196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John 13:14</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6324602"/>
            <a:ext cx="8763000" cy="338554"/>
          </a:xfrm>
          <a:prstGeom prst="rect">
            <a:avLst/>
          </a:prstGeom>
          <a:noFill/>
        </p:spPr>
        <p:txBody>
          <a:bodyPr wrap="square" rtlCol="0">
            <a:spAutoFit/>
          </a:bodyPr>
          <a:lstStyle/>
          <a:p>
            <a:pPr algn="ctr"/>
            <a:r>
              <a:rPr lang="en-US" sz="1600" dirty="0">
                <a:solidFill>
                  <a:prstClr val="white">
                    <a:lumMod val="95000"/>
                  </a:prstClr>
                </a:solidFill>
                <a:latin typeface="Calibri"/>
              </a:rPr>
              <a:t>Jesus Washes His Disciples’ Feet  --  Victoria Falls, Zambia</a:t>
            </a:r>
          </a:p>
        </p:txBody>
      </p:sp>
      <p:pic>
        <p:nvPicPr>
          <p:cNvPr id="2" name="Picture 1"/>
          <p:cNvPicPr>
            <a:picLocks noChangeAspect="1"/>
          </p:cNvPicPr>
          <p:nvPr/>
        </p:nvPicPr>
        <p:blipFill>
          <a:blip r:embed="rId2"/>
          <a:stretch>
            <a:fillRect/>
          </a:stretch>
        </p:blipFill>
        <p:spPr>
          <a:xfrm>
            <a:off x="1600202" y="25628"/>
            <a:ext cx="8918259" cy="5941789"/>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2308324"/>
          </a:xfrm>
          <a:prstGeom prst="rect">
            <a:avLst/>
          </a:prstGeom>
        </p:spPr>
        <p:txBody>
          <a:bodyPr wrap="square">
            <a:spAutoFit/>
          </a:bodyPr>
          <a:lstStyle/>
          <a:p>
            <a:r>
              <a:rPr lang="en-US" sz="3600" dirty="0">
                <a:solidFill>
                  <a:prstClr val="white"/>
                </a:solidFill>
                <a:latin typeface="Calibri"/>
              </a:rPr>
              <a:t>I give you a new commandment, that you love one another. Just as I have loved you, you also should love one another.</a:t>
            </a:r>
            <a:endParaRPr lang="en-US" sz="3600" dirty="0">
              <a:solidFill>
                <a:prstClr val="white"/>
              </a:solidFill>
              <a:latin typeface="Calibri"/>
              <a:cs typeface="Arial" pitchFamily="34" charset="0"/>
            </a:endParaRPr>
          </a:p>
        </p:txBody>
      </p:sp>
      <p:sp>
        <p:nvSpPr>
          <p:cNvPr id="5" name="TextBox 4"/>
          <p:cNvSpPr txBox="1"/>
          <p:nvPr/>
        </p:nvSpPr>
        <p:spPr>
          <a:xfrm>
            <a:off x="6096000" y="46482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John 13:34</a:t>
            </a:r>
          </a:p>
        </p:txBody>
      </p:sp>
    </p:spTree>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505272"/>
            <a:ext cx="2514600" cy="1077218"/>
          </a:xfrm>
          <a:prstGeom prst="rect">
            <a:avLst/>
          </a:prstGeom>
          <a:noFill/>
        </p:spPr>
        <p:txBody>
          <a:bodyPr wrap="square" rtlCol="0">
            <a:spAutoFit/>
          </a:bodyPr>
          <a:lstStyle/>
          <a:p>
            <a:pPr algn="ctr"/>
            <a:r>
              <a:rPr lang="en-US" sz="1600" dirty="0">
                <a:solidFill>
                  <a:prstClr val="white">
                    <a:lumMod val="95000"/>
                  </a:prstClr>
                </a:solidFill>
                <a:latin typeface="Calibri"/>
              </a:rPr>
              <a:t>“A new command I give you: Love one another”</a:t>
            </a:r>
          </a:p>
          <a:p>
            <a:pPr algn="ctr"/>
            <a:endParaRPr lang="en-US" sz="1600" dirty="0">
              <a:solidFill>
                <a:prstClr val="white">
                  <a:lumMod val="95000"/>
                </a:prstClr>
              </a:solidFill>
              <a:latin typeface="Calibri"/>
            </a:endParaRPr>
          </a:p>
          <a:p>
            <a:pPr algn="ctr"/>
            <a:r>
              <a:rPr lang="en-US" sz="1600" dirty="0">
                <a:solidFill>
                  <a:prstClr val="white">
                    <a:lumMod val="95000"/>
                  </a:prstClr>
                </a:solidFill>
                <a:latin typeface="Calibri"/>
              </a:rPr>
              <a:t>Poster, Beijing, China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7803" y="-25400"/>
            <a:ext cx="4570171" cy="6858000"/>
          </a:xfrm>
          <a:prstGeom prst="rect">
            <a:avLst/>
          </a:prstGeom>
        </p:spPr>
      </p:pic>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752600"/>
            <a:ext cx="7086600" cy="2862322"/>
          </a:xfrm>
          <a:prstGeom prst="rect">
            <a:avLst/>
          </a:prstGeom>
        </p:spPr>
        <p:txBody>
          <a:bodyPr wrap="square">
            <a:spAutoFit/>
          </a:bodyPr>
          <a:lstStyle/>
          <a:p>
            <a:r>
              <a:rPr lang="en-US" sz="3600" dirty="0">
                <a:solidFill>
                  <a:prstClr val="white"/>
                </a:solidFill>
                <a:latin typeface="Calibri"/>
              </a:rPr>
              <a:t>Your lamb shall be without blemish … the whole assembled congregation of Israel shall slaughter it at twilight … It is the </a:t>
            </a:r>
            <a:r>
              <a:rPr lang="en-US" sz="3600" dirty="0" err="1">
                <a:solidFill>
                  <a:prstClr val="white"/>
                </a:solidFill>
                <a:latin typeface="Calibri"/>
              </a:rPr>
              <a:t>passover</a:t>
            </a:r>
            <a:r>
              <a:rPr lang="en-US" sz="3600" dirty="0">
                <a:solidFill>
                  <a:prstClr val="white"/>
                </a:solidFill>
                <a:latin typeface="Calibri"/>
              </a:rPr>
              <a:t> of the LORD.</a:t>
            </a:r>
          </a:p>
          <a:p>
            <a:endParaRPr lang="en-US" sz="3600" dirty="0">
              <a:solidFill>
                <a:prstClr val="white"/>
              </a:solidFill>
              <a:latin typeface="Calibri"/>
              <a:cs typeface="Arial" pitchFamily="34" charset="0"/>
            </a:endParaRPr>
          </a:p>
        </p:txBody>
      </p:sp>
      <p:sp>
        <p:nvSpPr>
          <p:cNvPr id="4" name="TextBox 3"/>
          <p:cNvSpPr txBox="1"/>
          <p:nvPr/>
        </p:nvSpPr>
        <p:spPr>
          <a:xfrm>
            <a:off x="5257800" y="4796139"/>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Exodus </a:t>
            </a:r>
            <a:r>
              <a:rPr lang="en-US" sz="2400" dirty="0" err="1">
                <a:solidFill>
                  <a:prstClr val="white">
                    <a:lumMod val="95000"/>
                  </a:prstClr>
                </a:solidFill>
                <a:latin typeface="Calibri"/>
              </a:rPr>
              <a:t>12:5a</a:t>
            </a:r>
            <a:r>
              <a:rPr lang="en-US" sz="2400" dirty="0">
                <a:solidFill>
                  <a:prstClr val="white">
                    <a:lumMod val="95000"/>
                  </a:prstClr>
                </a:solidFill>
                <a:latin typeface="Calibri"/>
              </a:rPr>
              <a:t>, </a:t>
            </a:r>
            <a:r>
              <a:rPr lang="en-US" sz="2400" dirty="0" err="1">
                <a:solidFill>
                  <a:prstClr val="white">
                    <a:lumMod val="95000"/>
                  </a:prstClr>
                </a:solidFill>
                <a:latin typeface="Calibri"/>
              </a:rPr>
              <a:t>6b</a:t>
            </a:r>
            <a:r>
              <a:rPr lang="en-US" sz="2400" dirty="0">
                <a:solidFill>
                  <a:prstClr val="white">
                    <a:lumMod val="95000"/>
                  </a:prstClr>
                </a:solidFill>
                <a:latin typeface="Calibri"/>
              </a:rPr>
              <a:t>, </a:t>
            </a:r>
            <a:r>
              <a:rPr lang="en-US" sz="2400" dirty="0" err="1">
                <a:solidFill>
                  <a:prstClr val="white">
                    <a:lumMod val="95000"/>
                  </a:prstClr>
                </a:solidFill>
                <a:latin typeface="Calibri"/>
              </a:rPr>
              <a:t>11c</a:t>
            </a:r>
            <a:endParaRPr lang="en-US" sz="2400" dirty="0">
              <a:solidFill>
                <a:prstClr val="white">
                  <a:lumMod val="95000"/>
                </a:prstClr>
              </a:solidFill>
              <a:latin typeface="Calibri"/>
            </a:endParaRPr>
          </a:p>
        </p:txBody>
      </p:sp>
    </p:spTree>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2055674"/>
            <a:ext cx="7162800" cy="1754326"/>
          </a:xfrm>
          <a:prstGeom prst="rect">
            <a:avLst/>
          </a:prstGeom>
        </p:spPr>
        <p:txBody>
          <a:bodyPr wrap="square">
            <a:spAutoFit/>
          </a:bodyPr>
          <a:lstStyle/>
          <a:p>
            <a:r>
              <a:rPr lang="en-US" sz="3600" dirty="0">
                <a:solidFill>
                  <a:prstClr val="white"/>
                </a:solidFill>
                <a:latin typeface="Calibri"/>
              </a:rPr>
              <a:t>By this everyone will know that you are my disciples, if you have love for one another."</a:t>
            </a:r>
            <a:endParaRPr lang="en-US" sz="3600" dirty="0">
              <a:solidFill>
                <a:prstClr val="white"/>
              </a:solidFill>
              <a:latin typeface="Calibri"/>
              <a:cs typeface="Arial" pitchFamily="34" charset="0"/>
            </a:endParaRPr>
          </a:p>
        </p:txBody>
      </p:sp>
      <p:sp>
        <p:nvSpPr>
          <p:cNvPr id="5" name="TextBox 4"/>
          <p:cNvSpPr txBox="1"/>
          <p:nvPr/>
        </p:nvSpPr>
        <p:spPr>
          <a:xfrm>
            <a:off x="6096000" y="46482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John 13:35</a:t>
            </a:r>
          </a:p>
        </p:txBody>
      </p:sp>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257803"/>
            <a:ext cx="2133600" cy="1323439"/>
          </a:xfrm>
          <a:prstGeom prst="rect">
            <a:avLst/>
          </a:prstGeom>
          <a:noFill/>
        </p:spPr>
        <p:txBody>
          <a:bodyPr wrap="square" rtlCol="0">
            <a:spAutoFit/>
          </a:bodyPr>
          <a:lstStyle/>
          <a:p>
            <a:pPr algn="ctr"/>
            <a:r>
              <a:rPr lang="en-US" sz="1600" dirty="0">
                <a:solidFill>
                  <a:prstClr val="white"/>
                </a:solidFill>
                <a:latin typeface="Calibri"/>
              </a:rPr>
              <a:t>Last Supper</a:t>
            </a:r>
          </a:p>
          <a:p>
            <a:pPr algn="ctr"/>
            <a:endParaRPr lang="en-US" sz="1600" dirty="0">
              <a:solidFill>
                <a:prstClr val="white"/>
              </a:solidFill>
              <a:latin typeface="Calibri"/>
            </a:endParaRPr>
          </a:p>
          <a:p>
            <a:pPr algn="ctr"/>
            <a:r>
              <a:rPr lang="en-US" sz="1600" dirty="0">
                <a:solidFill>
                  <a:prstClr val="white"/>
                </a:solidFill>
                <a:latin typeface="Calibri"/>
              </a:rPr>
              <a:t> Cathedral of Sancti Spiritus</a:t>
            </a:r>
          </a:p>
          <a:p>
            <a:pPr algn="ctr"/>
            <a:r>
              <a:rPr lang="en-US" sz="1600" dirty="0">
                <a:solidFill>
                  <a:prstClr val="white"/>
                </a:solidFill>
                <a:latin typeface="Calibri"/>
              </a:rPr>
              <a:t>Sancti Spiritus, Cuba</a:t>
            </a:r>
            <a:endParaRPr lang="en-US" sz="1600" dirty="0">
              <a:solidFill>
                <a:prstClr val="white">
                  <a:lumMod val="95000"/>
                </a:prstClr>
              </a:solidFill>
              <a:latin typeface="Calibri"/>
            </a:endParaRPr>
          </a:p>
        </p:txBody>
      </p:sp>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3000" y="-40886"/>
            <a:ext cx="4419600" cy="6898887"/>
          </a:xfrm>
          <a:prstGeom prst="rect">
            <a:avLst/>
          </a:prstGeom>
        </p:spPr>
      </p:pic>
    </p:spTree>
    <p:extLst>
      <p:ext uri="{BB962C8B-B14F-4D97-AF65-F5344CB8AC3E}">
        <p14:creationId xmlns:p14="http://schemas.microsoft.com/office/powerpoint/2010/main" val="949707847"/>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4"/>
            <a:ext cx="8229600" cy="503239"/>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600" dirty="0"/>
              <a:t>New Revised Standard Version Bible, copyright 1989, Division of Christian Education of the National Council of the Churches of Christ in the United States of America. Used by permission. All rights reserved.</a:t>
            </a:r>
          </a:p>
          <a:p>
            <a:pPr>
              <a:buNone/>
            </a:pPr>
            <a:endParaRPr lang="en-US" sz="1600" dirty="0"/>
          </a:p>
          <a:p>
            <a:pPr>
              <a:buNone/>
            </a:pPr>
            <a:r>
              <a:rPr lang="en-US" sz="1600" dirty="0"/>
              <a:t>https://</a:t>
            </a:r>
            <a:r>
              <a:rPr lang="en-US" sz="1600" dirty="0" err="1"/>
              <a:t>commons.wikimedia.org</a:t>
            </a:r>
            <a:r>
              <a:rPr lang="en-US" sz="1600" dirty="0"/>
              <a:t>/wiki/</a:t>
            </a:r>
            <a:r>
              <a:rPr lang="en-US" sz="1600" dirty="0" err="1"/>
              <a:t>File:Francisco_de_Zurbar%C3%A1n_006.jpg</a:t>
            </a:r>
            <a:endParaRPr lang="en-US" sz="1600" dirty="0"/>
          </a:p>
          <a:p>
            <a:pPr>
              <a:buNone/>
            </a:pPr>
            <a:r>
              <a:rPr lang="en-US" sz="1600" dirty="0"/>
              <a:t>https://</a:t>
            </a:r>
            <a:r>
              <a:rPr lang="en-US" sz="1600" dirty="0" err="1"/>
              <a:t>www.flickr.com</a:t>
            </a:r>
            <a:r>
              <a:rPr lang="en-US" sz="1600" dirty="0"/>
              <a:t>/photos/</a:t>
            </a:r>
            <a:r>
              <a:rPr lang="en-US" sz="1600" dirty="0" err="1"/>
              <a:t>zazie</a:t>
            </a:r>
            <a:r>
              <a:rPr lang="en-US" sz="1600" dirty="0"/>
              <a:t>/5177003555 - Catherine Roy</a:t>
            </a:r>
          </a:p>
          <a:p>
            <a:pPr>
              <a:buNone/>
            </a:pPr>
            <a:r>
              <a:rPr lang="en-US" sz="1600" dirty="0"/>
              <a:t>https://</a:t>
            </a:r>
            <a:r>
              <a:rPr lang="en-US" sz="1600" dirty="0" err="1"/>
              <a:t>www.flickr.com</a:t>
            </a:r>
            <a:r>
              <a:rPr lang="en-US" sz="1600" dirty="0"/>
              <a:t>/photos/</a:t>
            </a:r>
            <a:r>
              <a:rPr lang="en-US" sz="1600" dirty="0" err="1"/>
              <a:t>14538835@N00</a:t>
            </a:r>
            <a:r>
              <a:rPr lang="en-US" sz="1600" dirty="0"/>
              <a:t>/3909846049/ - </a:t>
            </a:r>
            <a:r>
              <a:rPr lang="en-US" sz="1600" dirty="0" err="1"/>
              <a:t>Namronpeter</a:t>
            </a:r>
            <a:endParaRPr lang="en-US" sz="1600" dirty="0"/>
          </a:p>
          <a:p>
            <a:pPr>
              <a:buNone/>
            </a:pPr>
            <a:r>
              <a:rPr lang="en-US" sz="1600" dirty="0"/>
              <a:t>http://</a:t>
            </a:r>
            <a:r>
              <a:rPr lang="en-US" sz="1600" dirty="0" err="1"/>
              <a:t>www.flickr.com</a:t>
            </a:r>
            <a:r>
              <a:rPr lang="en-US" sz="1600" dirty="0"/>
              <a:t>/photos/</a:t>
            </a:r>
            <a:r>
              <a:rPr lang="en-US" sz="1600" dirty="0" err="1"/>
              <a:t>stolenbyme</a:t>
            </a:r>
            <a:r>
              <a:rPr lang="en-US" sz="1600" dirty="0"/>
              <a:t>/64142017/</a:t>
            </a:r>
          </a:p>
          <a:p>
            <a:pPr>
              <a:buNone/>
            </a:pPr>
            <a:r>
              <a:rPr lang="en-US" sz="1600" dirty="0"/>
              <a:t>https://</a:t>
            </a:r>
            <a:r>
              <a:rPr lang="en-US" sz="1600" dirty="0" err="1"/>
              <a:t>commons.wikimedia.org</a:t>
            </a:r>
            <a:r>
              <a:rPr lang="en-US" sz="1600" dirty="0"/>
              <a:t>/wiki/</a:t>
            </a:r>
            <a:r>
              <a:rPr lang="en-US" sz="1600" dirty="0" err="1"/>
              <a:t>File:Kernstok_The_Last_Supper_1921.jpg</a:t>
            </a:r>
            <a:endParaRPr lang="en-US" sz="1600" dirty="0"/>
          </a:p>
          <a:p>
            <a:pPr>
              <a:buNone/>
            </a:pPr>
            <a:r>
              <a:rPr lang="en-US" sz="1600" dirty="0"/>
              <a:t>http://</a:t>
            </a:r>
            <a:r>
              <a:rPr lang="en-US" sz="1600" dirty="0" err="1"/>
              <a:t>diglib.library.vanderbilt.edu</a:t>
            </a:r>
            <a:r>
              <a:rPr lang="en-US" sz="1600" dirty="0"/>
              <a:t>/</a:t>
            </a:r>
            <a:r>
              <a:rPr lang="en-US" sz="1600" dirty="0" err="1"/>
              <a:t>act-imagelink.pl?RC</a:t>
            </a:r>
            <a:r>
              <a:rPr lang="en-US" sz="1600" dirty="0"/>
              <a:t>=29387</a:t>
            </a:r>
          </a:p>
          <a:p>
            <a:pPr>
              <a:buNone/>
            </a:pPr>
            <a:r>
              <a:rPr lang="en-US" sz="1600" dirty="0"/>
              <a:t>http://</a:t>
            </a:r>
            <a:r>
              <a:rPr lang="en-US" sz="1600" dirty="0" err="1"/>
              <a:t>www.flickr.com</a:t>
            </a:r>
            <a:r>
              <a:rPr lang="en-US" sz="1600" dirty="0"/>
              <a:t>/photos/</a:t>
            </a:r>
            <a:r>
              <a:rPr lang="en-US" sz="1600" dirty="0" err="1"/>
              <a:t>gillpoole</a:t>
            </a:r>
            <a:r>
              <a:rPr lang="en-US" sz="1600" dirty="0"/>
              <a:t>/182397726/</a:t>
            </a:r>
          </a:p>
          <a:p>
            <a:pPr>
              <a:buNone/>
            </a:pPr>
            <a:r>
              <a:rPr lang="en-US" sz="1600" dirty="0"/>
              <a:t>http://</a:t>
            </a:r>
            <a:r>
              <a:rPr lang="en-US" sz="1600" dirty="0" err="1"/>
              <a:t>www.flickr.com</a:t>
            </a:r>
            <a:r>
              <a:rPr lang="en-US" sz="1600" dirty="0"/>
              <a:t>/photos/</a:t>
            </a:r>
            <a:r>
              <a:rPr lang="en-US" sz="1600" dirty="0" err="1"/>
              <a:t>toddhiestand</a:t>
            </a:r>
            <a:r>
              <a:rPr lang="en-US" sz="1600" dirty="0"/>
              <a:t>/2628057856/</a:t>
            </a:r>
          </a:p>
          <a:p>
            <a:pPr>
              <a:buNone/>
            </a:pPr>
            <a:r>
              <a:rPr lang="en-US" sz="1600" dirty="0"/>
              <a:t>http://</a:t>
            </a:r>
            <a:r>
              <a:rPr lang="en-US" sz="1600" dirty="0" err="1"/>
              <a:t>commons.wikimedia.org</a:t>
            </a:r>
            <a:r>
              <a:rPr lang="en-US" sz="1600" dirty="0"/>
              <a:t>/wiki/</a:t>
            </a:r>
            <a:r>
              <a:rPr lang="en-US" sz="1600" dirty="0" err="1"/>
              <a:t>File:2012-02-Kathedrale_Sancti_Spiritus_04_anagoria.JPG</a:t>
            </a:r>
            <a:endParaRPr lang="en-US" sz="1600" dirty="0"/>
          </a:p>
          <a:p>
            <a:pPr>
              <a:buNone/>
            </a:pPr>
            <a:r>
              <a:rPr lang="en-US" sz="1600" dirty="0"/>
              <a:t>http://</a:t>
            </a:r>
            <a:r>
              <a:rPr lang="en-US" sz="1600" dirty="0" err="1"/>
              <a:t>www.flickr.com</a:t>
            </a:r>
            <a:r>
              <a:rPr lang="en-US" sz="1600" dirty="0"/>
              <a:t>/photos/</a:t>
            </a:r>
            <a:r>
              <a:rPr lang="en-US" sz="1600" dirty="0" err="1"/>
              <a:t>portablematthew</a:t>
            </a:r>
            <a:r>
              <a:rPr lang="en-US" sz="1600" dirty="0"/>
              <a:t>/3491085679/</a:t>
            </a:r>
          </a:p>
          <a:p>
            <a:pPr>
              <a:buNone/>
            </a:pPr>
            <a:endParaRPr lang="en-US" sz="1600" dirty="0"/>
          </a:p>
          <a:p>
            <a:pPr>
              <a:buNone/>
            </a:pPr>
            <a:r>
              <a:rPr lang="en-US" sz="1600" dirty="0"/>
              <a:t>Additional descriptions can be found at the Art in the Christian Tradition image library, a service of the Vanderbilt Divinity Library, http://</a:t>
            </a:r>
            <a:r>
              <a:rPr lang="en-US" sz="1600" dirty="0" err="1"/>
              <a:t>diglib.library.vanderbilt.edu</a:t>
            </a:r>
            <a:r>
              <a:rPr lang="en-US" sz="1600" dirty="0"/>
              <a:t>/.  All images available via Creative Commons 3.0 License.</a:t>
            </a:r>
          </a:p>
          <a:p>
            <a:endParaRPr lang="en-US" sz="1600" dirty="0"/>
          </a:p>
          <a:p>
            <a:endParaRPr lang="en-US" sz="1600" dirty="0"/>
          </a:p>
          <a:p>
            <a:endParaRPr lang="en-US" sz="16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52600" y="6248402"/>
            <a:ext cx="8763000" cy="338554"/>
          </a:xfrm>
          <a:prstGeom prst="rect">
            <a:avLst/>
          </a:prstGeom>
          <a:noFill/>
        </p:spPr>
        <p:txBody>
          <a:bodyPr wrap="square" rtlCol="0">
            <a:spAutoFit/>
          </a:bodyPr>
          <a:lstStyle/>
          <a:p>
            <a:pPr algn="ctr"/>
            <a:r>
              <a:rPr lang="en-US" sz="1600" dirty="0">
                <a:solidFill>
                  <a:prstClr val="white">
                    <a:lumMod val="95000"/>
                  </a:prstClr>
                </a:solidFill>
                <a:latin typeface="Calibri"/>
              </a:rPr>
              <a:t>Lamb of God  --  Francisco de Zurbaran, Prado, Madrid, Spain</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457200"/>
            <a:ext cx="9144000" cy="5420320"/>
          </a:xfrm>
          <a:prstGeom prst="rect">
            <a:avLst/>
          </a:prstGeom>
        </p:spPr>
      </p:pic>
    </p:spTree>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44470"/>
            <a:ext cx="7467600" cy="2308324"/>
          </a:xfrm>
          <a:prstGeom prst="rect">
            <a:avLst/>
          </a:prstGeom>
        </p:spPr>
        <p:txBody>
          <a:bodyPr wrap="square">
            <a:spAutoFit/>
          </a:bodyPr>
          <a:lstStyle/>
          <a:p>
            <a:r>
              <a:rPr lang="en-US" sz="3600" dirty="0">
                <a:solidFill>
                  <a:prstClr val="white"/>
                </a:solidFill>
                <a:latin typeface="Calibri"/>
              </a:rPr>
              <a:t>I</a:t>
            </a:r>
            <a:r>
              <a:rPr lang="en-US" sz="3600">
                <a:solidFill>
                  <a:prstClr val="white"/>
                </a:solidFill>
                <a:latin typeface="Calibri"/>
              </a:rPr>
              <a:t> </a:t>
            </a:r>
            <a:r>
              <a:rPr lang="en-US" sz="3600" dirty="0">
                <a:solidFill>
                  <a:prstClr val="white"/>
                </a:solidFill>
                <a:latin typeface="Calibri"/>
              </a:rPr>
              <a:t>will offer to you a thanksgiving sacrifice and call on the name of the LORD.</a:t>
            </a:r>
          </a:p>
          <a:p>
            <a:endParaRPr lang="en-US" sz="3600" dirty="0">
              <a:solidFill>
                <a:prstClr val="white"/>
              </a:solidFill>
              <a:latin typeface="Calibri"/>
              <a:cs typeface="Arial" pitchFamily="34" charset="0"/>
            </a:endParaRPr>
          </a:p>
        </p:txBody>
      </p:sp>
      <p:sp>
        <p:nvSpPr>
          <p:cNvPr id="5" name="TextBox 4"/>
          <p:cNvSpPr txBox="1"/>
          <p:nvPr/>
        </p:nvSpPr>
        <p:spPr>
          <a:xfrm>
            <a:off x="6096000" y="46482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Psalm 116:17</a:t>
            </a:r>
          </a:p>
        </p:txBody>
      </p:sp>
    </p:spTree>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5486401"/>
            <a:ext cx="2362200" cy="1077218"/>
          </a:xfrm>
          <a:prstGeom prst="rect">
            <a:avLst/>
          </a:prstGeom>
          <a:noFill/>
        </p:spPr>
        <p:txBody>
          <a:bodyPr wrap="square" rtlCol="0">
            <a:spAutoFit/>
          </a:bodyPr>
          <a:lstStyle/>
          <a:p>
            <a:pPr algn="ctr"/>
            <a:r>
              <a:rPr lang="en-US" sz="1600" dirty="0">
                <a:solidFill>
                  <a:prstClr val="white">
                    <a:lumMod val="95000"/>
                  </a:prstClr>
                </a:solidFill>
                <a:latin typeface="Calibri"/>
              </a:rPr>
              <a:t>Christ on the Cross</a:t>
            </a:r>
          </a:p>
          <a:p>
            <a:pPr algn="ctr"/>
            <a:endParaRPr lang="en-US" sz="1600" dirty="0">
              <a:solidFill>
                <a:prstClr val="white">
                  <a:lumMod val="95000"/>
                </a:prstClr>
              </a:solidFill>
              <a:latin typeface="Calibri"/>
            </a:endParaRPr>
          </a:p>
          <a:p>
            <a:pPr algn="ctr"/>
            <a:r>
              <a:rPr lang="en-US" sz="1600" dirty="0">
                <a:solidFill>
                  <a:prstClr val="white">
                    <a:lumMod val="95000"/>
                  </a:prstClr>
                </a:solidFill>
                <a:latin typeface="Calibri"/>
              </a:rPr>
              <a:t>  Clerics of Saint </a:t>
            </a:r>
            <a:r>
              <a:rPr lang="en-US" sz="1600" dirty="0" err="1">
                <a:solidFill>
                  <a:prstClr val="white">
                    <a:lumMod val="95000"/>
                  </a:prstClr>
                </a:solidFill>
                <a:latin typeface="Calibri"/>
              </a:rPr>
              <a:t>Viateur</a:t>
            </a:r>
            <a:r>
              <a:rPr lang="en-US" sz="1600" dirty="0">
                <a:solidFill>
                  <a:prstClr val="white">
                    <a:lumMod val="95000"/>
                  </a:prstClr>
                </a:solidFill>
                <a:latin typeface="Calibri"/>
              </a:rPr>
              <a:t> Montreal, Canada</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18268" y="0"/>
            <a:ext cx="5511535" cy="6858000"/>
          </a:xfrm>
          <a:prstGeom prst="rect">
            <a:avLst/>
          </a:prstGeom>
        </p:spPr>
      </p:pic>
    </p:spTree>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308081"/>
            <a:ext cx="7467600" cy="3416320"/>
          </a:xfrm>
          <a:prstGeom prst="rect">
            <a:avLst/>
          </a:prstGeom>
        </p:spPr>
        <p:txBody>
          <a:bodyPr wrap="square">
            <a:spAutoFit/>
          </a:bodyPr>
          <a:lstStyle/>
          <a:p>
            <a:r>
              <a:rPr lang="en-US" sz="3600" dirty="0">
                <a:solidFill>
                  <a:prstClr val="white"/>
                </a:solidFill>
                <a:latin typeface="Calibri"/>
              </a:rPr>
              <a:t>… the Lord Jesus on the night when he was betrayed took a loaf of bread,</a:t>
            </a:r>
          </a:p>
          <a:p>
            <a:r>
              <a:rPr lang="en-US" sz="3600" dirty="0">
                <a:solidFill>
                  <a:prstClr val="white"/>
                </a:solidFill>
                <a:latin typeface="Calibri"/>
              </a:rPr>
              <a:t>and when he had given thanks, he broke it and said, "This is my body that is for you. Do this in remembrance of me."</a:t>
            </a:r>
            <a:endParaRPr lang="en-US" sz="3600" dirty="0">
              <a:solidFill>
                <a:prstClr val="white"/>
              </a:solidFill>
              <a:latin typeface="Calibri"/>
              <a:cs typeface="Arial" pitchFamily="34" charset="0"/>
            </a:endParaRPr>
          </a:p>
        </p:txBody>
      </p:sp>
      <p:sp>
        <p:nvSpPr>
          <p:cNvPr id="5" name="TextBox 4"/>
          <p:cNvSpPr txBox="1"/>
          <p:nvPr/>
        </p:nvSpPr>
        <p:spPr>
          <a:xfrm>
            <a:off x="6096000" y="5329539"/>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1 Corinthians </a:t>
            </a:r>
            <a:r>
              <a:rPr lang="en-US" sz="2400" dirty="0" err="1">
                <a:solidFill>
                  <a:prstClr val="white">
                    <a:lumMod val="95000"/>
                  </a:prstClr>
                </a:solidFill>
                <a:latin typeface="Calibri"/>
              </a:rPr>
              <a:t>11:23b</a:t>
            </a:r>
            <a:r>
              <a:rPr lang="en-US" sz="2400" dirty="0">
                <a:solidFill>
                  <a:prstClr val="white">
                    <a:lumMod val="95000"/>
                  </a:prstClr>
                </a:solidFill>
                <a:latin typeface="Calibri"/>
              </a:rPr>
              <a:t>, 24</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2"/>
            <a:ext cx="8763000" cy="338554"/>
          </a:xfrm>
          <a:prstGeom prst="rect">
            <a:avLst/>
          </a:prstGeom>
          <a:noFill/>
        </p:spPr>
        <p:txBody>
          <a:bodyPr wrap="square" rtlCol="0">
            <a:spAutoFit/>
          </a:bodyPr>
          <a:lstStyle/>
          <a:p>
            <a:pPr algn="ctr"/>
            <a:r>
              <a:rPr lang="en-US" sz="1600" dirty="0">
                <a:solidFill>
                  <a:prstClr val="white">
                    <a:lumMod val="95000"/>
                  </a:prstClr>
                </a:solidFill>
                <a:latin typeface="Calibri"/>
              </a:rPr>
              <a:t>Last Supper  --  </a:t>
            </a:r>
            <a:r>
              <a:rPr lang="en-US" sz="1600" dirty="0" err="1">
                <a:solidFill>
                  <a:prstClr val="white">
                    <a:lumMod val="95000"/>
                  </a:prstClr>
                </a:solidFill>
                <a:latin typeface="Calibri"/>
              </a:rPr>
              <a:t>Capetown</a:t>
            </a:r>
            <a:r>
              <a:rPr lang="en-US" sz="1600" dirty="0">
                <a:solidFill>
                  <a:prstClr val="white">
                    <a:lumMod val="95000"/>
                  </a:prstClr>
                </a:solidFill>
                <a:latin typeface="Calibri"/>
              </a:rPr>
              <a:t>, South Africa</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76780" y="228601"/>
            <a:ext cx="7914640" cy="5935980"/>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00200"/>
            <a:ext cx="7467600" cy="3416320"/>
          </a:xfrm>
          <a:prstGeom prst="rect">
            <a:avLst/>
          </a:prstGeom>
        </p:spPr>
        <p:txBody>
          <a:bodyPr wrap="square">
            <a:spAutoFit/>
          </a:bodyPr>
          <a:lstStyle/>
          <a:p>
            <a:r>
              <a:rPr lang="en-US" sz="3600" dirty="0">
                <a:solidFill>
                  <a:prstClr val="white"/>
                </a:solidFill>
                <a:latin typeface="Calibri"/>
              </a:rPr>
              <a:t>In the same way he took the cup also, after supper, saying, "This cup is the new covenant in my blood. Do this, as often as you drink it, in remembrance of me."</a:t>
            </a:r>
          </a:p>
          <a:p>
            <a:endParaRPr lang="en-US" sz="3600" dirty="0">
              <a:solidFill>
                <a:prstClr val="white"/>
              </a:solidFill>
              <a:latin typeface="Calibri"/>
              <a:cs typeface="Arial" pitchFamily="34" charset="0"/>
            </a:endParaRPr>
          </a:p>
        </p:txBody>
      </p:sp>
      <p:sp>
        <p:nvSpPr>
          <p:cNvPr id="5" name="TextBox 4"/>
          <p:cNvSpPr txBox="1"/>
          <p:nvPr/>
        </p:nvSpPr>
        <p:spPr>
          <a:xfrm>
            <a:off x="6096000" y="4648204"/>
            <a:ext cx="3352800" cy="461665"/>
          </a:xfrm>
          <a:prstGeom prst="rect">
            <a:avLst/>
          </a:prstGeom>
          <a:noFill/>
        </p:spPr>
        <p:txBody>
          <a:bodyPr wrap="square" rtlCol="0">
            <a:spAutoFit/>
          </a:bodyPr>
          <a:lstStyle/>
          <a:p>
            <a:pPr algn="ctr"/>
            <a:r>
              <a:rPr lang="en-US" sz="2400" dirty="0">
                <a:solidFill>
                  <a:prstClr val="white">
                    <a:lumMod val="95000"/>
                  </a:prstClr>
                </a:solidFill>
                <a:latin typeface="Calibri"/>
              </a:rPr>
              <a:t>1 Corinthians 11:25</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72400" y="5596044"/>
            <a:ext cx="2743200" cy="1077218"/>
          </a:xfrm>
          <a:prstGeom prst="rect">
            <a:avLst/>
          </a:prstGeom>
          <a:noFill/>
        </p:spPr>
        <p:txBody>
          <a:bodyPr wrap="square" rtlCol="0">
            <a:spAutoFit/>
          </a:bodyPr>
          <a:lstStyle/>
          <a:p>
            <a:pPr algn="ctr"/>
            <a:r>
              <a:rPr lang="en-US" sz="1600" dirty="0">
                <a:solidFill>
                  <a:prstClr val="white">
                    <a:lumMod val="95000"/>
                  </a:prstClr>
                </a:solidFill>
                <a:latin typeface="Calibri"/>
              </a:rPr>
              <a:t>Last Supper</a:t>
            </a:r>
          </a:p>
          <a:p>
            <a:pPr algn="ctr"/>
            <a:endParaRPr lang="en-US" sz="1600" dirty="0">
              <a:solidFill>
                <a:prstClr val="white">
                  <a:lumMod val="95000"/>
                </a:prstClr>
              </a:solidFill>
              <a:latin typeface="Calibri"/>
            </a:endParaRPr>
          </a:p>
          <a:p>
            <a:pPr algn="ctr"/>
            <a:r>
              <a:rPr lang="en-US" sz="1600" dirty="0">
                <a:solidFill>
                  <a:prstClr val="white">
                    <a:lumMod val="95000"/>
                  </a:prstClr>
                </a:solidFill>
                <a:latin typeface="Calibri"/>
              </a:rPr>
              <a:t>Australian Museum</a:t>
            </a:r>
          </a:p>
          <a:p>
            <a:pPr algn="ctr"/>
            <a:r>
              <a:rPr lang="en-US" sz="1600" dirty="0">
                <a:solidFill>
                  <a:prstClr val="white">
                    <a:lumMod val="95000"/>
                  </a:prstClr>
                </a:solidFill>
                <a:latin typeface="Calibri"/>
              </a:rPr>
              <a:t>Sydney, Australia</a:t>
            </a:r>
          </a:p>
        </p:txBody>
      </p:sp>
      <p:pic>
        <p:nvPicPr>
          <p:cNvPr id="2" name="Picture 1"/>
          <p:cNvPicPr>
            <a:picLocks noChangeAspect="1"/>
          </p:cNvPicPr>
          <p:nvPr/>
        </p:nvPicPr>
        <p:blipFill>
          <a:blip r:embed="rId2"/>
          <a:stretch>
            <a:fillRect/>
          </a:stretch>
        </p:blipFill>
        <p:spPr>
          <a:xfrm>
            <a:off x="2209800" y="228603"/>
            <a:ext cx="5257800" cy="6444663"/>
          </a:xfrm>
          <a:prstGeom prst="rect">
            <a:avLst/>
          </a:prstGeom>
        </p:spPr>
      </p:pic>
    </p:spTree>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699</Words>
  <Application>Microsoft Office PowerPoint</Application>
  <PresentationFormat>Widescreen</PresentationFormat>
  <Paragraphs>64</Paragraphs>
  <Slides>22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First Sunday after Christmas Day Year A</vt:lpstr>
      <vt:lpstr>Maundy Thursday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Richardson</dc:creator>
  <cp:lastModifiedBy>Anne Richardson</cp:lastModifiedBy>
  <cp:revision>4</cp:revision>
  <dcterms:created xsi:type="dcterms:W3CDTF">2021-09-21T16:06:03Z</dcterms:created>
  <dcterms:modified xsi:type="dcterms:W3CDTF">2022-09-24T19:39:32Z</dcterms:modified>
</cp:coreProperties>
</file>