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422" r:id="rId3"/>
    <p:sldId id="423" r:id="rId4"/>
    <p:sldId id="405" r:id="rId5"/>
    <p:sldId id="407" r:id="rId6"/>
    <p:sldId id="409" r:id="rId7"/>
    <p:sldId id="390" r:id="rId8"/>
    <p:sldId id="391" r:id="rId9"/>
    <p:sldId id="392" r:id="rId10"/>
    <p:sldId id="393" r:id="rId11"/>
    <p:sldId id="396" r:id="rId12"/>
    <p:sldId id="395" r:id="rId13"/>
    <p:sldId id="415" r:id="rId14"/>
    <p:sldId id="410" r:id="rId15"/>
    <p:sldId id="411" r:id="rId16"/>
    <p:sldId id="412" r:id="rId17"/>
    <p:sldId id="413" r:id="rId18"/>
    <p:sldId id="414" r:id="rId19"/>
    <p:sldId id="419" r:id="rId20"/>
    <p:sldId id="418" r:id="rId21"/>
    <p:sldId id="394" r:id="rId22"/>
    <p:sldId id="416" r:id="rId23"/>
    <p:sldId id="417" r:id="rId24"/>
    <p:sldId id="420" r:id="rId25"/>
    <p:sldId id="421"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5B4B"/>
    <a:srgbClr val="1D140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p:cViewPr varScale="1">
        <p:scale>
          <a:sx n="75" d="100"/>
          <a:sy n="75" d="100"/>
        </p:scale>
        <p:origin x="82" y="15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a:t>
            </a:r>
          </a:p>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25</a:t>
            </a:fld>
            <a:endParaRPr lang="en-US"/>
          </a:p>
        </p:txBody>
      </p:sp>
    </p:spTree>
    <p:extLst>
      <p:ext uri="{BB962C8B-B14F-4D97-AF65-F5344CB8AC3E}">
        <p14:creationId xmlns:p14="http://schemas.microsoft.com/office/powerpoint/2010/main" val="366438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600"/>
            <a:ext cx="9144000" cy="1698625"/>
          </a:xfrm>
        </p:spPr>
        <p:txBody>
          <a:bodyPr>
            <a:noAutofit/>
          </a:bodyPr>
          <a:lstStyle/>
          <a:p>
            <a:r>
              <a:rPr lang="en-US" sz="6600" dirty="0">
                <a:solidFill>
                  <a:schemeClr val="tx1">
                    <a:lumMod val="95000"/>
                  </a:schemeClr>
                </a:solidFill>
              </a:rPr>
              <a:t>LITURGY OF THE PASSION</a:t>
            </a:r>
          </a:p>
        </p:txBody>
      </p:sp>
      <p:sp>
        <p:nvSpPr>
          <p:cNvPr id="3" name="Subtitle 2"/>
          <p:cNvSpPr>
            <a:spLocks noGrp="1"/>
          </p:cNvSpPr>
          <p:nvPr>
            <p:ph type="subTitle" idx="1"/>
          </p:nvPr>
        </p:nvSpPr>
        <p:spPr>
          <a:xfrm>
            <a:off x="3124200" y="4572000"/>
            <a:ext cx="6400800" cy="838200"/>
          </a:xfrm>
        </p:spPr>
        <p:txBody>
          <a:bodyPr>
            <a:normAutofit/>
          </a:bodyPr>
          <a:lstStyle/>
          <a:p>
            <a:r>
              <a:rPr lang="en-US" sz="4800" dirty="0">
                <a:solidFill>
                  <a:schemeClr val="tx1">
                    <a:lumMod val="95000"/>
                  </a:schemeClr>
                </a:solidFill>
              </a:rPr>
              <a:t>Year C</a:t>
            </a:r>
          </a:p>
        </p:txBody>
      </p:sp>
      <p:sp>
        <p:nvSpPr>
          <p:cNvPr id="4" name="Rectangle 3"/>
          <p:cNvSpPr/>
          <p:nvPr/>
        </p:nvSpPr>
        <p:spPr>
          <a:xfrm>
            <a:off x="2590800" y="5715001"/>
            <a:ext cx="7162800" cy="954107"/>
          </a:xfrm>
          <a:prstGeom prst="rect">
            <a:avLst/>
          </a:prstGeom>
          <a:solidFill>
            <a:srgbClr val="645B4B">
              <a:alpha val="70000"/>
            </a:srgbClr>
          </a:solidFill>
        </p:spPr>
        <p:txBody>
          <a:bodyPr wrap="square">
            <a:spAutoFit/>
          </a:bodyPr>
          <a:lstStyle/>
          <a:p>
            <a:pPr algn="ctr"/>
            <a:r>
              <a:rPr lang="en-US" sz="2800" dirty="0">
                <a:solidFill>
                  <a:schemeClr val="tx1">
                    <a:lumMod val="95000"/>
                  </a:schemeClr>
                </a:solidFill>
              </a:rPr>
              <a:t>Isaiah 50:4-9a  •  Psalm 31:9-16  •  Philippians 2:5-11  •  Luke 22:14-23:56 or Luke 23:1-49</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6781800" cy="2308324"/>
          </a:xfrm>
          <a:prstGeom prst="rect">
            <a:avLst/>
          </a:prstGeom>
        </p:spPr>
        <p:txBody>
          <a:bodyPr wrap="square">
            <a:spAutoFit/>
          </a:bodyPr>
          <a:lstStyle/>
          <a:p>
            <a:r>
              <a:rPr lang="en-US" sz="3600" dirty="0"/>
              <a:t>When they came to the place that is called The Skull, they crucified Jesus there with the criminals, one on his right and one on his left.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23:33</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114800"/>
            <a:ext cx="1828800" cy="1815882"/>
          </a:xfrm>
          <a:prstGeom prst="rect">
            <a:avLst/>
          </a:prstGeom>
          <a:noFill/>
        </p:spPr>
        <p:txBody>
          <a:bodyPr wrap="square" rtlCol="0">
            <a:spAutoFit/>
          </a:bodyPr>
          <a:lstStyle/>
          <a:p>
            <a:pPr algn="ctr"/>
            <a:r>
              <a:rPr lang="en-US" sz="1600" dirty="0">
                <a:solidFill>
                  <a:schemeClr val="tx1">
                    <a:lumMod val="95000"/>
                  </a:schemeClr>
                </a:solidFill>
              </a:rPr>
              <a:t>The Three Crosses</a:t>
            </a:r>
          </a:p>
          <a:p>
            <a:pPr algn="ctr"/>
            <a:endParaRPr lang="en-US" sz="1600" dirty="0">
              <a:solidFill>
                <a:schemeClr val="tx1">
                  <a:lumMod val="95000"/>
                </a:schemeClr>
              </a:solidFill>
            </a:endParaRPr>
          </a:p>
          <a:p>
            <a:pPr algn="ctr"/>
            <a:r>
              <a:rPr lang="en-US" sz="1600" dirty="0">
                <a:solidFill>
                  <a:schemeClr val="tx1">
                    <a:lumMod val="95000"/>
                  </a:schemeClr>
                </a:solidFill>
              </a:rPr>
              <a:t>Peter Paul Rubens</a:t>
            </a:r>
          </a:p>
          <a:p>
            <a:pPr algn="ctr"/>
            <a:r>
              <a:rPr lang="en-US" sz="1600" dirty="0">
                <a:solidFill>
                  <a:schemeClr val="tx1">
                    <a:lumMod val="95000"/>
                  </a:schemeClr>
                </a:solidFill>
              </a:rPr>
              <a:t>Museum </a:t>
            </a:r>
            <a:r>
              <a:rPr lang="en-US" sz="1600" dirty="0" err="1">
                <a:solidFill>
                  <a:schemeClr val="tx1">
                    <a:lumMod val="95000"/>
                  </a:schemeClr>
                </a:solidFill>
              </a:rPr>
              <a:t>Boijmans</a:t>
            </a:r>
            <a:r>
              <a:rPr lang="en-US" sz="1600" dirty="0">
                <a:solidFill>
                  <a:schemeClr val="tx1">
                    <a:lumMod val="95000"/>
                  </a:schemeClr>
                </a:solidFill>
              </a:rPr>
              <a:t> Van </a:t>
            </a:r>
            <a:r>
              <a:rPr lang="en-US" sz="1600" dirty="0" err="1">
                <a:solidFill>
                  <a:schemeClr val="tx1">
                    <a:lumMod val="95000"/>
                  </a:schemeClr>
                </a:solidFill>
              </a:rPr>
              <a:t>Beuningen</a:t>
            </a:r>
            <a:endParaRPr lang="en-US" sz="1600" dirty="0">
              <a:solidFill>
                <a:schemeClr val="tx1">
                  <a:lumMod val="95000"/>
                </a:schemeClr>
              </a:solidFill>
            </a:endParaRPr>
          </a:p>
          <a:p>
            <a:pPr algn="ctr"/>
            <a:r>
              <a:rPr lang="en-US" sz="1600" dirty="0">
                <a:solidFill>
                  <a:schemeClr val="tx1">
                    <a:lumMod val="95000"/>
                  </a:schemeClr>
                </a:solidFill>
              </a:rPr>
              <a:t>Rotterdam, Netherlands</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A681521-5EA4-46AE-B42C-64D00542DA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6537"/>
            <a:ext cx="4347226"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934200" cy="2308324"/>
          </a:xfrm>
          <a:prstGeom prst="rect">
            <a:avLst/>
          </a:prstGeom>
        </p:spPr>
        <p:txBody>
          <a:bodyPr wrap="square">
            <a:spAutoFit/>
          </a:bodyPr>
          <a:lstStyle/>
          <a:p>
            <a:r>
              <a:rPr lang="en-US" sz="3600" dirty="0"/>
              <a:t>Then Jesus said, "Father, forgive them; for they do not know what they are doing." And they cast lots to divide his clothing.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23:34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2768" y="4917146"/>
            <a:ext cx="1295400" cy="1815882"/>
          </a:xfrm>
          <a:prstGeom prst="rect">
            <a:avLst/>
          </a:prstGeom>
          <a:noFill/>
        </p:spPr>
        <p:txBody>
          <a:bodyPr wrap="square" rtlCol="0">
            <a:spAutoFit/>
          </a:bodyPr>
          <a:lstStyle/>
          <a:p>
            <a:pPr algn="ctr"/>
            <a:r>
              <a:rPr lang="en-US" sz="1400" dirty="0">
                <a:solidFill>
                  <a:schemeClr val="tx1">
                    <a:lumMod val="95000"/>
                  </a:schemeClr>
                </a:solidFill>
              </a:rPr>
              <a:t>The Three Crosses</a:t>
            </a:r>
          </a:p>
          <a:p>
            <a:pPr algn="ctr"/>
            <a:endParaRPr lang="en-US" sz="1400" dirty="0">
              <a:solidFill>
                <a:schemeClr val="tx1">
                  <a:lumMod val="95000"/>
                </a:schemeClr>
              </a:solidFill>
            </a:endParaRPr>
          </a:p>
          <a:p>
            <a:pPr algn="ctr"/>
            <a:r>
              <a:rPr lang="en-US" sz="1400" dirty="0">
                <a:solidFill>
                  <a:schemeClr val="tx1">
                    <a:lumMod val="95000"/>
                  </a:schemeClr>
                </a:solidFill>
              </a:rPr>
              <a:t>Rembrandt Princeton University Museum of Art Princeton, NJ</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0676CE67-ECBD-4C38-851E-441DA171F7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95601" y="152400"/>
            <a:ext cx="7772399" cy="6528815"/>
          </a:xfrm>
          <a:prstGeom prst="rect">
            <a:avLst/>
          </a:prstGeom>
        </p:spPr>
      </p:pic>
    </p:spTree>
    <p:extLst>
      <p:ext uri="{BB962C8B-B14F-4D97-AF65-F5344CB8AC3E}">
        <p14:creationId xmlns:p14="http://schemas.microsoft.com/office/powerpoint/2010/main" val="3048749296"/>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308324"/>
          </a:xfrm>
          <a:prstGeom prst="rect">
            <a:avLst/>
          </a:prstGeom>
        </p:spPr>
        <p:txBody>
          <a:bodyPr wrap="square">
            <a:spAutoFit/>
          </a:bodyPr>
          <a:lstStyle/>
          <a:p>
            <a:r>
              <a:rPr lang="en-US" sz="3600" dirty="0"/>
              <a:t>One of the criminals … said, "Jesus, remember me when you come into your kingdom."</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23:39</a:t>
            </a:r>
          </a:p>
        </p:txBody>
      </p:sp>
    </p:spTree>
    <p:extLst>
      <p:ext uri="{BB962C8B-B14F-4D97-AF65-F5344CB8AC3E}">
        <p14:creationId xmlns:p14="http://schemas.microsoft.com/office/powerpoint/2010/main" val="102506299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Crucifixion, detail  --  Peter Paul Rubens, Royal Museum of Arts, Antwerp, Belgium</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AC4E8092-2EA8-4826-AF18-582041FB32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76200"/>
            <a:ext cx="8216900" cy="6162675"/>
          </a:xfrm>
          <a:prstGeom prst="rect">
            <a:avLst/>
          </a:prstGeom>
        </p:spPr>
      </p:pic>
    </p:spTree>
    <p:extLst>
      <p:ext uri="{BB962C8B-B14F-4D97-AF65-F5344CB8AC3E}">
        <p14:creationId xmlns:p14="http://schemas.microsoft.com/office/powerpoint/2010/main" val="60102901"/>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7086600" cy="1200329"/>
          </a:xfrm>
          <a:prstGeom prst="rect">
            <a:avLst/>
          </a:prstGeom>
        </p:spPr>
        <p:txBody>
          <a:bodyPr wrap="square">
            <a:spAutoFit/>
          </a:bodyPr>
          <a:lstStyle/>
          <a:p>
            <a:r>
              <a:rPr lang="en-US" sz="3600" dirty="0"/>
              <a:t>He replied, "Truly I tell you, today you will be with me in Paradise."</a:t>
            </a:r>
            <a:endParaRPr lang="en-US" sz="3600" dirty="0">
              <a:cs typeface="Arial" pitchFamily="34" charset="0"/>
            </a:endParaRPr>
          </a:p>
        </p:txBody>
      </p:sp>
      <p:sp>
        <p:nvSpPr>
          <p:cNvPr id="5" name="TextBox 4"/>
          <p:cNvSpPr txBox="1"/>
          <p:nvPr/>
        </p:nvSpPr>
        <p:spPr>
          <a:xfrm>
            <a:off x="56388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23:43</a:t>
            </a:r>
          </a:p>
        </p:txBody>
      </p:sp>
    </p:spTree>
    <p:extLst>
      <p:ext uri="{BB962C8B-B14F-4D97-AF65-F5344CB8AC3E}">
        <p14:creationId xmlns:p14="http://schemas.microsoft.com/office/powerpoint/2010/main" val="2259458144"/>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Repentant Thief  --  Michel Laude, Notre-Dame de </a:t>
            </a:r>
            <a:r>
              <a:rPr lang="en-US" sz="1600" dirty="0" err="1">
                <a:solidFill>
                  <a:schemeClr val="tx1">
                    <a:lumMod val="95000"/>
                  </a:schemeClr>
                </a:solidFill>
              </a:rPr>
              <a:t>Montligeon</a:t>
            </a:r>
            <a:r>
              <a:rPr lang="en-US" sz="1600" dirty="0">
                <a:solidFill>
                  <a:schemeClr val="tx1">
                    <a:lumMod val="95000"/>
                  </a:schemeClr>
                </a:solidFill>
              </a:rPr>
              <a:t>, Orne, France</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9BEFAB0A-E4D5-4BC4-AB43-60BE1366F9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094512"/>
          </a:xfrm>
          <a:prstGeom prst="rect">
            <a:avLst/>
          </a:prstGeom>
        </p:spPr>
      </p:pic>
    </p:spTree>
    <p:extLst>
      <p:ext uri="{BB962C8B-B14F-4D97-AF65-F5344CB8AC3E}">
        <p14:creationId xmlns:p14="http://schemas.microsoft.com/office/powerpoint/2010/main" val="62083469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629400" cy="1754326"/>
          </a:xfrm>
          <a:prstGeom prst="rect">
            <a:avLst/>
          </a:prstGeom>
        </p:spPr>
        <p:txBody>
          <a:bodyPr wrap="square">
            <a:spAutoFit/>
          </a:bodyPr>
          <a:lstStyle/>
          <a:p>
            <a:r>
              <a:rPr lang="en-US" sz="3600" dirty="0"/>
              <a:t>It was now about noon, and darkness came over the whole land until three in the afternoon,</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23:44</a:t>
            </a:r>
          </a:p>
        </p:txBody>
      </p:sp>
    </p:spTree>
    <p:extLst>
      <p:ext uri="{BB962C8B-B14F-4D97-AF65-F5344CB8AC3E}">
        <p14:creationId xmlns:p14="http://schemas.microsoft.com/office/powerpoint/2010/main" val="2134291332"/>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83339"/>
            <a:ext cx="1981200" cy="1354217"/>
          </a:xfrm>
          <a:prstGeom prst="rect">
            <a:avLst/>
          </a:prstGeom>
          <a:noFill/>
        </p:spPr>
        <p:txBody>
          <a:bodyPr wrap="square" rtlCol="0">
            <a:spAutoFit/>
          </a:bodyPr>
          <a:lstStyle/>
          <a:p>
            <a:pPr algn="ctr"/>
            <a:r>
              <a:rPr lang="en-US" sz="1600" dirty="0">
                <a:solidFill>
                  <a:schemeClr val="tx1">
                    <a:lumMod val="95000"/>
                  </a:schemeClr>
                </a:solidFill>
              </a:rPr>
              <a:t>Crucifixion</a:t>
            </a:r>
          </a:p>
          <a:p>
            <a:pPr algn="ctr"/>
            <a:endParaRPr lang="en-US" sz="1600" dirty="0">
              <a:solidFill>
                <a:schemeClr val="tx1">
                  <a:lumMod val="95000"/>
                </a:schemeClr>
              </a:solidFill>
            </a:endParaRPr>
          </a:p>
          <a:p>
            <a:pPr algn="ctr"/>
            <a:r>
              <a:rPr lang="en-US" sz="1600" dirty="0" err="1">
                <a:solidFill>
                  <a:schemeClr val="tx1">
                    <a:lumMod val="95000"/>
                  </a:schemeClr>
                </a:solidFill>
              </a:rPr>
              <a:t>Tenancingo</a:t>
            </a:r>
            <a:r>
              <a:rPr lang="en-US" sz="1600" dirty="0">
                <a:solidFill>
                  <a:schemeClr val="tx1">
                    <a:lumMod val="95000"/>
                  </a:schemeClr>
                </a:solidFill>
              </a:rPr>
              <a:t> Cathedral</a:t>
            </a:r>
          </a:p>
          <a:p>
            <a:pPr algn="ctr"/>
            <a:r>
              <a:rPr lang="en-US" sz="1600" dirty="0" err="1">
                <a:solidFill>
                  <a:schemeClr val="tx1">
                    <a:lumMod val="95000"/>
                  </a:schemeClr>
                </a:solidFill>
              </a:rPr>
              <a:t>Tenancingo</a:t>
            </a:r>
            <a:r>
              <a:rPr lang="en-US" sz="1600" dirty="0">
                <a:solidFill>
                  <a:schemeClr val="tx1">
                    <a:lumMod val="95000"/>
                  </a:schemeClr>
                </a:solidFill>
              </a:rPr>
              <a:t>, Mexico</a:t>
            </a:r>
          </a:p>
          <a:p>
            <a:pPr algn="ct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94F1D96-1059-4628-893B-7ACAEC916D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800" y="0"/>
            <a:ext cx="4604370" cy="6858000"/>
          </a:xfrm>
          <a:prstGeom prst="rect">
            <a:avLst/>
          </a:prstGeom>
        </p:spPr>
      </p:pic>
    </p:spTree>
    <p:extLst>
      <p:ext uri="{BB962C8B-B14F-4D97-AF65-F5344CB8AC3E}">
        <p14:creationId xmlns:p14="http://schemas.microsoft.com/office/powerpoint/2010/main" val="2376161009"/>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86600" cy="2308324"/>
          </a:xfrm>
          <a:prstGeom prst="rect">
            <a:avLst/>
          </a:prstGeom>
        </p:spPr>
        <p:txBody>
          <a:bodyPr wrap="square">
            <a:spAutoFit/>
          </a:bodyPr>
          <a:lstStyle/>
          <a:p>
            <a:r>
              <a:rPr lang="en-US" sz="3600" dirty="0"/>
              <a:t>For I hear the whispering of many-- terror all around! … But I trust in you, O LORD; I say, "You are my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31:13a, 14</a:t>
            </a:r>
          </a:p>
        </p:txBody>
      </p:sp>
    </p:spTree>
    <p:extLst>
      <p:ext uri="{BB962C8B-B14F-4D97-AF65-F5344CB8AC3E}">
        <p14:creationId xmlns:p14="http://schemas.microsoft.com/office/powerpoint/2010/main" val="2320373564"/>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while the sun's light failed; and the curtain of the temple was torn in two.</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23:45</a:t>
            </a:r>
          </a:p>
        </p:txBody>
      </p:sp>
    </p:spTree>
    <p:extLst>
      <p:ext uri="{BB962C8B-B14F-4D97-AF65-F5344CB8AC3E}">
        <p14:creationId xmlns:p14="http://schemas.microsoft.com/office/powerpoint/2010/main" val="61419566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0" y="6474023"/>
            <a:ext cx="2286000" cy="307777"/>
          </a:xfrm>
          <a:prstGeom prst="rect">
            <a:avLst/>
          </a:prstGeom>
          <a:noFill/>
        </p:spPr>
        <p:txBody>
          <a:bodyPr wrap="square" rtlCol="0">
            <a:spAutoFit/>
          </a:bodyPr>
          <a:lstStyle/>
          <a:p>
            <a:pPr algn="ctr"/>
            <a:r>
              <a:rPr lang="en-US" sz="1400" dirty="0">
                <a:solidFill>
                  <a:schemeClr val="tx1">
                    <a:lumMod val="95000"/>
                  </a:schemeClr>
                </a:solidFill>
              </a:rPr>
              <a:t>Crucifixion  --  Frank Wesley</a:t>
            </a:r>
          </a:p>
        </p:txBody>
      </p:sp>
      <p:pic>
        <p:nvPicPr>
          <p:cNvPr id="3" name="Picture 2">
            <a:extLst>
              <a:ext uri="{FF2B5EF4-FFF2-40B4-BE49-F238E27FC236}">
                <a16:creationId xmlns:a16="http://schemas.microsoft.com/office/drawing/2014/main" id="{54895492-D2E0-A0D0-F2E1-2A82DC1CB8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4957" y="150400"/>
            <a:ext cx="6683843" cy="61742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Then Jesus, crying with a loud voice, said, "Father, into your hands I commend my spirit."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23:46a</a:t>
            </a:r>
          </a:p>
        </p:txBody>
      </p:sp>
    </p:spTree>
    <p:extLst>
      <p:ext uri="{BB962C8B-B14F-4D97-AF65-F5344CB8AC3E}">
        <p14:creationId xmlns:p14="http://schemas.microsoft.com/office/powerpoint/2010/main" val="4138713718"/>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7515" y="5370813"/>
            <a:ext cx="1828800" cy="1323439"/>
          </a:xfrm>
          <a:prstGeom prst="rect">
            <a:avLst/>
          </a:prstGeom>
          <a:noFill/>
        </p:spPr>
        <p:txBody>
          <a:bodyPr wrap="square" rtlCol="0">
            <a:spAutoFit/>
          </a:bodyPr>
          <a:lstStyle/>
          <a:p>
            <a:pPr algn="ctr"/>
            <a:r>
              <a:rPr lang="en-US" sz="1600" dirty="0">
                <a:solidFill>
                  <a:schemeClr val="tx1">
                    <a:lumMod val="95000"/>
                  </a:schemeClr>
                </a:solidFill>
              </a:rPr>
              <a:t>Christ on the Cross</a:t>
            </a:r>
          </a:p>
          <a:p>
            <a:pPr algn="ctr"/>
            <a:endParaRPr lang="en-US" sz="1600" dirty="0">
              <a:solidFill>
                <a:schemeClr val="tx1">
                  <a:lumMod val="95000"/>
                </a:schemeClr>
              </a:solidFill>
            </a:endParaRPr>
          </a:p>
          <a:p>
            <a:pPr algn="ctr"/>
            <a:r>
              <a:rPr lang="en-US" sz="1600" dirty="0">
                <a:solidFill>
                  <a:schemeClr val="tx1">
                    <a:lumMod val="95000"/>
                  </a:schemeClr>
                </a:solidFill>
              </a:rPr>
              <a:t>El Greco</a:t>
            </a: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A07483F-A8AE-4BE3-A30D-BFB36E78EA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00418" y="152400"/>
            <a:ext cx="7291382" cy="6553200"/>
          </a:xfrm>
          <a:prstGeom prst="rect">
            <a:avLst/>
          </a:prstGeom>
        </p:spPr>
      </p:pic>
    </p:spTree>
    <p:extLst>
      <p:ext uri="{BB962C8B-B14F-4D97-AF65-F5344CB8AC3E}">
        <p14:creationId xmlns:p14="http://schemas.microsoft.com/office/powerpoint/2010/main" val="2562449311"/>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90801"/>
            <a:ext cx="7086600" cy="646331"/>
          </a:xfrm>
          <a:prstGeom prst="rect">
            <a:avLst/>
          </a:prstGeom>
        </p:spPr>
        <p:txBody>
          <a:bodyPr wrap="square">
            <a:spAutoFit/>
          </a:bodyPr>
          <a:lstStyle/>
          <a:p>
            <a:r>
              <a:rPr lang="en-US" sz="3600" dirty="0"/>
              <a:t>Having said this, he breathed his last.</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23:46b</a:t>
            </a:r>
          </a:p>
        </p:txBody>
      </p:sp>
    </p:spTree>
    <p:extLst>
      <p:ext uri="{BB962C8B-B14F-4D97-AF65-F5344CB8AC3E}">
        <p14:creationId xmlns:p14="http://schemas.microsoft.com/office/powerpoint/2010/main" val="89941640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05C12-D32E-4D82-9A72-966618293076}"/>
              </a:ext>
            </a:extLst>
          </p:cNvPr>
          <p:cNvPicPr>
            <a:picLocks noChangeAspect="1"/>
          </p:cNvPicPr>
          <p:nvPr/>
        </p:nvPicPr>
        <p:blipFill>
          <a:blip r:embed="rId3"/>
          <a:stretch>
            <a:fillRect/>
          </a:stretch>
        </p:blipFill>
        <p:spPr>
          <a:xfrm>
            <a:off x="1524000" y="0"/>
            <a:ext cx="9144000" cy="6096000"/>
          </a:xfrm>
          <a:prstGeom prst="rect">
            <a:avLst/>
          </a:prstGeom>
        </p:spPr>
      </p:pic>
      <p:sp>
        <p:nvSpPr>
          <p:cNvPr id="5" name="TextBox 4">
            <a:extLst>
              <a:ext uri="{FF2B5EF4-FFF2-40B4-BE49-F238E27FC236}">
                <a16:creationId xmlns:a16="http://schemas.microsoft.com/office/drawing/2014/main" id="{249E7C53-4B51-482C-AF7B-3FEEA8C2B262}"/>
              </a:ext>
            </a:extLst>
          </p:cNvPr>
          <p:cNvSpPr txBox="1"/>
          <p:nvPr/>
        </p:nvSpPr>
        <p:spPr>
          <a:xfrm>
            <a:off x="1828800" y="6367046"/>
            <a:ext cx="8420100" cy="338554"/>
          </a:xfrm>
          <a:prstGeom prst="rect">
            <a:avLst/>
          </a:prstGeom>
          <a:noFill/>
        </p:spPr>
        <p:txBody>
          <a:bodyPr wrap="square" rtlCol="0">
            <a:spAutoFit/>
          </a:bodyPr>
          <a:lstStyle/>
          <a:p>
            <a:pPr algn="ctr"/>
            <a:r>
              <a:rPr lang="en-US" sz="1600" dirty="0"/>
              <a:t>Guarani Crucifixion  --  Church of St. Miguel </a:t>
            </a:r>
            <a:r>
              <a:rPr lang="en-US" sz="1600" dirty="0" err="1"/>
              <a:t>Arcanjo</a:t>
            </a:r>
            <a:r>
              <a:rPr lang="en-US" sz="1600" dirty="0"/>
              <a:t>, St. Miguel, Brazil</a:t>
            </a:r>
          </a:p>
        </p:txBody>
      </p:sp>
    </p:spTree>
    <p:extLst>
      <p:ext uri="{BB962C8B-B14F-4D97-AF65-F5344CB8AC3E}">
        <p14:creationId xmlns:p14="http://schemas.microsoft.com/office/powerpoint/2010/main" val="3247054698"/>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https://commons.wikimedia.org/wiki/File:Giotto_di_Bondone_-_No._32_Scenes_from_the_Life_of_Christ_-_16._Christ_before_Caiaphas_-_WGA09217.jpg</a:t>
            </a:r>
          </a:p>
          <a:p>
            <a:pPr>
              <a:buNone/>
            </a:pPr>
            <a:r>
              <a:rPr lang="en-US" sz="1400" dirty="0"/>
              <a:t>http://diglib.library.vanderbilt.edu/act-imagelink.pl?RC=48274</a:t>
            </a:r>
          </a:p>
          <a:p>
            <a:pPr>
              <a:buNone/>
            </a:pPr>
            <a:r>
              <a:rPr lang="en-US" sz="1400" dirty="0"/>
              <a:t>https://commons.wikimedia.org/wiki/File:Pietro_Lorenzetti_-_The_Road_to_Calvary_-_WGA13511.jpg</a:t>
            </a:r>
          </a:p>
          <a:p>
            <a:pPr>
              <a:buNone/>
            </a:pPr>
            <a:r>
              <a:rPr lang="en-US" sz="1400" dirty="0"/>
              <a:t>https://commons.wikimedia.org/wiki/File:Road_to_Calvary,_by_Frans_Francken_II,_Flemish,_1617,_oil_on_wood_panel_-_Princeton_University_Art_Museum_-_DSC06590.jpg</a:t>
            </a:r>
          </a:p>
          <a:p>
            <a:pPr>
              <a:buNone/>
            </a:pPr>
            <a:r>
              <a:rPr lang="en-US" sz="1400" dirty="0"/>
              <a:t>https://commons.wikimedia.org/wiki/File:Peter_Paul_Rubens_The_Three_Crosses.jpg</a:t>
            </a:r>
          </a:p>
          <a:p>
            <a:pPr>
              <a:buNone/>
            </a:pPr>
            <a:r>
              <a:rPr lang="en-US" sz="1400" dirty="0"/>
              <a:t>https://commons.wikimedia.org/wiki/File:Christ_Crucified_between_the_Two_Thieves_(The_Three_Crosses).jpg</a:t>
            </a:r>
          </a:p>
          <a:p>
            <a:pPr>
              <a:buNone/>
            </a:pPr>
            <a:r>
              <a:rPr lang="en-US" sz="1400" dirty="0"/>
              <a:t>https://www.flickr.com/photos/wipipip/16955620456 - Stephen R. Dalrymple</a:t>
            </a:r>
          </a:p>
          <a:p>
            <a:pPr>
              <a:buNone/>
            </a:pPr>
            <a:r>
              <a:rPr lang="en-US" sz="1400" dirty="0"/>
              <a:t>https://www.flickr.com/photos/renaud-camus/16495273690</a:t>
            </a:r>
          </a:p>
          <a:p>
            <a:pPr>
              <a:buNone/>
            </a:pPr>
            <a:r>
              <a:rPr lang="en-US" sz="1400" dirty="0"/>
              <a:t>https://commons.wikimedia.org/wiki/File:Parroquia_de_la_Asunci%C3%B3n_de_Mar%C3%ADa_(Coatepec_Harinas)_Estado_de_M%C3%A9xico,M%C3%A9xico.jpg</a:t>
            </a:r>
          </a:p>
          <a:p>
            <a:pPr>
              <a:buNone/>
            </a:pPr>
            <a:r>
              <a:rPr lang="en-US" sz="1400" dirty="0"/>
              <a:t>Estate of Frank Wesley, http://www.frankwesleyart.com/main_page.htm</a:t>
            </a:r>
          </a:p>
          <a:p>
            <a:pPr>
              <a:buNone/>
            </a:pPr>
            <a:r>
              <a:rPr lang="en-US" sz="1400" dirty="0"/>
              <a:t>https://commons.wikimedia.org/wiki/File:El_Greco_(Domenico_Theotocopuli)_-_Christ_on_the_Cross_-_Google_Art_Project.jpg</a:t>
            </a:r>
          </a:p>
          <a:p>
            <a:pPr>
              <a:buNone/>
            </a:pPr>
            <a:r>
              <a:rPr lang="en-US" sz="1400" dirty="0"/>
              <a:t>http://www.flickr.com/photos/mathieustruck/410120430/</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Christ before Caiaphas  --  Giotto </a:t>
            </a:r>
            <a:r>
              <a:rPr lang="en-US" sz="1600" dirty="0" err="1">
                <a:solidFill>
                  <a:schemeClr val="tx1">
                    <a:lumMod val="95000"/>
                  </a:schemeClr>
                </a:solidFill>
              </a:rPr>
              <a:t>Scrovegni</a:t>
            </a:r>
            <a:r>
              <a:rPr lang="en-US" sz="1600" dirty="0">
                <a:solidFill>
                  <a:schemeClr val="tx1">
                    <a:lumMod val="95000"/>
                  </a:schemeClr>
                </a:solidFill>
              </a:rPr>
              <a:t> Chapel, Padua,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B923646-5C47-4411-91AA-862910B111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78760" y="0"/>
            <a:ext cx="6746240" cy="6324600"/>
          </a:xfrm>
          <a:prstGeom prst="rect">
            <a:avLst/>
          </a:prstGeom>
        </p:spPr>
      </p:pic>
    </p:spTree>
    <p:extLst>
      <p:ext uri="{BB962C8B-B14F-4D97-AF65-F5344CB8AC3E}">
        <p14:creationId xmlns:p14="http://schemas.microsoft.com/office/powerpoint/2010/main" val="736598155"/>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81078"/>
            <a:ext cx="6705600" cy="2862322"/>
          </a:xfrm>
          <a:prstGeom prst="rect">
            <a:avLst/>
          </a:prstGeom>
        </p:spPr>
        <p:txBody>
          <a:bodyPr wrap="square">
            <a:spAutoFit/>
          </a:bodyPr>
          <a:lstStyle/>
          <a:p>
            <a:r>
              <a:rPr lang="en-US" sz="3600" dirty="0"/>
              <a:t>Christ Jesus, … though he was in the form of God, … humbled himself and became obedient to the point of death-- even death on a cross.</a:t>
            </a:r>
            <a:endParaRPr lang="en-US" sz="3600" dirty="0">
              <a:cs typeface="Arial" pitchFamily="34" charset="0"/>
            </a:endParaRP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2:5b, 6a, 8b</a:t>
            </a:r>
          </a:p>
        </p:txBody>
      </p:sp>
    </p:spTree>
    <p:extLst>
      <p:ext uri="{BB962C8B-B14F-4D97-AF65-F5344CB8AC3E}">
        <p14:creationId xmlns:p14="http://schemas.microsoft.com/office/powerpoint/2010/main" val="454679118"/>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8455" y="5562600"/>
            <a:ext cx="2362200" cy="1077218"/>
          </a:xfrm>
          <a:prstGeom prst="rect">
            <a:avLst/>
          </a:prstGeom>
          <a:noFill/>
        </p:spPr>
        <p:txBody>
          <a:bodyPr wrap="square" rtlCol="0">
            <a:spAutoFit/>
          </a:bodyPr>
          <a:lstStyle/>
          <a:p>
            <a:pPr algn="ctr"/>
            <a:r>
              <a:rPr lang="en-US" sz="1600" dirty="0">
                <a:solidFill>
                  <a:schemeClr val="tx1">
                    <a:lumMod val="95000"/>
                  </a:schemeClr>
                </a:solidFill>
              </a:rPr>
              <a:t>The Flagellation</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a:p>
            <a:pPr algn="ctr"/>
            <a:r>
              <a:rPr lang="en-US" sz="1600" dirty="0">
                <a:solidFill>
                  <a:schemeClr val="tx1">
                    <a:lumMod val="95000"/>
                  </a:schemeClr>
                </a:solidFill>
              </a:rPr>
              <a:t>Cameroon</a:t>
            </a:r>
          </a:p>
        </p:txBody>
      </p:sp>
      <p:pic>
        <p:nvPicPr>
          <p:cNvPr id="2" name="Picture 1">
            <a:extLst>
              <a:ext uri="{FF2B5EF4-FFF2-40B4-BE49-F238E27FC236}">
                <a16:creationId xmlns:a16="http://schemas.microsoft.com/office/drawing/2014/main" id="{74AF79FA-87E3-44FC-9575-30B5DFB365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14591"/>
            <a:ext cx="4568045" cy="6858000"/>
          </a:xfrm>
          <a:prstGeom prst="rect">
            <a:avLst/>
          </a:prstGeom>
        </p:spPr>
      </p:pic>
    </p:spTree>
    <p:extLst>
      <p:ext uri="{BB962C8B-B14F-4D97-AF65-F5344CB8AC3E}">
        <p14:creationId xmlns:p14="http://schemas.microsoft.com/office/powerpoint/2010/main" val="2652585252"/>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934200" cy="2308324"/>
          </a:xfrm>
          <a:prstGeom prst="rect">
            <a:avLst/>
          </a:prstGeom>
        </p:spPr>
        <p:txBody>
          <a:bodyPr wrap="square">
            <a:spAutoFit/>
          </a:bodyPr>
          <a:lstStyle/>
          <a:p>
            <a:r>
              <a:rPr lang="en-US" sz="3600" dirty="0"/>
              <a:t>A great number of the people followed him, and among them were women who were beating their breasts and wailing for him.</a:t>
            </a:r>
            <a:endParaRPr lang="en-US" sz="3600" dirty="0">
              <a:cs typeface="Arial" pitchFamily="34" charset="0"/>
            </a:endParaRPr>
          </a:p>
        </p:txBody>
      </p:sp>
      <p:sp>
        <p:nvSpPr>
          <p:cNvPr id="5" name="TextBox 4"/>
          <p:cNvSpPr txBox="1"/>
          <p:nvPr/>
        </p:nvSpPr>
        <p:spPr>
          <a:xfrm>
            <a:off x="5791200" y="4587760"/>
            <a:ext cx="3352800" cy="461665"/>
          </a:xfrm>
          <a:prstGeom prst="rect">
            <a:avLst/>
          </a:prstGeom>
          <a:noFill/>
        </p:spPr>
        <p:txBody>
          <a:bodyPr wrap="square" rtlCol="0">
            <a:spAutoFit/>
          </a:bodyPr>
          <a:lstStyle/>
          <a:p>
            <a:pPr algn="ctr"/>
            <a:r>
              <a:rPr lang="en-US" sz="2400" dirty="0">
                <a:solidFill>
                  <a:schemeClr val="tx1">
                    <a:lumMod val="95000"/>
                  </a:schemeClr>
                </a:solidFill>
              </a:rPr>
              <a:t>Luke 23:27</a:t>
            </a:r>
          </a:p>
        </p:txBody>
      </p:sp>
    </p:spTree>
    <p:extLst>
      <p:ext uri="{BB962C8B-B14F-4D97-AF65-F5344CB8AC3E}">
        <p14:creationId xmlns:p14="http://schemas.microsoft.com/office/powerpoint/2010/main" val="2368290017"/>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66693"/>
            <a:ext cx="8763000" cy="338554"/>
          </a:xfrm>
          <a:prstGeom prst="rect">
            <a:avLst/>
          </a:prstGeom>
          <a:noFill/>
        </p:spPr>
        <p:txBody>
          <a:bodyPr wrap="square" rtlCol="0">
            <a:spAutoFit/>
          </a:bodyPr>
          <a:lstStyle/>
          <a:p>
            <a:pPr algn="ctr"/>
            <a:r>
              <a:rPr lang="en-US" sz="1600" dirty="0">
                <a:solidFill>
                  <a:schemeClr val="tx1">
                    <a:lumMod val="95000"/>
                  </a:schemeClr>
                </a:solidFill>
              </a:rPr>
              <a:t>Road to Calvary  --  Pietro Lorenzetti, Basilica of San Francesco, Assisi,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202D419-1CB6-42C3-B8D9-89F1A23C94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62200" y="52754"/>
            <a:ext cx="7391400" cy="6283419"/>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934200" cy="2308324"/>
          </a:xfrm>
          <a:prstGeom prst="rect">
            <a:avLst/>
          </a:prstGeom>
        </p:spPr>
        <p:txBody>
          <a:bodyPr wrap="square">
            <a:spAutoFit/>
          </a:bodyPr>
          <a:lstStyle/>
          <a:p>
            <a:r>
              <a:rPr lang="en-US" sz="3600" dirty="0"/>
              <a:t>But Jesus turned to them and said, "Daughters of Jerusalem, do not weep for me, but weep for yourselves and for your children."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23:28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 Christ on the Road to Calvary  --  Frans </a:t>
            </a:r>
            <a:r>
              <a:rPr lang="en-US" sz="1600" dirty="0" err="1">
                <a:solidFill>
                  <a:schemeClr val="tx1">
                    <a:lumMod val="95000"/>
                  </a:schemeClr>
                </a:solidFill>
              </a:rPr>
              <a:t>Francken</a:t>
            </a:r>
            <a:r>
              <a:rPr lang="en-US" sz="1600" dirty="0">
                <a:solidFill>
                  <a:schemeClr val="tx1">
                    <a:lumMod val="95000"/>
                  </a:schemeClr>
                </a:solidFill>
              </a:rPr>
              <a:t> II, Princeton University Art Museum, Princeton, NJ</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7758F699-B3BC-41D2-B242-FB7AD3D097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4500" y="194846"/>
            <a:ext cx="8917300" cy="5901154"/>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770</TotalTime>
  <Words>898</Words>
  <Application>Microsoft Office PowerPoint</Application>
  <PresentationFormat>Widescreen</PresentationFormat>
  <Paragraphs>75</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LITURGY OF THE 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118</cp:revision>
  <dcterms:created xsi:type="dcterms:W3CDTF">2016-08-31T16:46:43Z</dcterms:created>
  <dcterms:modified xsi:type="dcterms:W3CDTF">2022-10-31T20:22:08Z</dcterms:modified>
</cp:coreProperties>
</file>