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96" r:id="rId8"/>
    <p:sldId id="387" r:id="rId9"/>
    <p:sldId id="392" r:id="rId10"/>
    <p:sldId id="409" r:id="rId11"/>
    <p:sldId id="390" r:id="rId12"/>
    <p:sldId id="391" r:id="rId13"/>
    <p:sldId id="398" r:id="rId14"/>
    <p:sldId id="393" r:id="rId15"/>
    <p:sldId id="394" r:id="rId16"/>
    <p:sldId id="395" r:id="rId17"/>
    <p:sldId id="408" r:id="rId18"/>
    <p:sldId id="397" r:id="rId19"/>
    <p:sldId id="386" r:id="rId20"/>
    <p:sldId id="399" r:id="rId21"/>
    <p:sldId id="400" r:id="rId22"/>
    <p:sldId id="401" r:id="rId23"/>
    <p:sldId id="402" r:id="rId24"/>
    <p:sldId id="403" r:id="rId25"/>
    <p:sldId id="404"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381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7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174826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000" dirty="0"/>
              <a:t>FOURTH SUNDAY AFTER THE EPIPHANY</a:t>
            </a:r>
            <a:endParaRPr lang="en-US" sz="8800" dirty="0"/>
          </a:p>
        </p:txBody>
      </p:sp>
      <p:sp>
        <p:nvSpPr>
          <p:cNvPr id="3" name="Subtitle 2"/>
          <p:cNvSpPr>
            <a:spLocks noGrp="1"/>
          </p:cNvSpPr>
          <p:nvPr>
            <p:ph type="subTitle" idx="1"/>
          </p:nvPr>
        </p:nvSpPr>
        <p:spPr>
          <a:xfrm>
            <a:off x="2933700" y="37338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2362200" y="5756989"/>
            <a:ext cx="5410200" cy="954107"/>
          </a:xfrm>
          <a:prstGeom prst="rect">
            <a:avLst/>
          </a:prstGeom>
          <a:solidFill>
            <a:srgbClr val="A1381C">
              <a:alpha val="80000"/>
            </a:srgbClr>
          </a:solidFill>
        </p:spPr>
        <p:txBody>
          <a:bodyPr wrap="square">
            <a:spAutoFit/>
          </a:bodyPr>
          <a:lstStyle/>
          <a:p>
            <a:pPr algn="ctr"/>
            <a:r>
              <a:rPr lang="en-US" sz="2800" dirty="0"/>
              <a:t>Jeremiah 1:4-10  •  Psalm 71:1-6 1 Corinthians 13:1-13  •  Luke 4:21-30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752600"/>
            <a:ext cx="6934200" cy="2308324"/>
          </a:xfrm>
          <a:prstGeom prst="rect">
            <a:avLst/>
          </a:prstGeom>
        </p:spPr>
        <p:txBody>
          <a:bodyPr wrap="square">
            <a:spAutoFit/>
          </a:bodyPr>
          <a:lstStyle/>
          <a:p>
            <a:r>
              <a:rPr lang="en-US" sz="3600" dirty="0"/>
              <a:t>If I give away all my possessions, and if I hand over my body so that I may boast, but do not have love, I gain nothing.</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13:3</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029200"/>
            <a:ext cx="1371600" cy="1569660"/>
          </a:xfrm>
          <a:prstGeom prst="rect">
            <a:avLst/>
          </a:prstGeom>
          <a:noFill/>
        </p:spPr>
        <p:txBody>
          <a:bodyPr wrap="square" rtlCol="0">
            <a:spAutoFit/>
          </a:bodyPr>
          <a:lstStyle/>
          <a:p>
            <a:pPr algn="ctr"/>
            <a:r>
              <a:rPr lang="en-US" sz="1600" dirty="0">
                <a:solidFill>
                  <a:schemeClr val="tx1">
                    <a:lumMod val="95000"/>
                  </a:schemeClr>
                </a:solidFill>
              </a:rPr>
              <a:t>Jesus Mural of Faith, Hope, Love, and Peace</a:t>
            </a:r>
          </a:p>
          <a:p>
            <a:pPr algn="ctr"/>
            <a:endParaRPr lang="en-US" sz="1600" dirty="0">
              <a:solidFill>
                <a:schemeClr val="tx1">
                  <a:lumMod val="95000"/>
                </a:schemeClr>
              </a:solidFill>
            </a:endParaRPr>
          </a:p>
          <a:p>
            <a:pPr algn="ctr"/>
            <a:r>
              <a:rPr lang="en-US" sz="1600" dirty="0">
                <a:solidFill>
                  <a:schemeClr val="tx1">
                    <a:lumMod val="95000"/>
                  </a:schemeClr>
                </a:solidFill>
              </a:rPr>
              <a:t>Chicago, IL</a:t>
            </a:r>
          </a:p>
        </p:txBody>
      </p:sp>
      <p:pic>
        <p:nvPicPr>
          <p:cNvPr id="2" name="Picture 1">
            <a:extLst>
              <a:ext uri="{FF2B5EF4-FFF2-40B4-BE49-F238E27FC236}">
                <a16:creationId xmlns:a16="http://schemas.microsoft.com/office/drawing/2014/main" id="{E3672448-B7CB-42D6-9FCD-9346C6D61C5E}"/>
              </a:ext>
            </a:extLst>
          </p:cNvPr>
          <p:cNvPicPr>
            <a:picLocks noChangeAspect="1"/>
          </p:cNvPicPr>
          <p:nvPr/>
        </p:nvPicPr>
        <p:blipFill>
          <a:blip r:embed="rId3"/>
          <a:stretch>
            <a:fillRect/>
          </a:stretch>
        </p:blipFill>
        <p:spPr>
          <a:xfrm>
            <a:off x="3490586" y="0"/>
            <a:ext cx="6263014"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900" y="1600200"/>
            <a:ext cx="6934200" cy="2308324"/>
          </a:xfrm>
          <a:prstGeom prst="rect">
            <a:avLst/>
          </a:prstGeom>
        </p:spPr>
        <p:txBody>
          <a:bodyPr wrap="square">
            <a:spAutoFit/>
          </a:bodyPr>
          <a:lstStyle/>
          <a:p>
            <a:r>
              <a:rPr lang="en-US" sz="3600" dirty="0"/>
              <a:t>Love is patient; love is kind; love is not envious or boastful or arrogant or rude. It does not insist on its own way; it is not irritable or resentful;</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13:4-5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443246"/>
            <a:ext cx="8420100" cy="338554"/>
          </a:xfrm>
          <a:prstGeom prst="rect">
            <a:avLst/>
          </a:prstGeom>
          <a:noFill/>
        </p:spPr>
        <p:txBody>
          <a:bodyPr wrap="square" rtlCol="0">
            <a:spAutoFit/>
          </a:bodyPr>
          <a:lstStyle/>
          <a:p>
            <a:pPr algn="ctr"/>
            <a:r>
              <a:rPr lang="en-US" sz="1600" dirty="0">
                <a:solidFill>
                  <a:schemeClr val="tx1">
                    <a:lumMod val="95000"/>
                  </a:schemeClr>
                </a:solidFill>
              </a:rPr>
              <a:t>17 Tugs – a Collaborative Mural  --  Tarrytown, NY</a:t>
            </a:r>
          </a:p>
        </p:txBody>
      </p:sp>
      <p:pic>
        <p:nvPicPr>
          <p:cNvPr id="6" name="Picture 5">
            <a:extLst>
              <a:ext uri="{FF2B5EF4-FFF2-40B4-BE49-F238E27FC236}">
                <a16:creationId xmlns:a16="http://schemas.microsoft.com/office/drawing/2014/main" id="{CA815439-8906-457E-8E82-7D484E6A9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19300" y="59289"/>
            <a:ext cx="8420100" cy="6315075"/>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6781800" cy="2308324"/>
          </a:xfrm>
          <a:prstGeom prst="rect">
            <a:avLst/>
          </a:prstGeom>
        </p:spPr>
        <p:txBody>
          <a:bodyPr wrap="square">
            <a:spAutoFit/>
          </a:bodyPr>
          <a:lstStyle/>
          <a:p>
            <a:r>
              <a:rPr lang="en-US" sz="3600" dirty="0"/>
              <a:t>it does not rejoice in wrongdoing, but rejoices in the truth. It bears all things, believes all things, hopes all things, endures all things.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13:6-7</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334001"/>
            <a:ext cx="2819400" cy="1354217"/>
          </a:xfrm>
          <a:prstGeom prst="rect">
            <a:avLst/>
          </a:prstGeom>
          <a:noFill/>
        </p:spPr>
        <p:txBody>
          <a:bodyPr wrap="square" rtlCol="0">
            <a:spAutoFit/>
          </a:bodyPr>
          <a:lstStyle/>
          <a:p>
            <a:pPr algn="ctr"/>
            <a:r>
              <a:rPr lang="en-US" sz="1600" dirty="0">
                <a:solidFill>
                  <a:schemeClr val="tx1">
                    <a:lumMod val="95000"/>
                  </a:schemeClr>
                </a:solidFill>
              </a:rPr>
              <a:t>Paul Visiting Peter in Prison</a:t>
            </a:r>
          </a:p>
          <a:p>
            <a:pPr algn="ctr"/>
            <a:endParaRPr lang="en-US" sz="1600" dirty="0">
              <a:solidFill>
                <a:schemeClr val="tx1">
                  <a:lumMod val="95000"/>
                </a:schemeClr>
              </a:solidFill>
            </a:endParaRPr>
          </a:p>
          <a:p>
            <a:pPr algn="ctr"/>
            <a:r>
              <a:rPr lang="en-US" sz="1600" dirty="0" err="1">
                <a:solidFill>
                  <a:schemeClr val="tx1">
                    <a:lumMod val="95000"/>
                  </a:schemeClr>
                </a:solidFill>
              </a:rPr>
              <a:t>Filippino</a:t>
            </a:r>
            <a:r>
              <a:rPr lang="en-US" sz="1600" dirty="0">
                <a:solidFill>
                  <a:schemeClr val="tx1">
                    <a:lumMod val="95000"/>
                  </a:schemeClr>
                </a:solidFill>
              </a:rPr>
              <a:t> Lippi</a:t>
            </a:r>
          </a:p>
          <a:p>
            <a:pPr algn="ctr"/>
            <a:r>
              <a:rPr lang="en-US" sz="1600" dirty="0" err="1">
                <a:solidFill>
                  <a:schemeClr val="tx1">
                    <a:lumMod val="95000"/>
                  </a:schemeClr>
                </a:solidFill>
              </a:rPr>
              <a:t>Brancacci</a:t>
            </a:r>
            <a:r>
              <a:rPr lang="en-US" sz="1600" dirty="0">
                <a:solidFill>
                  <a:schemeClr val="tx1">
                    <a:lumMod val="95000"/>
                  </a:schemeClr>
                </a:solidFill>
              </a:rPr>
              <a:t> Chapel</a:t>
            </a:r>
          </a:p>
          <a:p>
            <a:pPr algn="ctr"/>
            <a:r>
              <a:rPr lang="en-US" sz="1600" dirty="0">
                <a:solidFill>
                  <a:schemeClr val="tx1">
                    <a:lumMod val="95000"/>
                  </a:schemeClr>
                </a:solidFill>
              </a:rPr>
              <a:t>Florence, Italy</a:t>
            </a:r>
          </a:p>
        </p:txBody>
      </p:sp>
      <p:pic>
        <p:nvPicPr>
          <p:cNvPr id="3" name="Picture 2">
            <a:extLst>
              <a:ext uri="{FF2B5EF4-FFF2-40B4-BE49-F238E27FC236}">
                <a16:creationId xmlns:a16="http://schemas.microsoft.com/office/drawing/2014/main" id="{7A0A452D-8589-4B26-A87E-136A71E333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5550" y="0"/>
            <a:ext cx="3917900"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524000"/>
            <a:ext cx="7315200" cy="2308324"/>
          </a:xfrm>
          <a:prstGeom prst="rect">
            <a:avLst/>
          </a:prstGeom>
        </p:spPr>
        <p:txBody>
          <a:bodyPr wrap="square">
            <a:spAutoFit/>
          </a:bodyPr>
          <a:lstStyle/>
          <a:p>
            <a:r>
              <a:rPr lang="en-US" sz="3600" dirty="0"/>
              <a:t>Love never ends. But as for prophecies, they will come to an end; as for tongues, they will cease; as for knowledge, it will come to an end.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13:8</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118318"/>
            <a:ext cx="2514600" cy="1815882"/>
          </a:xfrm>
          <a:prstGeom prst="rect">
            <a:avLst/>
          </a:prstGeom>
          <a:noFill/>
        </p:spPr>
        <p:txBody>
          <a:bodyPr wrap="square" rtlCol="0">
            <a:spAutoFit/>
          </a:bodyPr>
          <a:lstStyle/>
          <a:p>
            <a:pPr algn="ctr"/>
            <a:r>
              <a:rPr lang="en-US" sz="1600" dirty="0">
                <a:solidFill>
                  <a:schemeClr val="tx1">
                    <a:lumMod val="95000"/>
                  </a:schemeClr>
                </a:solidFill>
              </a:rPr>
              <a:t>Heart of the World</a:t>
            </a:r>
          </a:p>
          <a:p>
            <a:pPr algn="ct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Mikhail Reva</a:t>
            </a:r>
          </a:p>
          <a:p>
            <a:pPr algn="ctr"/>
            <a:r>
              <a:rPr lang="en-US" sz="1600" dirty="0">
                <a:solidFill>
                  <a:schemeClr val="tx1">
                    <a:lumMod val="95000"/>
                  </a:schemeClr>
                </a:solidFill>
              </a:rPr>
              <a:t>Odessa Children's Hospital</a:t>
            </a:r>
          </a:p>
          <a:p>
            <a:pPr algn="ctr"/>
            <a:r>
              <a:rPr lang="en-US" sz="1600" dirty="0">
                <a:solidFill>
                  <a:schemeClr val="tx1">
                    <a:lumMod val="95000"/>
                  </a:schemeClr>
                </a:solidFill>
              </a:rPr>
              <a:t>Odessa, Ukraine</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BE4EEFED-2A7B-4323-B0DE-860AB652FA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5300" y="0"/>
            <a:ext cx="5143500"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600200"/>
            <a:ext cx="6705600" cy="2862322"/>
          </a:xfrm>
          <a:prstGeom prst="rect">
            <a:avLst/>
          </a:prstGeom>
        </p:spPr>
        <p:txBody>
          <a:bodyPr wrap="square">
            <a:spAutoFit/>
          </a:bodyPr>
          <a:lstStyle/>
          <a:p>
            <a:r>
              <a:rPr lang="en-US" sz="3600" dirty="0"/>
              <a:t>When I was a child, I spoke like a child, I thought like a child, I reasoned like a child; when I became an adult, I put an end to childish ways.</a:t>
            </a:r>
          </a:p>
        </p:txBody>
      </p:sp>
      <p:sp>
        <p:nvSpPr>
          <p:cNvPr id="5" name="TextBox 4"/>
          <p:cNvSpPr txBox="1"/>
          <p:nvPr/>
        </p:nvSpPr>
        <p:spPr>
          <a:xfrm>
            <a:off x="5867400" y="4796136"/>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13:11</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634FD-9FD8-4F74-8E45-A40D0ADF3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6441" y="1"/>
            <a:ext cx="9144000" cy="6272213"/>
          </a:xfrm>
          <a:prstGeom prst="rect">
            <a:avLst/>
          </a:prstGeom>
        </p:spPr>
      </p:pic>
      <p:sp>
        <p:nvSpPr>
          <p:cNvPr id="4" name="TextBox 3"/>
          <p:cNvSpPr txBox="1"/>
          <p:nvPr/>
        </p:nvSpPr>
        <p:spPr>
          <a:xfrm>
            <a:off x="1676400" y="6443246"/>
            <a:ext cx="8763000" cy="338554"/>
          </a:xfrm>
          <a:prstGeom prst="rect">
            <a:avLst/>
          </a:prstGeom>
          <a:noFill/>
        </p:spPr>
        <p:txBody>
          <a:bodyPr wrap="square" rtlCol="0">
            <a:spAutoFit/>
          </a:bodyPr>
          <a:lstStyle/>
          <a:p>
            <a:pPr algn="ctr"/>
            <a:r>
              <a:rPr lang="en-US" sz="1600" dirty="0">
                <a:solidFill>
                  <a:schemeClr val="tx1">
                    <a:lumMod val="95000"/>
                  </a:schemeClr>
                </a:solidFill>
              </a:rPr>
              <a:t>Blessing the Young Couple  --  Pascal </a:t>
            </a:r>
            <a:r>
              <a:rPr lang="en-US" sz="1600" dirty="0" err="1">
                <a:solidFill>
                  <a:schemeClr val="tx1">
                    <a:lumMod val="95000"/>
                  </a:schemeClr>
                </a:solidFill>
              </a:rPr>
              <a:t>Dagnan-Bouveret</a:t>
            </a:r>
            <a:r>
              <a:rPr lang="en-US" sz="1600" dirty="0">
                <a:solidFill>
                  <a:schemeClr val="tx1">
                    <a:lumMod val="95000"/>
                  </a:schemeClr>
                </a:solidFill>
              </a:rPr>
              <a:t>, Pushkin Museum of Fine Arts, Moscow, Russia</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"Before I formed you in the womb I knew you, and before you were born I consecrated you; I appointed you a prophet to the nations."</a:t>
            </a:r>
          </a:p>
          <a:p>
            <a:endParaRPr lang="en-US" sz="3600" dirty="0">
              <a:cs typeface="Arial" pitchFamily="34" charset="0"/>
            </a:endParaRPr>
          </a:p>
        </p:txBody>
      </p:sp>
      <p:sp>
        <p:nvSpPr>
          <p:cNvPr id="4" name="TextBox 3"/>
          <p:cNvSpPr txBox="1"/>
          <p:nvPr/>
        </p:nvSpPr>
        <p:spPr>
          <a:xfrm>
            <a:off x="6019800" y="5327660"/>
            <a:ext cx="3352800" cy="461665"/>
          </a:xfrm>
          <a:prstGeom prst="rect">
            <a:avLst/>
          </a:prstGeom>
          <a:noFill/>
        </p:spPr>
        <p:txBody>
          <a:bodyPr wrap="square" rtlCol="0">
            <a:spAutoFit/>
          </a:bodyPr>
          <a:lstStyle/>
          <a:p>
            <a:pPr algn="ctr"/>
            <a:r>
              <a:rPr lang="en-US" sz="2400" dirty="0">
                <a:solidFill>
                  <a:schemeClr val="tx1">
                    <a:lumMod val="95000"/>
                  </a:schemeClr>
                </a:solidFill>
              </a:rPr>
              <a:t>Jeremiah 1:5</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828800"/>
            <a:ext cx="7315200" cy="2308324"/>
          </a:xfrm>
          <a:prstGeom prst="rect">
            <a:avLst/>
          </a:prstGeom>
        </p:spPr>
        <p:txBody>
          <a:bodyPr wrap="square">
            <a:spAutoFit/>
          </a:bodyPr>
          <a:lstStyle/>
          <a:p>
            <a:r>
              <a:rPr lang="en-US" sz="3600" dirty="0"/>
              <a:t>For now we see in a mirror, dimly, but then we will see face to face. Now I know only in part; then I will know fully, even as I have been fully known.</a:t>
            </a:r>
            <a:endParaRPr lang="en-US" sz="3600" dirty="0">
              <a:cs typeface="Arial" pitchFamily="34" charset="0"/>
            </a:endParaRPr>
          </a:p>
        </p:txBody>
      </p:sp>
      <p:sp>
        <p:nvSpPr>
          <p:cNvPr id="5" name="TextBox 4"/>
          <p:cNvSpPr txBox="1"/>
          <p:nvPr/>
        </p:nvSpPr>
        <p:spPr>
          <a:xfrm>
            <a:off x="5715000" y="47244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13:12</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Lourdie</a:t>
            </a:r>
            <a:r>
              <a:rPr lang="en-US" sz="1600" dirty="0">
                <a:solidFill>
                  <a:schemeClr val="tx1">
                    <a:lumMod val="95000"/>
                  </a:schemeClr>
                </a:solidFill>
              </a:rPr>
              <a:t> Prism Mirror Reflections  --  Children's Museum, Grand Rapids, MI</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64FC05F-FC34-4DB8-B434-4B244BB2FC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3600" y="583008"/>
            <a:ext cx="7922628" cy="5284393"/>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209800"/>
            <a:ext cx="5943600" cy="1754326"/>
          </a:xfrm>
          <a:prstGeom prst="rect">
            <a:avLst/>
          </a:prstGeom>
        </p:spPr>
        <p:txBody>
          <a:bodyPr wrap="square">
            <a:spAutoFit/>
          </a:bodyPr>
          <a:lstStyle/>
          <a:p>
            <a:r>
              <a:rPr lang="en-US" sz="3600" dirty="0"/>
              <a:t>And now faith, hope, and love abide, these three; and the</a:t>
            </a:r>
          </a:p>
          <a:p>
            <a:r>
              <a:rPr lang="en-US" sz="3600" dirty="0"/>
              <a:t>greatest of these is love.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13:13</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Faith, Hope, and Love  --  St. Giles Cathedral, Edinburgh, Scotland</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E5DB3629-DF03-4A62-B5A0-4CAD4860BB6B}"/>
              </a:ext>
            </a:extLst>
          </p:cNvPr>
          <p:cNvPicPr>
            <a:picLocks noChangeAspect="1"/>
          </p:cNvPicPr>
          <p:nvPr/>
        </p:nvPicPr>
        <p:blipFill>
          <a:blip r:embed="rId2"/>
          <a:stretch>
            <a:fillRect/>
          </a:stretch>
        </p:blipFill>
        <p:spPr>
          <a:xfrm>
            <a:off x="2128838" y="66676"/>
            <a:ext cx="7934325" cy="6257925"/>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1754326"/>
          </a:xfrm>
          <a:prstGeom prst="rect">
            <a:avLst/>
          </a:prstGeom>
        </p:spPr>
        <p:txBody>
          <a:bodyPr wrap="square">
            <a:spAutoFit/>
          </a:bodyPr>
          <a:lstStyle/>
          <a:p>
            <a:r>
              <a:rPr lang="en-US" sz="3600" dirty="0"/>
              <a:t>And he said, "Truly I tell you, no prophet is accepted in the prophet's hometown."</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4:24</a:t>
            </a:r>
          </a:p>
        </p:txBody>
      </p:sp>
    </p:spTree>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105162"/>
            <a:ext cx="1524000" cy="1600438"/>
          </a:xfrm>
          <a:prstGeom prst="rect">
            <a:avLst/>
          </a:prstGeom>
          <a:noFill/>
        </p:spPr>
        <p:txBody>
          <a:bodyPr wrap="square" rtlCol="0">
            <a:spAutoFit/>
          </a:bodyPr>
          <a:lstStyle/>
          <a:p>
            <a:pPr algn="ctr"/>
            <a:r>
              <a:rPr lang="en-US" sz="1400" dirty="0">
                <a:solidFill>
                  <a:schemeClr val="tx1">
                    <a:lumMod val="95000"/>
                  </a:schemeClr>
                </a:solidFill>
              </a:rPr>
              <a:t>The Crucifixion with Arabic inscriptions</a:t>
            </a:r>
          </a:p>
          <a:p>
            <a:pPr algn="ctr"/>
            <a:endParaRPr lang="en-US" sz="1400" dirty="0">
              <a:solidFill>
                <a:schemeClr val="tx1">
                  <a:lumMod val="95000"/>
                </a:schemeClr>
              </a:solidFill>
            </a:endParaRPr>
          </a:p>
          <a:p>
            <a:pPr algn="ctr"/>
            <a:r>
              <a:rPr lang="en-US" sz="1400" dirty="0">
                <a:solidFill>
                  <a:schemeClr val="tx1">
                    <a:lumMod val="95000"/>
                  </a:schemeClr>
                </a:solidFill>
              </a:rPr>
              <a:t>c. 1560</a:t>
            </a:r>
          </a:p>
          <a:p>
            <a:pPr algn="ctr"/>
            <a:r>
              <a:rPr lang="en-US" sz="1400" dirty="0" err="1">
                <a:solidFill>
                  <a:schemeClr val="tx1">
                    <a:lumMod val="95000"/>
                  </a:schemeClr>
                </a:solidFill>
              </a:rPr>
              <a:t>Benaki</a:t>
            </a:r>
            <a:r>
              <a:rPr lang="en-US" sz="1400" dirty="0">
                <a:solidFill>
                  <a:schemeClr val="tx1">
                    <a:lumMod val="95000"/>
                  </a:schemeClr>
                </a:solidFill>
              </a:rPr>
              <a:t> Museum Athens, Greece</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96AA479C-7911-45E9-B3C4-27EB107F0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48100" y="0"/>
            <a:ext cx="5805501" cy="6858000"/>
          </a:xfrm>
          <a:prstGeom prst="rect">
            <a:avLst/>
          </a:prstGeom>
        </p:spPr>
      </p:pic>
    </p:spTree>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https://commons.wikimedia.org/wiki/File:Mary_Cassatt_-_The_Child%27s_Bath_-_Google_Art_Project.jpg</a:t>
            </a:r>
          </a:p>
          <a:p>
            <a:pPr>
              <a:buNone/>
            </a:pPr>
            <a:r>
              <a:rPr lang="en-US" sz="1600" dirty="0"/>
              <a:t>https://commons.wikimedia.org/wiki/File:Child_baptism.jpg - Carlo </a:t>
            </a:r>
            <a:r>
              <a:rPr lang="en-US" sz="1600" dirty="0" err="1"/>
              <a:t>Cabanilla</a:t>
            </a:r>
            <a:endParaRPr lang="en-US" sz="1600" dirty="0"/>
          </a:p>
          <a:p>
            <a:pPr>
              <a:buNone/>
            </a:pPr>
            <a:r>
              <a:rPr lang="en-US" sz="1600" dirty="0"/>
              <a:t>www.JohnAugustSwanson.com - copyright 2007 by John August Swanson</a:t>
            </a:r>
          </a:p>
          <a:p>
            <a:pPr>
              <a:buNone/>
            </a:pPr>
            <a:r>
              <a:rPr lang="en-US" sz="1600" dirty="0"/>
              <a:t>https://commons.wikimedia.org/wiki/File:St_Elizabeth_visiting_a_hospital._Wellcome_V0017201.jpg</a:t>
            </a:r>
          </a:p>
          <a:p>
            <a:pPr>
              <a:buNone/>
            </a:pPr>
            <a:r>
              <a:rPr lang="en-US" sz="1600" dirty="0"/>
              <a:t>https://www.flickr.com/photos/36847973@N00/3342340183</a:t>
            </a:r>
          </a:p>
          <a:p>
            <a:pPr>
              <a:buNone/>
            </a:pPr>
            <a:r>
              <a:rPr lang="en-US" sz="1600" dirty="0"/>
              <a:t>https://www.flickr.com/photos/edenpictures/10720635735 </a:t>
            </a:r>
          </a:p>
          <a:p>
            <a:pPr>
              <a:buNone/>
            </a:pPr>
            <a:r>
              <a:rPr lang="en-US" sz="1600" dirty="0"/>
              <a:t>https://commons.wikimedia.org/wiki/File:St_Paul_Visiting_St_Peter_in_Prison_Filippino_Lippi_Cappella_Brancacci.jpg - Marie-Lan Nguyen</a:t>
            </a:r>
          </a:p>
          <a:p>
            <a:pPr>
              <a:buNone/>
            </a:pPr>
            <a:r>
              <a:rPr lang="en-US" sz="1600" dirty="0"/>
              <a:t>https://commons.wikimedia.org/wiki/File:Children_sculpture_by_Mikhail_Reva.jpg</a:t>
            </a:r>
          </a:p>
          <a:p>
            <a:pPr>
              <a:buNone/>
            </a:pPr>
            <a:r>
              <a:rPr lang="en-US" sz="1600" dirty="0"/>
              <a:t>https://commons.wikimedia.org/wiki/File:Pascal_Dagnan-Bouveret_-_Blessing_of_the_Young_Couple_Before_Marriage.JPG</a:t>
            </a:r>
          </a:p>
          <a:p>
            <a:pPr>
              <a:buNone/>
            </a:pPr>
            <a:r>
              <a:rPr lang="en-US" sz="1600" dirty="0"/>
              <a:t>https://www.flickr.com/photos/stevendepolo/5644831975 - Steven </a:t>
            </a:r>
            <a:r>
              <a:rPr lang="en-US" sz="1600" dirty="0" err="1"/>
              <a:t>Depolo</a:t>
            </a:r>
            <a:endParaRPr lang="en-US" sz="1600" dirty="0"/>
          </a:p>
          <a:p>
            <a:pPr>
              <a:buNone/>
            </a:pPr>
            <a:r>
              <a:rPr lang="en-US" sz="1600" dirty="0"/>
              <a:t>http://www.flickr.com/photos/paullew/5709533172/ - Fr Lawrence Lew, O.P.</a:t>
            </a:r>
          </a:p>
          <a:p>
            <a:pPr>
              <a:buNone/>
            </a:pPr>
            <a:r>
              <a:rPr lang="en-US" sz="1600" dirty="0"/>
              <a:t>https://commons.wikimedia.org/wiki/File:The_Crucifixion_-_Google_Art_Project.jpg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40836" y="5410200"/>
            <a:ext cx="2819400" cy="1323439"/>
          </a:xfrm>
          <a:prstGeom prst="rect">
            <a:avLst/>
          </a:prstGeom>
          <a:noFill/>
        </p:spPr>
        <p:txBody>
          <a:bodyPr wrap="square" rtlCol="0">
            <a:spAutoFit/>
          </a:bodyPr>
          <a:lstStyle/>
          <a:p>
            <a:pPr algn="ctr"/>
            <a:r>
              <a:rPr lang="en-US" sz="1600" dirty="0">
                <a:solidFill>
                  <a:schemeClr val="tx1">
                    <a:lumMod val="95000"/>
                  </a:schemeClr>
                </a:solidFill>
              </a:rPr>
              <a:t>The Child's Bath</a:t>
            </a:r>
          </a:p>
          <a:p>
            <a:pPr algn="ctr"/>
            <a:endParaRPr lang="en-US" sz="1600" dirty="0">
              <a:solidFill>
                <a:schemeClr val="tx1">
                  <a:lumMod val="95000"/>
                </a:schemeClr>
              </a:solidFill>
            </a:endParaRPr>
          </a:p>
          <a:p>
            <a:pPr algn="ctr"/>
            <a:r>
              <a:rPr lang="en-US" sz="1600" dirty="0">
                <a:solidFill>
                  <a:schemeClr val="tx1">
                    <a:lumMod val="95000"/>
                  </a:schemeClr>
                </a:solidFill>
              </a:rPr>
              <a:t>Mary Cassatt</a:t>
            </a:r>
          </a:p>
          <a:p>
            <a:pPr algn="ctr"/>
            <a:r>
              <a:rPr lang="en-US" sz="1600" dirty="0">
                <a:solidFill>
                  <a:schemeClr val="tx1">
                    <a:lumMod val="95000"/>
                  </a:schemeClr>
                </a:solidFill>
              </a:rPr>
              <a:t>Art Institute of Chicago</a:t>
            </a:r>
          </a:p>
          <a:p>
            <a:pPr algn="ctr"/>
            <a:r>
              <a:rPr lang="en-US" sz="1600" dirty="0">
                <a:solidFill>
                  <a:schemeClr val="tx1">
                    <a:lumMod val="95000"/>
                  </a:schemeClr>
                </a:solidFill>
              </a:rPr>
              <a:t>Chicago, IL</a:t>
            </a:r>
          </a:p>
        </p:txBody>
      </p:sp>
      <p:pic>
        <p:nvPicPr>
          <p:cNvPr id="2" name="Picture 1">
            <a:extLst>
              <a:ext uri="{FF2B5EF4-FFF2-40B4-BE49-F238E27FC236}">
                <a16:creationId xmlns:a16="http://schemas.microsoft.com/office/drawing/2014/main" id="{8747108D-9DD6-4B82-9BF5-147C68468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1" y="0"/>
            <a:ext cx="4493865"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2308324"/>
          </a:xfrm>
          <a:prstGeom prst="rect">
            <a:avLst/>
          </a:prstGeom>
        </p:spPr>
        <p:txBody>
          <a:bodyPr wrap="square">
            <a:spAutoFit/>
          </a:bodyPr>
          <a:lstStyle/>
          <a:p>
            <a:r>
              <a:rPr lang="en-US" sz="3600" dirty="0"/>
              <a:t>Upon you I have leaned from my birth; it was you who took me from my mother's womb. My praise is continually of you.</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71:6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400800"/>
            <a:ext cx="8763000" cy="338554"/>
          </a:xfrm>
          <a:prstGeom prst="rect">
            <a:avLst/>
          </a:prstGeom>
          <a:noFill/>
        </p:spPr>
        <p:txBody>
          <a:bodyPr wrap="square" rtlCol="0">
            <a:spAutoFit/>
          </a:bodyPr>
          <a:lstStyle/>
          <a:p>
            <a:pPr algn="ctr"/>
            <a:r>
              <a:rPr lang="en-US" sz="1600" dirty="0">
                <a:solidFill>
                  <a:schemeClr val="tx1">
                    <a:lumMod val="95000"/>
                  </a:schemeClr>
                </a:solidFill>
              </a:rPr>
              <a:t>Child Baptism  --  Carlo </a:t>
            </a:r>
            <a:r>
              <a:rPr lang="en-US" sz="1600" dirty="0" err="1">
                <a:solidFill>
                  <a:schemeClr val="tx1">
                    <a:lumMod val="95000"/>
                  </a:schemeClr>
                </a:solidFill>
              </a:rPr>
              <a:t>Cabanilla</a:t>
            </a:r>
            <a:r>
              <a:rPr lang="en-US" sz="1600" dirty="0">
                <a:solidFill>
                  <a:schemeClr val="tx1">
                    <a:lumMod val="95000"/>
                  </a:schemeClr>
                </a:solidFill>
              </a:rPr>
              <a:t>, 2004</a:t>
            </a:r>
          </a:p>
        </p:txBody>
      </p:sp>
      <p:pic>
        <p:nvPicPr>
          <p:cNvPr id="2" name="Picture 1">
            <a:extLst>
              <a:ext uri="{FF2B5EF4-FFF2-40B4-BE49-F238E27FC236}">
                <a16:creationId xmlns:a16="http://schemas.microsoft.com/office/drawing/2014/main" id="{5D873046-AC8F-4DAA-8D3B-A4A28D0AC8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8432800" cy="63246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If I speak in the tongues of mortals and of angels, but do not have love, I am a noisy gong or a clanging cymbal.</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13:1</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1" y="6324600"/>
            <a:ext cx="9162661" cy="338554"/>
          </a:xfrm>
          <a:prstGeom prst="rect">
            <a:avLst/>
          </a:prstGeom>
          <a:noFill/>
        </p:spPr>
        <p:txBody>
          <a:bodyPr wrap="square" rtlCol="0">
            <a:spAutoFit/>
          </a:bodyPr>
          <a:lstStyle/>
          <a:p>
            <a:pPr algn="ctr"/>
            <a:r>
              <a:rPr lang="en-US" sz="1600" dirty="0">
                <a:solidFill>
                  <a:schemeClr val="tx1">
                    <a:lumMod val="95000"/>
                  </a:schemeClr>
                </a:solidFill>
              </a:rPr>
              <a:t>Procession, detail  --  John August Swanson, serigraph, 2007</a:t>
            </a:r>
          </a:p>
        </p:txBody>
      </p:sp>
      <p:pic>
        <p:nvPicPr>
          <p:cNvPr id="5" name="Picture 4">
            <a:extLst>
              <a:ext uri="{FF2B5EF4-FFF2-40B4-BE49-F238E27FC236}">
                <a16:creationId xmlns:a16="http://schemas.microsoft.com/office/drawing/2014/main" id="{D8BE2A77-8C90-4042-88BC-B1EB6ECBCC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438539"/>
            <a:ext cx="9063550" cy="54864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85352"/>
            <a:ext cx="7086600" cy="2862322"/>
          </a:xfrm>
          <a:prstGeom prst="rect">
            <a:avLst/>
          </a:prstGeom>
        </p:spPr>
        <p:txBody>
          <a:bodyPr wrap="square">
            <a:spAutoFit/>
          </a:bodyPr>
          <a:lstStyle/>
          <a:p>
            <a:r>
              <a:rPr lang="en-US" sz="3600" dirty="0"/>
              <a:t>And if I have prophetic powers, and understand all mysteries and all knowledge, and if I have all faith, so as to remove mountains, but do not have love, I am nothing.</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13:2</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257800"/>
            <a:ext cx="1676400" cy="1384995"/>
          </a:xfrm>
          <a:prstGeom prst="rect">
            <a:avLst/>
          </a:prstGeom>
          <a:noFill/>
        </p:spPr>
        <p:txBody>
          <a:bodyPr wrap="square" rtlCol="0">
            <a:spAutoFit/>
          </a:bodyPr>
          <a:lstStyle/>
          <a:p>
            <a:pPr algn="ctr"/>
            <a:r>
              <a:rPr lang="en-US" sz="1400" dirty="0">
                <a:solidFill>
                  <a:schemeClr val="tx1">
                    <a:lumMod val="95000"/>
                  </a:schemeClr>
                </a:solidFill>
              </a:rPr>
              <a:t>Elizabeth of Hungary Visiting a Hospital</a:t>
            </a:r>
          </a:p>
          <a:p>
            <a:pPr algn="ctr"/>
            <a:endParaRPr lang="en-US" sz="1400" dirty="0">
              <a:solidFill>
                <a:schemeClr val="tx1">
                  <a:lumMod val="95000"/>
                </a:schemeClr>
              </a:solidFill>
            </a:endParaRPr>
          </a:p>
          <a:p>
            <a:pPr algn="ctr"/>
            <a:r>
              <a:rPr lang="en-US" sz="1400" dirty="0" err="1">
                <a:solidFill>
                  <a:schemeClr val="tx1">
                    <a:lumMod val="95000"/>
                  </a:schemeClr>
                </a:solidFill>
              </a:rPr>
              <a:t>Wellcome</a:t>
            </a:r>
            <a:r>
              <a:rPr lang="en-US" sz="1400" dirty="0">
                <a:solidFill>
                  <a:schemeClr val="tx1">
                    <a:lumMod val="95000"/>
                  </a:schemeClr>
                </a:solidFill>
              </a:rPr>
              <a:t> Collection</a:t>
            </a:r>
          </a:p>
          <a:p>
            <a:pPr algn="ctr"/>
            <a:r>
              <a:rPr lang="en-US" sz="1400" dirty="0">
                <a:solidFill>
                  <a:schemeClr val="tx1">
                    <a:lumMod val="95000"/>
                  </a:schemeClr>
                </a:solidFill>
              </a:rPr>
              <a:t>London, UK</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F853F145-6992-EFAF-3D47-E18720272945}"/>
              </a:ext>
            </a:extLst>
          </p:cNvPr>
          <p:cNvPicPr>
            <a:picLocks noChangeAspect="1"/>
          </p:cNvPicPr>
          <p:nvPr/>
        </p:nvPicPr>
        <p:blipFill>
          <a:blip r:embed="rId2"/>
          <a:stretch>
            <a:fillRect/>
          </a:stretch>
        </p:blipFill>
        <p:spPr>
          <a:xfrm>
            <a:off x="3348037" y="-8691"/>
            <a:ext cx="6481763" cy="6740135"/>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840</TotalTime>
  <Words>920</Words>
  <Application>Microsoft Office PowerPoint</Application>
  <PresentationFormat>Widescreen</PresentationFormat>
  <Paragraphs>78</Paragraphs>
  <Slides>26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FOURTH SUNDAY AFTER THE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130</cp:revision>
  <dcterms:created xsi:type="dcterms:W3CDTF">2016-08-31T16:46:43Z</dcterms:created>
  <dcterms:modified xsi:type="dcterms:W3CDTF">2022-10-30T19:12:27Z</dcterms:modified>
</cp:coreProperties>
</file>