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403" r:id="rId3"/>
    <p:sldId id="404" r:id="rId4"/>
    <p:sldId id="383" r:id="rId5"/>
    <p:sldId id="384" r:id="rId6"/>
    <p:sldId id="385" r:id="rId7"/>
    <p:sldId id="386" r:id="rId8"/>
    <p:sldId id="387" r:id="rId9"/>
    <p:sldId id="408" r:id="rId10"/>
    <p:sldId id="409" r:id="rId11"/>
    <p:sldId id="390" r:id="rId12"/>
    <p:sldId id="401" r:id="rId13"/>
    <p:sldId id="402" r:id="rId14"/>
    <p:sldId id="391" r:id="rId15"/>
    <p:sldId id="392" r:id="rId16"/>
    <p:sldId id="393" r:id="rId17"/>
    <p:sldId id="394" r:id="rId18"/>
    <p:sldId id="395" r:id="rId19"/>
    <p:sldId id="396" r:id="rId20"/>
    <p:sldId id="397" r:id="rId21"/>
    <p:sldId id="398" r:id="rId22"/>
    <p:sldId id="399" r:id="rId23"/>
    <p:sldId id="400"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645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32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501776"/>
            <a:ext cx="8458200" cy="1698625"/>
          </a:xfrm>
        </p:spPr>
        <p:txBody>
          <a:bodyPr>
            <a:noAutofit/>
          </a:bodyPr>
          <a:lstStyle/>
          <a:p>
            <a:r>
              <a:rPr lang="en-US" sz="8800" dirty="0"/>
              <a:t>FIRST SUNDAY IN LENT</a:t>
            </a:r>
          </a:p>
        </p:txBody>
      </p:sp>
      <p:sp>
        <p:nvSpPr>
          <p:cNvPr id="3" name="Subtitle 2"/>
          <p:cNvSpPr>
            <a:spLocks noGrp="1"/>
          </p:cNvSpPr>
          <p:nvPr>
            <p:ph type="subTitle" idx="1"/>
          </p:nvPr>
        </p:nvSpPr>
        <p:spPr>
          <a:xfrm>
            <a:off x="2933700" y="3657601"/>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2590800" y="5791201"/>
            <a:ext cx="6858000" cy="954107"/>
          </a:xfrm>
          <a:prstGeom prst="rect">
            <a:avLst/>
          </a:prstGeom>
          <a:solidFill>
            <a:srgbClr val="71645A">
              <a:alpha val="65000"/>
            </a:srgbClr>
          </a:solidFill>
        </p:spPr>
        <p:txBody>
          <a:bodyPr wrap="square">
            <a:spAutoFit/>
          </a:bodyPr>
          <a:lstStyle/>
          <a:p>
            <a:pPr algn="ctr"/>
            <a:r>
              <a:rPr lang="en-US" sz="2800" dirty="0"/>
              <a:t>Deuteronomy 26:1-11  •  Psalm 91:1-2, 9-16  Romans 10:8b-13  •  Luke 4:1-13</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781800" cy="1754326"/>
          </a:xfrm>
          <a:prstGeom prst="rect">
            <a:avLst/>
          </a:prstGeom>
        </p:spPr>
        <p:txBody>
          <a:bodyPr wrap="square">
            <a:spAutoFit/>
          </a:bodyPr>
          <a:lstStyle/>
          <a:p>
            <a:r>
              <a:rPr lang="en-US" sz="3600" dirty="0"/>
              <a:t>The devil said to him, "If you are the Son of God, command this stone to become a loaf of bread."</a:t>
            </a:r>
          </a:p>
        </p:txBody>
      </p:sp>
      <p:sp>
        <p:nvSpPr>
          <p:cNvPr id="5" name="TextBox 4"/>
          <p:cNvSpPr txBox="1"/>
          <p:nvPr/>
        </p:nvSpPr>
        <p:spPr>
          <a:xfrm>
            <a:off x="56388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4:3</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First Temptation of Christ  --  Late 15</a:t>
            </a:r>
            <a:r>
              <a:rPr lang="en-US" sz="1600" baseline="30000" dirty="0">
                <a:solidFill>
                  <a:schemeClr val="tx1">
                    <a:lumMod val="95000"/>
                  </a:schemeClr>
                </a:solidFill>
              </a:rPr>
              <a:t>th</a:t>
            </a:r>
            <a:r>
              <a:rPr lang="en-US" sz="1600" dirty="0">
                <a:solidFill>
                  <a:schemeClr val="tx1">
                    <a:lumMod val="95000"/>
                  </a:schemeClr>
                </a:solidFill>
              </a:rPr>
              <a:t> c. manuscript, Getty Center, Los Angeles, CA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168C0CE8-C0DC-4F8C-A6F3-E4A5111B1D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9400" y="60962"/>
            <a:ext cx="6629400" cy="6187439"/>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6934200" cy="1200329"/>
          </a:xfrm>
          <a:prstGeom prst="rect">
            <a:avLst/>
          </a:prstGeom>
        </p:spPr>
        <p:txBody>
          <a:bodyPr wrap="square">
            <a:spAutoFit/>
          </a:bodyPr>
          <a:lstStyle/>
          <a:p>
            <a:r>
              <a:rPr lang="en-US" sz="3600" dirty="0"/>
              <a:t>Jesus answered him, "It is written, 'One does not live by bread alone.'" </a:t>
            </a:r>
            <a:endParaRPr lang="en-US" sz="3600" dirty="0">
              <a:cs typeface="Arial" pitchFamily="34" charset="0"/>
            </a:endParaRP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4:4</a:t>
            </a:r>
          </a:p>
        </p:txBody>
      </p:sp>
    </p:spTree>
    <p:extLst>
      <p:ext uri="{BB962C8B-B14F-4D97-AF65-F5344CB8AC3E}">
        <p14:creationId xmlns:p14="http://schemas.microsoft.com/office/powerpoint/2010/main" val="1087699293"/>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76800"/>
            <a:ext cx="1371600" cy="1815882"/>
          </a:xfrm>
          <a:prstGeom prst="rect">
            <a:avLst/>
          </a:prstGeom>
          <a:noFill/>
        </p:spPr>
        <p:txBody>
          <a:bodyPr wrap="square" rtlCol="0">
            <a:spAutoFit/>
          </a:bodyPr>
          <a:lstStyle/>
          <a:p>
            <a:pPr algn="ctr"/>
            <a:r>
              <a:rPr lang="en-US" sz="1600" dirty="0">
                <a:solidFill>
                  <a:schemeClr val="tx1">
                    <a:lumMod val="95000"/>
                  </a:schemeClr>
                </a:solidFill>
              </a:rPr>
              <a:t>Christ Tempted</a:t>
            </a:r>
          </a:p>
          <a:p>
            <a:pPr algn="ctr"/>
            <a:endParaRPr lang="en-US" sz="1600" dirty="0">
              <a:solidFill>
                <a:schemeClr val="tx1">
                  <a:lumMod val="95000"/>
                </a:schemeClr>
              </a:solidFill>
            </a:endParaRPr>
          </a:p>
          <a:p>
            <a:pPr algn="ctr"/>
            <a:r>
              <a:rPr lang="en-US" sz="1600" dirty="0" err="1">
                <a:solidFill>
                  <a:schemeClr val="tx1">
                    <a:lumMod val="95000"/>
                  </a:schemeClr>
                </a:solidFill>
              </a:rPr>
              <a:t>Monreale</a:t>
            </a:r>
            <a:r>
              <a:rPr lang="en-US" sz="1600" dirty="0">
                <a:solidFill>
                  <a:schemeClr val="tx1">
                    <a:lumMod val="95000"/>
                  </a:schemeClr>
                </a:solidFill>
              </a:rPr>
              <a:t> Cathedral</a:t>
            </a:r>
          </a:p>
          <a:p>
            <a:pPr algn="ctr"/>
            <a:r>
              <a:rPr lang="en-US" sz="1600" dirty="0" err="1">
                <a:solidFill>
                  <a:schemeClr val="tx1">
                    <a:lumMod val="95000"/>
                  </a:schemeClr>
                </a:solidFill>
              </a:rPr>
              <a:t>Monreale</a:t>
            </a:r>
            <a:r>
              <a:rPr lang="en-US" sz="1600" dirty="0">
                <a:solidFill>
                  <a:schemeClr val="tx1">
                    <a:lumMod val="95000"/>
                  </a:schemeClr>
                </a:solidFill>
              </a:rPr>
              <a:t>, Italy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92E75C3F-E8B5-4FEF-9C13-FB4A242D95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33801" y="27992"/>
            <a:ext cx="6157273" cy="6830008"/>
          </a:xfrm>
          <a:prstGeom prst="rect">
            <a:avLst/>
          </a:prstGeom>
        </p:spPr>
      </p:pic>
    </p:spTree>
    <p:extLst>
      <p:ext uri="{BB962C8B-B14F-4D97-AF65-F5344CB8AC3E}">
        <p14:creationId xmlns:p14="http://schemas.microsoft.com/office/powerpoint/2010/main" val="2565551467"/>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447800"/>
            <a:ext cx="6477000" cy="2862322"/>
          </a:xfrm>
          <a:prstGeom prst="rect">
            <a:avLst/>
          </a:prstGeom>
        </p:spPr>
        <p:txBody>
          <a:bodyPr wrap="square">
            <a:spAutoFit/>
          </a:bodyPr>
          <a:lstStyle/>
          <a:p>
            <a:r>
              <a:rPr lang="en-US" sz="3600" dirty="0"/>
              <a:t>Then the devil led him up and showed him in an instant all the kingdoms of the world … "To you I will give their glory and all this authority;</a:t>
            </a:r>
            <a:endParaRPr lang="en-US" sz="3600" dirty="0">
              <a:cs typeface="Arial" pitchFamily="34" charset="0"/>
            </a:endParaRPr>
          </a:p>
        </p:txBody>
      </p:sp>
      <p:sp>
        <p:nvSpPr>
          <p:cNvPr id="5" name="TextBox 4"/>
          <p:cNvSpPr txBox="1"/>
          <p:nvPr/>
        </p:nvSpPr>
        <p:spPr>
          <a:xfrm>
            <a:off x="5943600" y="4808577"/>
            <a:ext cx="3352800" cy="461665"/>
          </a:xfrm>
          <a:prstGeom prst="rect">
            <a:avLst/>
          </a:prstGeom>
          <a:noFill/>
        </p:spPr>
        <p:txBody>
          <a:bodyPr wrap="square" rtlCol="0">
            <a:spAutoFit/>
          </a:bodyPr>
          <a:lstStyle/>
          <a:p>
            <a:pPr algn="ctr"/>
            <a:r>
              <a:rPr lang="en-US" sz="2400" dirty="0">
                <a:solidFill>
                  <a:schemeClr val="tx1">
                    <a:lumMod val="95000"/>
                  </a:schemeClr>
                </a:solidFill>
              </a:rPr>
              <a:t>Luke 4:5, 6b</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Temptation of Christ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8CC9606-9B2E-4A20-A91A-6F663C7715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0"/>
            <a:ext cx="9144000" cy="6123398"/>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6781800" cy="2308324"/>
          </a:xfrm>
          <a:prstGeom prst="rect">
            <a:avLst/>
          </a:prstGeom>
        </p:spPr>
        <p:txBody>
          <a:bodyPr wrap="square">
            <a:spAutoFit/>
          </a:bodyPr>
          <a:lstStyle/>
          <a:p>
            <a:r>
              <a:rPr lang="en-US" sz="3600" dirty="0"/>
              <a:t>If you, then, will worship me, it will all be yours." Jesus answered him, "It is written, 'Worship the Lord your God, and serve only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4:7-8</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Temptation in the Wilderness  --  John St. John Long, Tate Britain, London, England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4435E5D-5DDE-45CC-8A0F-1D7AEEE10F62}"/>
              </a:ext>
            </a:extLst>
          </p:cNvPr>
          <p:cNvPicPr>
            <a:picLocks noChangeAspect="1"/>
          </p:cNvPicPr>
          <p:nvPr/>
        </p:nvPicPr>
        <p:blipFill>
          <a:blip r:embed="rId2"/>
          <a:stretch>
            <a:fillRect/>
          </a:stretch>
        </p:blipFill>
        <p:spPr>
          <a:xfrm>
            <a:off x="1905000" y="227966"/>
            <a:ext cx="8357446" cy="594423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524000"/>
            <a:ext cx="6934200" cy="2862322"/>
          </a:xfrm>
          <a:prstGeom prst="rect">
            <a:avLst/>
          </a:prstGeom>
        </p:spPr>
        <p:txBody>
          <a:bodyPr wrap="square">
            <a:spAutoFit/>
          </a:bodyPr>
          <a:lstStyle/>
          <a:p>
            <a:r>
              <a:rPr lang="en-US" sz="3600" dirty="0"/>
              <a:t>Then the devil took him to Jerusalem and placed him on the pinnacle of the temple, saying to him, "If you are the Son of God, throw yourself down from here,</a:t>
            </a:r>
            <a:endParaRPr lang="en-US" sz="3600" dirty="0">
              <a:cs typeface="Arial" pitchFamily="34" charset="0"/>
            </a:endParaRPr>
          </a:p>
        </p:txBody>
      </p:sp>
      <p:sp>
        <p:nvSpPr>
          <p:cNvPr id="5" name="TextBox 4"/>
          <p:cNvSpPr txBox="1"/>
          <p:nvPr/>
        </p:nvSpPr>
        <p:spPr>
          <a:xfrm>
            <a:off x="5943600" y="4709488"/>
            <a:ext cx="3352800" cy="461665"/>
          </a:xfrm>
          <a:prstGeom prst="rect">
            <a:avLst/>
          </a:prstGeom>
          <a:noFill/>
        </p:spPr>
        <p:txBody>
          <a:bodyPr wrap="square" rtlCol="0">
            <a:spAutoFit/>
          </a:bodyPr>
          <a:lstStyle/>
          <a:p>
            <a:pPr algn="ctr"/>
            <a:r>
              <a:rPr lang="en-US" sz="2400" dirty="0">
                <a:solidFill>
                  <a:schemeClr val="tx1">
                    <a:lumMod val="95000"/>
                  </a:schemeClr>
                </a:solidFill>
              </a:rPr>
              <a:t>Luke 4:9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105400"/>
            <a:ext cx="2362200" cy="1569660"/>
          </a:xfrm>
          <a:prstGeom prst="rect">
            <a:avLst/>
          </a:prstGeom>
          <a:noFill/>
        </p:spPr>
        <p:txBody>
          <a:bodyPr wrap="square" rtlCol="0">
            <a:spAutoFit/>
          </a:bodyPr>
          <a:lstStyle/>
          <a:p>
            <a:pPr algn="ctr"/>
            <a:r>
              <a:rPr lang="en-US" sz="1600" dirty="0">
                <a:solidFill>
                  <a:schemeClr val="tx1">
                    <a:lumMod val="95000"/>
                  </a:schemeClr>
                </a:solidFill>
              </a:rPr>
              <a:t>Jesus Carried Up to the Pinnacle of the Temple</a:t>
            </a:r>
          </a:p>
          <a:p>
            <a:pPr algn="ctr"/>
            <a:endParaRPr lang="en-US" sz="1600" dirty="0">
              <a:solidFill>
                <a:schemeClr val="tx1">
                  <a:lumMod val="95000"/>
                </a:schemeClr>
              </a:solidFill>
            </a:endParaRPr>
          </a:p>
          <a:p>
            <a:pPr algn="ctr"/>
            <a:r>
              <a:rPr lang="en-US" sz="1600" dirty="0">
                <a:solidFill>
                  <a:schemeClr val="tx1">
                    <a:lumMod val="95000"/>
                  </a:schemeClr>
                </a:solidFill>
              </a:rPr>
              <a:t>James Tissot</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 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223871E-1799-4314-8552-3AB8D343A2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0"/>
            <a:ext cx="4911728"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85878"/>
            <a:ext cx="7086600" cy="2862322"/>
          </a:xfrm>
          <a:prstGeom prst="rect">
            <a:avLst/>
          </a:prstGeom>
        </p:spPr>
        <p:txBody>
          <a:bodyPr wrap="square">
            <a:spAutoFit/>
          </a:bodyPr>
          <a:lstStyle/>
          <a:p>
            <a:r>
              <a:rPr lang="en-US" sz="3600" dirty="0"/>
              <a:t>Then you, together with the Levites and the aliens who reside among you, shall celebrate with all the bounty that the LORD your God has given to you. </a:t>
            </a:r>
            <a:endParaRPr lang="en-US" sz="3600" dirty="0">
              <a:cs typeface="Arial" pitchFamily="34" charset="0"/>
            </a:endParaRPr>
          </a:p>
        </p:txBody>
      </p:sp>
      <p:sp>
        <p:nvSpPr>
          <p:cNvPr id="5" name="TextBox 4"/>
          <p:cNvSpPr txBox="1"/>
          <p:nvPr/>
        </p:nvSpPr>
        <p:spPr>
          <a:xfrm>
            <a:off x="6019800" y="4800601"/>
            <a:ext cx="3352800" cy="461665"/>
          </a:xfrm>
          <a:prstGeom prst="rect">
            <a:avLst/>
          </a:prstGeom>
          <a:noFill/>
        </p:spPr>
        <p:txBody>
          <a:bodyPr wrap="square" rtlCol="0">
            <a:spAutoFit/>
          </a:bodyPr>
          <a:lstStyle/>
          <a:p>
            <a:pPr algn="ctr"/>
            <a:r>
              <a:rPr lang="en-US" sz="2400" dirty="0">
                <a:solidFill>
                  <a:schemeClr val="tx1">
                    <a:lumMod val="95000"/>
                  </a:schemeClr>
                </a:solidFill>
              </a:rPr>
              <a:t>Deuteronomy 26:11 </a:t>
            </a:r>
          </a:p>
        </p:txBody>
      </p:sp>
    </p:spTree>
    <p:extLst>
      <p:ext uri="{BB962C8B-B14F-4D97-AF65-F5344CB8AC3E}">
        <p14:creationId xmlns:p14="http://schemas.microsoft.com/office/powerpoint/2010/main" val="305321469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752600"/>
            <a:ext cx="6705600" cy="2308324"/>
          </a:xfrm>
          <a:prstGeom prst="rect">
            <a:avLst/>
          </a:prstGeom>
        </p:spPr>
        <p:txBody>
          <a:bodyPr wrap="square">
            <a:spAutoFit/>
          </a:bodyPr>
          <a:lstStyle/>
          <a:p>
            <a:r>
              <a:rPr lang="en-US" sz="3600" dirty="0"/>
              <a:t>for it is written, 'He will command his angels concerning you, to protect you,' and 'On their hands they will bear you up …'"</a:t>
            </a:r>
          </a:p>
        </p:txBody>
      </p:sp>
      <p:sp>
        <p:nvSpPr>
          <p:cNvPr id="5" name="TextBox 4"/>
          <p:cNvSpPr txBox="1"/>
          <p:nvPr/>
        </p:nvSpPr>
        <p:spPr>
          <a:xfrm>
            <a:off x="5867400"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4:10, 11a</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4648201"/>
            <a:ext cx="2209800" cy="2062103"/>
          </a:xfrm>
          <a:prstGeom prst="rect">
            <a:avLst/>
          </a:prstGeom>
          <a:noFill/>
        </p:spPr>
        <p:txBody>
          <a:bodyPr wrap="square" rtlCol="0">
            <a:spAutoFit/>
          </a:bodyPr>
          <a:lstStyle/>
          <a:p>
            <a:pPr algn="ctr"/>
            <a:r>
              <a:rPr lang="en-US" sz="1600" dirty="0">
                <a:solidFill>
                  <a:schemeClr val="tx1">
                    <a:lumMod val="95000"/>
                  </a:schemeClr>
                </a:solidFill>
              </a:rPr>
              <a:t>Christ Ministered to by Angels</a:t>
            </a:r>
          </a:p>
          <a:p>
            <a:pPr algn="ctr"/>
            <a:endParaRPr lang="en-US" sz="1600" dirty="0">
              <a:solidFill>
                <a:schemeClr val="tx1">
                  <a:lumMod val="95000"/>
                </a:schemeClr>
              </a:solidFill>
            </a:endParaRPr>
          </a:p>
          <a:p>
            <a:pPr algn="ctr"/>
            <a:r>
              <a:rPr lang="en-US" sz="1600" dirty="0">
                <a:solidFill>
                  <a:schemeClr val="tx1">
                    <a:lumMod val="95000"/>
                  </a:schemeClr>
                </a:solidFill>
              </a:rPr>
              <a:t>Jacob </a:t>
            </a:r>
            <a:r>
              <a:rPr lang="en-US" sz="1600" dirty="0" err="1">
                <a:solidFill>
                  <a:schemeClr val="tx1">
                    <a:lumMod val="95000"/>
                  </a:schemeClr>
                </a:solidFill>
              </a:rPr>
              <a:t>Cornelisz</a:t>
            </a:r>
            <a:r>
              <a:rPr lang="en-US" sz="1600" dirty="0">
                <a:solidFill>
                  <a:schemeClr val="tx1">
                    <a:lumMod val="95000"/>
                  </a:schemeClr>
                </a:solidFill>
              </a:rPr>
              <a:t> van </a:t>
            </a:r>
            <a:r>
              <a:rPr lang="en-US" sz="1600" dirty="0" err="1">
                <a:solidFill>
                  <a:schemeClr val="tx1">
                    <a:lumMod val="95000"/>
                  </a:schemeClr>
                </a:solidFill>
              </a:rPr>
              <a:t>Oostsanen</a:t>
            </a:r>
            <a:endParaRPr lang="en-US" sz="1600" dirty="0">
              <a:solidFill>
                <a:schemeClr val="tx1">
                  <a:lumMod val="95000"/>
                </a:schemeClr>
              </a:solidFill>
            </a:endParaRPr>
          </a:p>
          <a:p>
            <a:pPr algn="ctr"/>
            <a:r>
              <a:rPr lang="en-US" sz="1600" dirty="0" err="1">
                <a:solidFill>
                  <a:schemeClr val="tx1">
                    <a:lumMod val="95000"/>
                  </a:schemeClr>
                </a:solidFill>
              </a:rPr>
              <a:t>Suermondt</a:t>
            </a:r>
            <a:r>
              <a:rPr lang="en-US" sz="1600" dirty="0">
                <a:solidFill>
                  <a:schemeClr val="tx1">
                    <a:lumMod val="95000"/>
                  </a:schemeClr>
                </a:solidFill>
              </a:rPr>
              <a:t>-Ludwig Museum</a:t>
            </a:r>
          </a:p>
          <a:p>
            <a:pPr algn="ctr"/>
            <a:r>
              <a:rPr lang="en-US" sz="1600" dirty="0">
                <a:solidFill>
                  <a:schemeClr val="tx1">
                    <a:lumMod val="95000"/>
                  </a:schemeClr>
                </a:solidFill>
              </a:rPr>
              <a:t>Aachen,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6F92689-16F6-4583-9274-2E58C4A77A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6367"/>
          <a:stretch/>
        </p:blipFill>
        <p:spPr>
          <a:xfrm>
            <a:off x="5029200" y="36761"/>
            <a:ext cx="4267200" cy="6765561"/>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33600"/>
            <a:ext cx="6553200" cy="1754326"/>
          </a:xfrm>
          <a:prstGeom prst="rect">
            <a:avLst/>
          </a:prstGeom>
        </p:spPr>
        <p:txBody>
          <a:bodyPr wrap="square">
            <a:spAutoFit/>
          </a:bodyPr>
          <a:lstStyle/>
          <a:p>
            <a:r>
              <a:rPr lang="en-US" sz="3600" dirty="0"/>
              <a:t>Jesus answered him, "It is said, 'Do not put the Lord your God to the test.'"</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4:12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410201"/>
            <a:ext cx="2590800" cy="1354217"/>
          </a:xfrm>
          <a:prstGeom prst="rect">
            <a:avLst/>
          </a:prstGeom>
          <a:noFill/>
        </p:spPr>
        <p:txBody>
          <a:bodyPr wrap="square" rtlCol="0">
            <a:spAutoFit/>
          </a:bodyPr>
          <a:lstStyle/>
          <a:p>
            <a:pPr algn="ctr"/>
            <a:r>
              <a:rPr lang="en-US" sz="1600" dirty="0">
                <a:solidFill>
                  <a:schemeClr val="tx1">
                    <a:lumMod val="95000"/>
                  </a:schemeClr>
                </a:solidFill>
              </a:rPr>
              <a:t>Jesus and the Tempter</a:t>
            </a:r>
          </a:p>
          <a:p>
            <a:pPr algn="ctr"/>
            <a:endParaRPr lang="en-US" sz="1600" dirty="0">
              <a:solidFill>
                <a:schemeClr val="tx1">
                  <a:lumMod val="95000"/>
                </a:schemeClr>
              </a:solidFill>
            </a:endParaRPr>
          </a:p>
          <a:p>
            <a:pPr algn="ctr"/>
            <a:r>
              <a:rPr lang="en-US" sz="1600" dirty="0">
                <a:solidFill>
                  <a:schemeClr val="tx1">
                    <a:lumMod val="95000"/>
                  </a:schemeClr>
                </a:solidFill>
              </a:rPr>
              <a:t>Juan de </a:t>
            </a:r>
            <a:r>
              <a:rPr lang="en-US" sz="1600" dirty="0" err="1">
                <a:solidFill>
                  <a:schemeClr val="tx1">
                    <a:lumMod val="95000"/>
                  </a:schemeClr>
                </a:solidFill>
              </a:rPr>
              <a:t>Flandes</a:t>
            </a:r>
            <a:endParaRPr lang="en-US" sz="1600" dirty="0">
              <a:solidFill>
                <a:schemeClr val="tx1">
                  <a:lumMod val="95000"/>
                </a:schemeClr>
              </a:solidFill>
            </a:endParaRPr>
          </a:p>
          <a:p>
            <a:pPr algn="ctr"/>
            <a:r>
              <a:rPr lang="en-US" sz="1600" dirty="0">
                <a:solidFill>
                  <a:schemeClr val="tx1">
                    <a:lumMod val="95000"/>
                  </a:schemeClr>
                </a:solidFill>
              </a:rPr>
              <a:t>National Gallery of Art</a:t>
            </a:r>
          </a:p>
          <a:p>
            <a:pPr algn="ctr"/>
            <a:r>
              <a:rPr lang="en-US" sz="1600" dirty="0">
                <a:solidFill>
                  <a:schemeClr val="tx1">
                    <a:lumMod val="95000"/>
                  </a:schemeClr>
                </a:solidFill>
              </a:rPr>
              <a:t>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E668D6D-1275-4BC2-9517-0690632053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9833"/>
            <a:ext cx="5715000" cy="682113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https://joelartista.com/about/</a:t>
            </a:r>
          </a:p>
          <a:p>
            <a:pPr>
              <a:buNone/>
            </a:pPr>
            <a:r>
              <a:rPr lang="en-US" sz="1600" dirty="0"/>
              <a:t>https://commons.wikimedia.org/wiki/File:Antonsplatz_22.JPG</a:t>
            </a:r>
          </a:p>
          <a:p>
            <a:pPr>
              <a:buNone/>
            </a:pPr>
            <a:r>
              <a:rPr lang="en-US" sz="1600" dirty="0"/>
              <a:t>https://commons.wikimedia.org/wiki/File:%22The_Last_Supper%22_-_NARA_-_558940.jpg</a:t>
            </a:r>
          </a:p>
          <a:p>
            <a:pPr>
              <a:buNone/>
            </a:pPr>
            <a:r>
              <a:rPr lang="en-US" sz="1600" dirty="0"/>
              <a:t>https://commons.wikimedia.org/wiki/File:Briton_Rivi%C3%A8re_-_The_Temptation_in_the_Wilderness.jpg</a:t>
            </a:r>
          </a:p>
          <a:p>
            <a:pPr>
              <a:buNone/>
            </a:pPr>
            <a:r>
              <a:rPr lang="en-US" sz="1600" dirty="0"/>
              <a:t>https://commons.wikimedia.org/wiki/File:The_First_Temptation_of_Christ_-_Google_Art_Project.jpg</a:t>
            </a:r>
          </a:p>
          <a:p>
            <a:pPr>
              <a:buNone/>
            </a:pPr>
            <a:r>
              <a:rPr lang="en-US" sz="1600" dirty="0"/>
              <a:t>https://commons.wikimedia.org/wiki/File:Christ%27s_temptation_(Monreale).jpg – </a:t>
            </a:r>
            <a:r>
              <a:rPr lang="en-US" sz="1600" dirty="0" err="1"/>
              <a:t>Sibeaster</a:t>
            </a:r>
            <a:endParaRPr lang="en-US" sz="1600" dirty="0"/>
          </a:p>
          <a:p>
            <a:pPr>
              <a:buNone/>
            </a:pPr>
            <a:r>
              <a:rPr lang="en-US" sz="1600" dirty="0"/>
              <a:t>http://diglib.library.vanderbilt.edu/act-imagelink.pl?RC=48312</a:t>
            </a:r>
          </a:p>
          <a:p>
            <a:pPr>
              <a:buNone/>
            </a:pPr>
            <a:r>
              <a:rPr lang="en-US" sz="1600" dirty="0"/>
              <a:t>http://diglib.library.vanderbilt.edu/act-imagelink.pl?RC=54299</a:t>
            </a:r>
          </a:p>
          <a:p>
            <a:pPr>
              <a:buNone/>
            </a:pPr>
            <a:r>
              <a:rPr lang="en-US" sz="1600" dirty="0"/>
              <a:t>http://commons.wikimedia.org/wiki/File:Brooklyn_Museum_-_Jesus_Carried_up_to_a_Pinnacle_of_the_Temple_(J%C3%A9sus_port%C3%A9_sur_le_pinacle_du_Temple)_-_James_Tissot_-_overall.jpg</a:t>
            </a:r>
          </a:p>
          <a:p>
            <a:pPr>
              <a:buNone/>
            </a:pPr>
            <a:r>
              <a:rPr lang="en-US" sz="1600" dirty="0"/>
              <a:t>https://commons.wikimedia.org/wiki/File:The_temptation_of_Christ,_by_Jacob_Cornelisz_van_Oostsanen.jpg</a:t>
            </a:r>
          </a:p>
          <a:p>
            <a:pPr>
              <a:buNone/>
            </a:pPr>
            <a:r>
              <a:rPr lang="en-US" sz="1600" dirty="0"/>
              <a:t>http://diglib.library.vanderbilt.edu/act-imagelink.pl?RC=54301</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74023"/>
            <a:ext cx="8763000" cy="307777"/>
          </a:xfrm>
          <a:prstGeom prst="rect">
            <a:avLst/>
          </a:prstGeom>
          <a:noFill/>
        </p:spPr>
        <p:txBody>
          <a:bodyPr wrap="square" rtlCol="0">
            <a:spAutoFit/>
          </a:bodyPr>
          <a:lstStyle/>
          <a:p>
            <a:pPr algn="ctr"/>
            <a:r>
              <a:rPr lang="en-US" sz="1400" dirty="0">
                <a:solidFill>
                  <a:schemeClr val="tx1">
                    <a:lumMod val="95000"/>
                  </a:schemeClr>
                </a:solidFill>
              </a:rPr>
              <a:t>Global Refugee Mural  --  Joel Bergner</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62AC2C20-315B-9071-1E19-D73909F04477}"/>
              </a:ext>
            </a:extLst>
          </p:cNvPr>
          <p:cNvPicPr>
            <a:picLocks noChangeAspect="1"/>
          </p:cNvPicPr>
          <p:nvPr/>
        </p:nvPicPr>
        <p:blipFill>
          <a:blip r:embed="rId2"/>
          <a:stretch>
            <a:fillRect/>
          </a:stretch>
        </p:blipFill>
        <p:spPr>
          <a:xfrm>
            <a:off x="2133600" y="0"/>
            <a:ext cx="8412932" cy="6372796"/>
          </a:xfrm>
          <a:prstGeom prst="rect">
            <a:avLst/>
          </a:prstGeom>
        </p:spPr>
      </p:pic>
    </p:spTree>
    <p:extLst>
      <p:ext uri="{BB962C8B-B14F-4D97-AF65-F5344CB8AC3E}">
        <p14:creationId xmlns:p14="http://schemas.microsoft.com/office/powerpoint/2010/main" val="840070373"/>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676400"/>
            <a:ext cx="6858000" cy="2862322"/>
          </a:xfrm>
          <a:prstGeom prst="rect">
            <a:avLst/>
          </a:prstGeom>
        </p:spPr>
        <p:txBody>
          <a:bodyPr wrap="square">
            <a:spAutoFit/>
          </a:bodyPr>
          <a:lstStyle/>
          <a:p>
            <a:r>
              <a:rPr lang="en-US" sz="3600" dirty="0"/>
              <a:t>For he will command his angels … to guard you in all your ways. On their hands they will bear you up, … you will not dash your foot against a stone.</a:t>
            </a:r>
            <a:endParaRPr lang="en-US" sz="3600" dirty="0">
              <a:cs typeface="Arial" pitchFamily="34" charset="0"/>
            </a:endParaRPr>
          </a:p>
        </p:txBody>
      </p:sp>
      <p:sp>
        <p:nvSpPr>
          <p:cNvPr id="5" name="TextBox 4"/>
          <p:cNvSpPr txBox="1"/>
          <p:nvPr/>
        </p:nvSpPr>
        <p:spPr>
          <a:xfrm>
            <a:off x="5334000" y="4953001"/>
            <a:ext cx="3352800" cy="461665"/>
          </a:xfrm>
          <a:prstGeom prst="rect">
            <a:avLst/>
          </a:prstGeom>
          <a:noFill/>
        </p:spPr>
        <p:txBody>
          <a:bodyPr wrap="square" rtlCol="0">
            <a:spAutoFit/>
          </a:bodyPr>
          <a:lstStyle/>
          <a:p>
            <a:pPr algn="ctr"/>
            <a:r>
              <a:rPr lang="en-US" sz="2400" dirty="0">
                <a:solidFill>
                  <a:schemeClr val="tx1">
                    <a:lumMod val="95000"/>
                  </a:schemeClr>
                </a:solidFill>
              </a:rPr>
              <a:t>Psalm 91:11ac,12ac</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0700" y="5171380"/>
            <a:ext cx="1295400" cy="1569660"/>
          </a:xfrm>
          <a:prstGeom prst="rect">
            <a:avLst/>
          </a:prstGeom>
          <a:noFill/>
        </p:spPr>
        <p:txBody>
          <a:bodyPr wrap="square" rtlCol="0">
            <a:spAutoFit/>
          </a:bodyPr>
          <a:lstStyle/>
          <a:p>
            <a:pPr algn="ctr"/>
            <a:r>
              <a:rPr lang="en-US" sz="1600" dirty="0">
                <a:solidFill>
                  <a:schemeClr val="tx1">
                    <a:lumMod val="95000"/>
                  </a:schemeClr>
                </a:solidFill>
              </a:rPr>
              <a:t>Guardian Angel</a:t>
            </a:r>
          </a:p>
          <a:p>
            <a:pPr algn="ctr"/>
            <a:endParaRPr lang="en-US" sz="1600" dirty="0">
              <a:solidFill>
                <a:schemeClr val="tx1">
                  <a:lumMod val="95000"/>
                </a:schemeClr>
              </a:solidFill>
            </a:endParaRPr>
          </a:p>
          <a:p>
            <a:pPr algn="ctr"/>
            <a:r>
              <a:rPr lang="en-US" sz="1600" dirty="0" err="1">
                <a:solidFill>
                  <a:schemeClr val="tx1">
                    <a:lumMod val="95000"/>
                  </a:schemeClr>
                </a:solidFill>
              </a:rPr>
              <a:t>Antonskirche</a:t>
            </a:r>
            <a:endParaRPr lang="en-US" sz="1600" dirty="0">
              <a:solidFill>
                <a:schemeClr val="tx1">
                  <a:lumMod val="95000"/>
                </a:schemeClr>
              </a:solidFill>
            </a:endParaRPr>
          </a:p>
          <a:p>
            <a:pPr algn="ctr"/>
            <a:r>
              <a:rPr lang="en-US" sz="1600" dirty="0">
                <a:solidFill>
                  <a:schemeClr val="tx1">
                    <a:lumMod val="95000"/>
                  </a:schemeClr>
                </a:solidFill>
              </a:rPr>
              <a:t>Vienna, Austria</a:t>
            </a:r>
          </a:p>
        </p:txBody>
      </p:sp>
      <p:pic>
        <p:nvPicPr>
          <p:cNvPr id="2" name="Picture 1">
            <a:extLst>
              <a:ext uri="{FF2B5EF4-FFF2-40B4-BE49-F238E27FC236}">
                <a16:creationId xmlns:a16="http://schemas.microsoft.com/office/drawing/2014/main" id="{BB8DC186-8C7C-447E-8170-2C27BB7FF8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5200" y="8021"/>
            <a:ext cx="6507480" cy="6849979"/>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9535" y="1752600"/>
            <a:ext cx="6324600" cy="2308324"/>
          </a:xfrm>
          <a:prstGeom prst="rect">
            <a:avLst/>
          </a:prstGeom>
        </p:spPr>
        <p:txBody>
          <a:bodyPr wrap="square">
            <a:spAutoFit/>
          </a:bodyPr>
          <a:lstStyle/>
          <a:p>
            <a:r>
              <a:rPr lang="en-US" sz="3600" dirty="0"/>
              <a:t>For there is no distinction between Jew and Greek; the same Lord is Lord of all and is generous to all who call on him.</a:t>
            </a:r>
            <a:endParaRPr lang="en-US" sz="3600" dirty="0">
              <a:cs typeface="Arial" pitchFamily="34" charset="0"/>
            </a:endParaRPr>
          </a:p>
        </p:txBody>
      </p:sp>
      <p:sp>
        <p:nvSpPr>
          <p:cNvPr id="5" name="TextBox 4"/>
          <p:cNvSpPr txBox="1"/>
          <p:nvPr/>
        </p:nvSpPr>
        <p:spPr>
          <a:xfrm>
            <a:off x="5791200" y="4572001"/>
            <a:ext cx="3352800" cy="461665"/>
          </a:xfrm>
          <a:prstGeom prst="rect">
            <a:avLst/>
          </a:prstGeom>
          <a:noFill/>
        </p:spPr>
        <p:txBody>
          <a:bodyPr wrap="square" rtlCol="0">
            <a:spAutoFit/>
          </a:bodyPr>
          <a:lstStyle/>
          <a:p>
            <a:pPr algn="ctr"/>
            <a:r>
              <a:rPr lang="en-US" sz="2400" dirty="0">
                <a:solidFill>
                  <a:schemeClr val="tx1">
                    <a:lumMod val="95000"/>
                  </a:schemeClr>
                </a:solidFill>
              </a:rPr>
              <a:t>Romans 10:12</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4965918"/>
            <a:ext cx="1219200" cy="1815882"/>
          </a:xfrm>
          <a:prstGeom prst="rect">
            <a:avLst/>
          </a:prstGeom>
          <a:noFill/>
        </p:spPr>
        <p:txBody>
          <a:bodyPr wrap="square" rtlCol="0">
            <a:spAutoFit/>
          </a:bodyPr>
          <a:lstStyle/>
          <a:p>
            <a:pPr algn="ctr"/>
            <a:r>
              <a:rPr lang="en-US" sz="1600" dirty="0">
                <a:solidFill>
                  <a:schemeClr val="tx1">
                    <a:lumMod val="95000"/>
                  </a:schemeClr>
                </a:solidFill>
              </a:rPr>
              <a:t>Last Supper</a:t>
            </a:r>
          </a:p>
          <a:p>
            <a:pPr algn="ctr"/>
            <a:endParaRPr lang="en-US" sz="1600" dirty="0">
              <a:solidFill>
                <a:schemeClr val="tx1">
                  <a:lumMod val="95000"/>
                </a:schemeClr>
              </a:solidFill>
            </a:endParaRPr>
          </a:p>
          <a:p>
            <a:pPr algn="ctr"/>
            <a:r>
              <a:rPr lang="en-US" sz="1600" dirty="0" err="1">
                <a:solidFill>
                  <a:schemeClr val="tx1">
                    <a:lumMod val="95000"/>
                  </a:schemeClr>
                </a:solidFill>
              </a:rPr>
              <a:t>Elimo</a:t>
            </a:r>
            <a:r>
              <a:rPr lang="en-US" sz="1600" dirty="0">
                <a:solidFill>
                  <a:schemeClr val="tx1">
                    <a:lumMod val="95000"/>
                  </a:schemeClr>
                </a:solidFill>
              </a:rPr>
              <a:t> </a:t>
            </a:r>
            <a:r>
              <a:rPr lang="en-US" sz="1600" dirty="0" err="1">
                <a:solidFill>
                  <a:schemeClr val="tx1">
                    <a:lumMod val="95000"/>
                  </a:schemeClr>
                </a:solidFill>
              </a:rPr>
              <a:t>Njau</a:t>
            </a:r>
            <a:endParaRPr lang="en-US" sz="1600" dirty="0">
              <a:solidFill>
                <a:schemeClr val="tx1">
                  <a:lumMod val="95000"/>
                </a:schemeClr>
              </a:solidFill>
            </a:endParaRPr>
          </a:p>
          <a:p>
            <a:pPr algn="ctr"/>
            <a:r>
              <a:rPr lang="en-US" sz="1600" dirty="0">
                <a:solidFill>
                  <a:schemeClr val="tx1">
                    <a:lumMod val="95000"/>
                  </a:schemeClr>
                </a:solidFill>
              </a:rPr>
              <a:t>Fort Hall Memorial Chapel Kenya</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8F94C49-3993-413E-BE4D-C5A523A9FE8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444"/>
          <a:stretch/>
        </p:blipFill>
        <p:spPr>
          <a:xfrm>
            <a:off x="2819400" y="-4703"/>
            <a:ext cx="7848601" cy="6710303"/>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7086600" cy="2308324"/>
          </a:xfrm>
          <a:prstGeom prst="rect">
            <a:avLst/>
          </a:prstGeom>
        </p:spPr>
        <p:txBody>
          <a:bodyPr wrap="square">
            <a:spAutoFit/>
          </a:bodyPr>
          <a:lstStyle/>
          <a:p>
            <a:r>
              <a:rPr lang="en-US" sz="3600" dirty="0"/>
              <a:t>Jesus, full of the Holy Spirit, … was led by the Spirit in the wilderness, where for forty days he was tempted by the devil.</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4:1ac, 2a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Temptation in the Wilderness  --  Briton Riviere, Guildhall Art Gallery, London, England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F081B75A-2E5E-4760-B777-4F75A754B3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7488" y="628650"/>
            <a:ext cx="9120512" cy="539115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405</TotalTime>
  <Words>851</Words>
  <Application>Microsoft Office PowerPoint</Application>
  <PresentationFormat>Widescreen</PresentationFormat>
  <Paragraphs>72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FIRST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117</cp:revision>
  <dcterms:created xsi:type="dcterms:W3CDTF">2016-08-31T16:46:43Z</dcterms:created>
  <dcterms:modified xsi:type="dcterms:W3CDTF">2022-10-31T20:06:58Z</dcterms:modified>
</cp:coreProperties>
</file>