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410" r:id="rId4"/>
    <p:sldId id="383" r:id="rId5"/>
    <p:sldId id="384" r:id="rId6"/>
    <p:sldId id="385" r:id="rId7"/>
    <p:sldId id="386" r:id="rId8"/>
    <p:sldId id="387" r:id="rId9"/>
    <p:sldId id="408" r:id="rId10"/>
    <p:sldId id="409" r:id="rId11"/>
    <p:sldId id="398" r:id="rId12"/>
    <p:sldId id="391" r:id="rId13"/>
    <p:sldId id="392" r:id="rId14"/>
    <p:sldId id="393" r:id="rId15"/>
    <p:sldId id="390" r:id="rId16"/>
    <p:sldId id="395" r:id="rId17"/>
    <p:sldId id="396" r:id="rId18"/>
    <p:sldId id="397" r:id="rId19"/>
    <p:sldId id="394" r:id="rId20"/>
    <p:sldId id="399" r:id="rId21"/>
    <p:sldId id="404"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p:cViewPr varScale="1">
        <p:scale>
          <a:sx n="79" d="100"/>
          <a:sy n="79" d="100"/>
        </p:scale>
        <p:origin x="634" y="77"/>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3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3001"/>
            <a:ext cx="8991600" cy="1698625"/>
          </a:xfrm>
        </p:spPr>
        <p:txBody>
          <a:bodyPr>
            <a:noAutofit/>
          </a:bodyPr>
          <a:lstStyle/>
          <a:p>
            <a:r>
              <a:rPr lang="en-US" sz="8000" dirty="0"/>
              <a:t>FIFTH SUNDAY AFTER THE EPIPHANY</a:t>
            </a:r>
            <a:endParaRPr lang="en-US" sz="8800" dirty="0"/>
          </a:p>
        </p:txBody>
      </p:sp>
      <p:sp>
        <p:nvSpPr>
          <p:cNvPr id="3" name="Subtitle 2"/>
          <p:cNvSpPr>
            <a:spLocks noGrp="1"/>
          </p:cNvSpPr>
          <p:nvPr>
            <p:ph type="subTitle" idx="1"/>
          </p:nvPr>
        </p:nvSpPr>
        <p:spPr>
          <a:xfrm>
            <a:off x="2743200" y="4016376"/>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52600" y="5774925"/>
            <a:ext cx="8915400" cy="954107"/>
          </a:xfrm>
          <a:prstGeom prst="rect">
            <a:avLst/>
          </a:prstGeom>
        </p:spPr>
        <p:txBody>
          <a:bodyPr wrap="square">
            <a:spAutoFit/>
          </a:bodyPr>
          <a:lstStyle/>
          <a:p>
            <a:pPr algn="ctr"/>
            <a:r>
              <a:rPr lang="en-US" sz="2800" dirty="0"/>
              <a:t>Isaiah 6:1-8, (9-13)  •  Psalm 138  •  1 Corinthians 15:1-11  Luke 5:1-11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6934200" cy="2308324"/>
          </a:xfrm>
          <a:prstGeom prst="rect">
            <a:avLst/>
          </a:prstGeom>
        </p:spPr>
        <p:txBody>
          <a:bodyPr wrap="square">
            <a:spAutoFit/>
          </a:bodyPr>
          <a:lstStyle/>
          <a:p>
            <a:r>
              <a:rPr lang="en-US" sz="3600" dirty="0"/>
              <a:t>He got into one of the boats, the one belonging to Simon … Then he sat down and taught the crowds from the boat.</a:t>
            </a:r>
            <a:endParaRPr lang="en-US" sz="3600" dirty="0">
              <a:cs typeface="Arial" pitchFamily="34" charset="0"/>
            </a:endParaRPr>
          </a:p>
        </p:txBody>
      </p:sp>
      <p:sp>
        <p:nvSpPr>
          <p:cNvPr id="5" name="TextBox 4"/>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5:3ac</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Calling of the Disciples  --  Domenico Ghirlandaio, Sistine Chapel, Vatican, Vatican City, Italy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D49EEF2F-9050-45B9-BB97-E5A4B45FDB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675"/>
            <a:ext cx="8763000" cy="6249076"/>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81200"/>
            <a:ext cx="6629400" cy="2308324"/>
          </a:xfrm>
          <a:prstGeom prst="rect">
            <a:avLst/>
          </a:prstGeom>
        </p:spPr>
        <p:txBody>
          <a:bodyPr wrap="square">
            <a:spAutoFit/>
          </a:bodyPr>
          <a:lstStyle/>
          <a:p>
            <a:r>
              <a:rPr lang="en-US" sz="3600" dirty="0"/>
              <a:t>When he had finished speaking, he said to Simon, "Put out into the deep water and let down your nets for a catch."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5:4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38185-1BE9-4A43-A51E-5CD15EA22C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4586" y="0"/>
            <a:ext cx="7313414" cy="6858000"/>
          </a:xfrm>
          <a:prstGeom prst="rect">
            <a:avLst/>
          </a:prstGeom>
        </p:spPr>
      </p:pic>
      <p:sp>
        <p:nvSpPr>
          <p:cNvPr id="4" name="TextBox 3"/>
          <p:cNvSpPr txBox="1"/>
          <p:nvPr/>
        </p:nvSpPr>
        <p:spPr>
          <a:xfrm>
            <a:off x="1600200" y="5212140"/>
            <a:ext cx="1676400" cy="1569660"/>
          </a:xfrm>
          <a:prstGeom prst="rect">
            <a:avLst/>
          </a:prstGeom>
          <a:noFill/>
        </p:spPr>
        <p:txBody>
          <a:bodyPr wrap="square" rtlCol="0">
            <a:spAutoFit/>
          </a:bodyPr>
          <a:lstStyle/>
          <a:p>
            <a:pPr algn="ctr"/>
            <a:r>
              <a:rPr lang="en-US" sz="1600" dirty="0">
                <a:solidFill>
                  <a:schemeClr val="tx1">
                    <a:lumMod val="95000"/>
                  </a:schemeClr>
                </a:solidFill>
              </a:rPr>
              <a:t>Christ Calls Simon Peter and Andrew</a:t>
            </a:r>
          </a:p>
          <a:p>
            <a:pPr algn="ctr"/>
            <a:endParaRPr lang="en-US" sz="1600" dirty="0">
              <a:solidFill>
                <a:schemeClr val="tx1">
                  <a:lumMod val="95000"/>
                </a:schemeClr>
              </a:solidFill>
            </a:endParaRPr>
          </a:p>
          <a:p>
            <a:pPr algn="ctr"/>
            <a:r>
              <a:rPr lang="en-US" sz="1600" dirty="0" err="1">
                <a:solidFill>
                  <a:schemeClr val="tx1">
                    <a:lumMod val="95000"/>
                  </a:schemeClr>
                </a:solidFill>
              </a:rPr>
              <a:t>Duccio</a:t>
            </a:r>
            <a:r>
              <a:rPr lang="en-US" sz="1600" dirty="0">
                <a:solidFill>
                  <a:schemeClr val="tx1">
                    <a:lumMod val="95000"/>
                  </a:schemeClr>
                </a:solidFill>
              </a:rPr>
              <a:t>, National Gallery of Art, Washington, DC</a:t>
            </a:r>
            <a:endParaRPr lang="en-US" dirty="0">
              <a:solidFill>
                <a:schemeClr val="tx1">
                  <a:lumMod val="95000"/>
                </a:schemeClr>
              </a:solidFill>
            </a:endParaRP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0"/>
            <a:ext cx="6553200" cy="2308324"/>
          </a:xfrm>
          <a:prstGeom prst="rect">
            <a:avLst/>
          </a:prstGeom>
        </p:spPr>
        <p:txBody>
          <a:bodyPr wrap="square">
            <a:spAutoFit/>
          </a:bodyPr>
          <a:lstStyle/>
          <a:p>
            <a:r>
              <a:rPr lang="en-US" sz="3600" dirty="0"/>
              <a:t>Simon answered, "Master, we have worked all night long but have caught nothing. Yet if you say so, I will let down the nets."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5:5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DEC75-F471-413A-B68D-36AEE28FFF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242456"/>
            <a:ext cx="9078686" cy="5777345"/>
          </a:xfrm>
          <a:prstGeom prst="rect">
            <a:avLst/>
          </a:prstGeom>
        </p:spPr>
      </p:pic>
      <p:sp>
        <p:nvSpPr>
          <p:cNvPr id="4" name="TextBox 3"/>
          <p:cNvSpPr txBox="1"/>
          <p:nvPr/>
        </p:nvSpPr>
        <p:spPr>
          <a:xfrm>
            <a:off x="1714500" y="6307323"/>
            <a:ext cx="8763000" cy="338554"/>
          </a:xfrm>
          <a:prstGeom prst="rect">
            <a:avLst/>
          </a:prstGeom>
          <a:noFill/>
        </p:spPr>
        <p:txBody>
          <a:bodyPr wrap="square" rtlCol="0">
            <a:spAutoFit/>
          </a:bodyPr>
          <a:lstStyle/>
          <a:p>
            <a:pPr algn="ctr"/>
            <a:r>
              <a:rPr lang="en-US" sz="1600" dirty="0">
                <a:solidFill>
                  <a:schemeClr val="tx1">
                    <a:lumMod val="95000"/>
                  </a:schemeClr>
                </a:solidFill>
              </a:rPr>
              <a:t>Christ and Simon Peter and Andrew  --  San Pedro Bautista, Candelaria, Philippines</a:t>
            </a:r>
            <a:endParaRPr lang="en-US" dirty="0">
              <a:solidFill>
                <a:schemeClr val="tx1">
                  <a:lumMod val="95000"/>
                </a:schemeClr>
              </a:solidFill>
            </a:endParaRP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0"/>
            <a:ext cx="6477000" cy="1754326"/>
          </a:xfrm>
          <a:prstGeom prst="rect">
            <a:avLst/>
          </a:prstGeom>
        </p:spPr>
        <p:txBody>
          <a:bodyPr wrap="square">
            <a:spAutoFit/>
          </a:bodyPr>
          <a:lstStyle/>
          <a:p>
            <a:r>
              <a:rPr lang="en-US" sz="3600" dirty="0"/>
              <a:t>When they had done this, they caught so many fish that their nets were beginning to break.</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 Luke 5:6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6248400"/>
            <a:ext cx="8763000" cy="338554"/>
          </a:xfrm>
          <a:prstGeom prst="rect">
            <a:avLst/>
          </a:prstGeom>
          <a:noFill/>
        </p:spPr>
        <p:txBody>
          <a:bodyPr wrap="square" rtlCol="0">
            <a:spAutoFit/>
          </a:bodyPr>
          <a:lstStyle/>
          <a:p>
            <a:pPr algn="ctr"/>
            <a:r>
              <a:rPr lang="en-US" sz="1600" dirty="0">
                <a:solidFill>
                  <a:schemeClr val="tx1">
                    <a:lumMod val="95000"/>
                  </a:schemeClr>
                </a:solidFill>
              </a:rPr>
              <a:t>Miraculous Draught of Fishes  --  Joachim </a:t>
            </a:r>
            <a:r>
              <a:rPr lang="en-US" sz="1600" dirty="0" err="1">
                <a:solidFill>
                  <a:schemeClr val="tx1">
                    <a:lumMod val="95000"/>
                  </a:schemeClr>
                </a:solidFill>
              </a:rPr>
              <a:t>Beuckelaer</a:t>
            </a:r>
            <a:r>
              <a:rPr lang="en-US" sz="1600" dirty="0">
                <a:solidFill>
                  <a:schemeClr val="tx1">
                    <a:lumMod val="95000"/>
                  </a:schemeClr>
                </a:solidFill>
              </a:rPr>
              <a:t>, Getty Center, Los Angeles, CA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DC43DDB8-2B4C-422F-955B-1DD8A94400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82278"/>
            <a:ext cx="9144000" cy="469344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188346"/>
            <a:ext cx="6477000" cy="2308324"/>
          </a:xfrm>
          <a:prstGeom prst="rect">
            <a:avLst/>
          </a:prstGeom>
        </p:spPr>
        <p:txBody>
          <a:bodyPr wrap="square">
            <a:spAutoFit/>
          </a:bodyPr>
          <a:lstStyle/>
          <a:p>
            <a:r>
              <a:rPr lang="en-US" sz="3600" dirty="0"/>
              <a:t>But when Simon Peter saw it, he fell down at Jesus' knees, saying, "Go away from me, Lord, for I am a sinful man!"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5:8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474024"/>
            <a:ext cx="8991599" cy="307777"/>
          </a:xfrm>
          <a:prstGeom prst="rect">
            <a:avLst/>
          </a:prstGeom>
          <a:noFill/>
        </p:spPr>
        <p:txBody>
          <a:bodyPr wrap="square" rtlCol="0">
            <a:spAutoFit/>
          </a:bodyPr>
          <a:lstStyle/>
          <a:p>
            <a:pPr algn="ctr"/>
            <a:r>
              <a:rPr lang="en-US" sz="1400" dirty="0">
                <a:solidFill>
                  <a:schemeClr val="tx1">
                    <a:lumMod val="95000"/>
                  </a:schemeClr>
                </a:solidFill>
              </a:rPr>
              <a:t>The Miraculous Draught of Fishes  --  Raphael, Victoria and Albert Museum, London,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7E92B45-BF8D-49B9-B847-DC799237B2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70386" y="1"/>
            <a:ext cx="8669014" cy="636066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I heard the voice of the Lord saying, "Whom shall I send, and who will go for us?" And I said, "Here am I; send me!"</a:t>
            </a:r>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Isaiah 6:8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781800" cy="1754326"/>
          </a:xfrm>
          <a:prstGeom prst="rect">
            <a:avLst/>
          </a:prstGeom>
        </p:spPr>
        <p:txBody>
          <a:bodyPr wrap="square">
            <a:spAutoFit/>
          </a:bodyPr>
          <a:lstStyle/>
          <a:p>
            <a:r>
              <a:rPr lang="en-US" sz="3600" dirty="0"/>
              <a:t>Then Jesus said to Simon, "Do not be afraid; from now on you will be catching people."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5:10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61146"/>
            <a:ext cx="8763000" cy="338554"/>
          </a:xfrm>
          <a:prstGeom prst="rect">
            <a:avLst/>
          </a:prstGeom>
          <a:noFill/>
        </p:spPr>
        <p:txBody>
          <a:bodyPr wrap="square" rtlCol="0">
            <a:spAutoFit/>
          </a:bodyPr>
          <a:lstStyle/>
          <a:p>
            <a:pPr algn="ctr"/>
            <a:r>
              <a:rPr lang="en-US" sz="1600" dirty="0">
                <a:solidFill>
                  <a:schemeClr val="tx1">
                    <a:lumMod val="95000"/>
                  </a:schemeClr>
                </a:solidFill>
              </a:rPr>
              <a:t>The Calling of Simon Peter  --  Jacob de Wet, first half of 17</a:t>
            </a:r>
            <a:r>
              <a:rPr lang="en-US" sz="1600" baseline="30000" dirty="0">
                <a:solidFill>
                  <a:schemeClr val="tx1">
                    <a:lumMod val="95000"/>
                  </a:schemeClr>
                </a:solidFill>
              </a:rPr>
              <a:t>th</a:t>
            </a:r>
            <a:r>
              <a:rPr lang="en-US" sz="1600" dirty="0">
                <a:solidFill>
                  <a:schemeClr val="tx1">
                    <a:lumMod val="95000"/>
                  </a:schemeClr>
                </a:solidFill>
              </a:rPr>
              <a:t> 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5BBDF3D-F1B6-4804-8D7B-46C27C402D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49306"/>
            <a:ext cx="8001000" cy="6275294"/>
          </a:xfrm>
          <a:prstGeom prst="rect">
            <a:avLst/>
          </a:prstGeom>
        </p:spPr>
      </p:pic>
    </p:spTree>
    <p:extLst>
      <p:ext uri="{BB962C8B-B14F-4D97-AF65-F5344CB8AC3E}">
        <p14:creationId xmlns:p14="http://schemas.microsoft.com/office/powerpoint/2010/main" val="150995266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362200"/>
            <a:ext cx="5867400" cy="1754326"/>
          </a:xfrm>
          <a:prstGeom prst="rect">
            <a:avLst/>
          </a:prstGeom>
        </p:spPr>
        <p:txBody>
          <a:bodyPr wrap="square">
            <a:spAutoFit/>
          </a:bodyPr>
          <a:lstStyle/>
          <a:p>
            <a:r>
              <a:rPr lang="en-US" sz="3600" dirty="0"/>
              <a:t>When they had brought their boats to shore, they left everything and followed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5:11</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Calling of the Disciples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42BCD08-9870-4ACE-993E-EF8E6A931B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63888"/>
            <a:ext cx="9144000" cy="6008313"/>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https://www.flickr.com/photos/paullew/21511780815 - Fr Lawrence Lew, O.P.</a:t>
            </a:r>
          </a:p>
          <a:p>
            <a:pPr>
              <a:buNone/>
            </a:pPr>
            <a:r>
              <a:rPr lang="en-US" sz="1600" dirty="0"/>
              <a:t>https://www.flickr.com/photos/robin_croft/3473331055 - Robin Croft</a:t>
            </a:r>
          </a:p>
          <a:p>
            <a:pPr>
              <a:buNone/>
            </a:pPr>
            <a:r>
              <a:rPr lang="en-US" sz="1600" dirty="0"/>
              <a:t>https://commons.wikimedia.org/wiki/File:GuadalupeNOLAThanks.jpg</a:t>
            </a:r>
          </a:p>
          <a:p>
            <a:pPr>
              <a:buNone/>
            </a:pPr>
            <a:r>
              <a:rPr lang="en-US" sz="1600" dirty="0"/>
              <a:t>https://commons.wikimedia.org/wiki/File:Joaquin_Sorolla_Bastida_-_Valencian_Fisherwomen.jpg</a:t>
            </a:r>
          </a:p>
          <a:p>
            <a:pPr>
              <a:buNone/>
            </a:pPr>
            <a:r>
              <a:rPr lang="en-US" sz="1600" dirty="0"/>
              <a:t>https://www.flickr.com/photos/snarfel/4288307880</a:t>
            </a:r>
          </a:p>
          <a:p>
            <a:pPr>
              <a:buNone/>
            </a:pPr>
            <a:r>
              <a:rPr lang="en-US" sz="1600" dirty="0"/>
              <a:t>https://commons.wikimedia.org/wiki/File:Duccio_di_Buoninsegna_036.jpg</a:t>
            </a:r>
          </a:p>
          <a:p>
            <a:pPr>
              <a:buNone/>
            </a:pPr>
            <a:r>
              <a:rPr lang="en-US" sz="1600" dirty="0"/>
              <a:t>https://commons.wikimedia.org/wiki/File:CandelariaChurchjf1988_08.JPG</a:t>
            </a:r>
          </a:p>
          <a:p>
            <a:pPr>
              <a:buNone/>
            </a:pPr>
            <a:r>
              <a:rPr lang="en-US" sz="1600" dirty="0"/>
              <a:t>https://commons.wikimedia.org/wiki/File:Joachim_Beuckelaer_(Netherlandish_-_The_Miraculous_Draught_of_Fishes_-_Google_Art_Project.jpg</a:t>
            </a:r>
          </a:p>
          <a:p>
            <a:pPr>
              <a:buNone/>
            </a:pPr>
            <a:r>
              <a:rPr lang="en-US" sz="1600" dirty="0"/>
              <a:t>https://commons.wikimedia.org/wiki/File:Raphael_-_The_Miraculous_Draft_of_Fishes_-_Google_Art_Project.jpg</a:t>
            </a:r>
          </a:p>
          <a:p>
            <a:pPr>
              <a:buNone/>
            </a:pPr>
            <a:r>
              <a:rPr lang="en-US" sz="1600" dirty="0"/>
              <a:t>https://commons.wikimedia.org/wiki/File:Jacob_de_Wet_(I)_-_The_Calling_of_St_Peter_and_St_Andrew_-_WGA25565.jpg</a:t>
            </a:r>
          </a:p>
          <a:p>
            <a:pPr>
              <a:buNone/>
            </a:pPr>
            <a:r>
              <a:rPr lang="en-US" sz="1600" dirty="0"/>
              <a:t>http://diglib.library.vanderbilt.edu/act-imagelink.pl?RC=48379</a:t>
            </a:r>
          </a:p>
          <a:p>
            <a:pPr>
              <a:buNone/>
            </a:pPr>
            <a:endParaRPr lang="en-US" sz="1600" dirty="0"/>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4724400"/>
            <a:ext cx="1447800" cy="1815882"/>
          </a:xfrm>
          <a:prstGeom prst="rect">
            <a:avLst/>
          </a:prstGeom>
          <a:noFill/>
        </p:spPr>
        <p:txBody>
          <a:bodyPr wrap="square" rtlCol="0">
            <a:spAutoFit/>
          </a:bodyPr>
          <a:lstStyle/>
          <a:p>
            <a:pPr algn="ctr"/>
            <a:r>
              <a:rPr lang="en-US" sz="1600" dirty="0">
                <a:solidFill>
                  <a:schemeClr val="tx1">
                    <a:lumMod val="95000"/>
                  </a:schemeClr>
                </a:solidFill>
              </a:rPr>
              <a:t>Dorcas Window</a:t>
            </a:r>
          </a:p>
          <a:p>
            <a:pPr algn="ct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Llandaff Cathedral</a:t>
            </a:r>
          </a:p>
          <a:p>
            <a:pPr algn="ctr"/>
            <a:r>
              <a:rPr lang="en-US" sz="1600" dirty="0">
                <a:solidFill>
                  <a:schemeClr val="tx1">
                    <a:lumMod val="95000"/>
                  </a:schemeClr>
                </a:solidFill>
              </a:rPr>
              <a:t>Cardiff, Wales</a:t>
            </a:r>
          </a:p>
        </p:txBody>
      </p:sp>
      <p:pic>
        <p:nvPicPr>
          <p:cNvPr id="5" name="Picture 4">
            <a:extLst>
              <a:ext uri="{FF2B5EF4-FFF2-40B4-BE49-F238E27FC236}">
                <a16:creationId xmlns:a16="http://schemas.microsoft.com/office/drawing/2014/main" id="{0E1D0B3E-D56D-489D-B765-A59412D65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1" y="0"/>
            <a:ext cx="5156895" cy="6858000"/>
          </a:xfrm>
          <a:prstGeom prst="rect">
            <a:avLst/>
          </a:prstGeom>
        </p:spPr>
      </p:pic>
    </p:spTree>
    <p:extLst>
      <p:ext uri="{BB962C8B-B14F-4D97-AF65-F5344CB8AC3E}">
        <p14:creationId xmlns:p14="http://schemas.microsoft.com/office/powerpoint/2010/main" val="966139641"/>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81200"/>
            <a:ext cx="5715000" cy="1754326"/>
          </a:xfrm>
          <a:prstGeom prst="rect">
            <a:avLst/>
          </a:prstGeom>
        </p:spPr>
        <p:txBody>
          <a:bodyPr wrap="square">
            <a:spAutoFit/>
          </a:bodyPr>
          <a:lstStyle/>
          <a:p>
            <a:r>
              <a:rPr lang="en-US" sz="3600" dirty="0"/>
              <a:t>On the day I called, you answered me, you increased my strength of soul.</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138:3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953000"/>
            <a:ext cx="1981200" cy="1569660"/>
          </a:xfrm>
          <a:prstGeom prst="rect">
            <a:avLst/>
          </a:prstGeom>
          <a:noFill/>
        </p:spPr>
        <p:txBody>
          <a:bodyPr wrap="square" rtlCol="0">
            <a:spAutoFit/>
          </a:bodyPr>
          <a:lstStyle/>
          <a:p>
            <a:pPr algn="ctr"/>
            <a:r>
              <a:rPr lang="en-US" sz="1600" dirty="0">
                <a:solidFill>
                  <a:schemeClr val="tx1">
                    <a:lumMod val="95000"/>
                  </a:schemeClr>
                </a:solidFill>
              </a:rPr>
              <a:t>Messages of Thanks for Answered Prayers</a:t>
            </a:r>
          </a:p>
          <a:p>
            <a:pPr algn="ctr"/>
            <a:endParaRPr lang="en-US" sz="1600" dirty="0">
              <a:solidFill>
                <a:schemeClr val="tx1">
                  <a:lumMod val="95000"/>
                </a:schemeClr>
              </a:solidFill>
            </a:endParaRPr>
          </a:p>
          <a:p>
            <a:pPr algn="ctr"/>
            <a:r>
              <a:rPr lang="en-US" sz="1600" dirty="0">
                <a:solidFill>
                  <a:schemeClr val="tx1">
                    <a:lumMod val="95000"/>
                  </a:schemeClr>
                </a:solidFill>
              </a:rPr>
              <a:t>Our Lady of Guadalupe Church</a:t>
            </a:r>
          </a:p>
          <a:p>
            <a:pPr algn="ctr"/>
            <a:r>
              <a:rPr lang="en-US" sz="1600" dirty="0">
                <a:solidFill>
                  <a:schemeClr val="tx1">
                    <a:lumMod val="95000"/>
                  </a:schemeClr>
                </a:solidFill>
              </a:rPr>
              <a:t>New Orleans, LA</a:t>
            </a:r>
          </a:p>
        </p:txBody>
      </p:sp>
      <p:pic>
        <p:nvPicPr>
          <p:cNvPr id="2" name="Picture 1">
            <a:extLst>
              <a:ext uri="{FF2B5EF4-FFF2-40B4-BE49-F238E27FC236}">
                <a16:creationId xmlns:a16="http://schemas.microsoft.com/office/drawing/2014/main" id="{BED58D36-5BCC-4B0C-BF5B-6A0F4AAAB9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1500" y="0"/>
            <a:ext cx="5143500"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05000"/>
            <a:ext cx="6324600" cy="2308324"/>
          </a:xfrm>
          <a:prstGeom prst="rect">
            <a:avLst/>
          </a:prstGeom>
        </p:spPr>
        <p:txBody>
          <a:bodyPr wrap="square">
            <a:spAutoFit/>
          </a:bodyPr>
          <a:lstStyle/>
          <a:p>
            <a:r>
              <a:rPr lang="en-US" sz="3600" dirty="0"/>
              <a:t>For I am the least of the apostles, unfit to be called an apostle, because I persecuted the church of God.</a:t>
            </a:r>
            <a:endParaRPr lang="en-US" sz="3600" dirty="0">
              <a:cs typeface="Arial" pitchFamily="34" charset="0"/>
            </a:endParaRPr>
          </a:p>
        </p:txBody>
      </p:sp>
      <p:sp>
        <p:nvSpPr>
          <p:cNvPr id="5" name="TextBox 4"/>
          <p:cNvSpPr txBox="1"/>
          <p:nvPr/>
        </p:nvSpPr>
        <p:spPr>
          <a:xfrm>
            <a:off x="6084903" y="44958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15:9</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10201"/>
            <a:ext cx="2362200" cy="1354217"/>
          </a:xfrm>
          <a:prstGeom prst="rect">
            <a:avLst/>
          </a:prstGeom>
          <a:noFill/>
        </p:spPr>
        <p:txBody>
          <a:bodyPr wrap="square" rtlCol="0">
            <a:spAutoFit/>
          </a:bodyPr>
          <a:lstStyle/>
          <a:p>
            <a:pPr algn="ctr"/>
            <a:r>
              <a:rPr lang="en-US" sz="1600" dirty="0">
                <a:solidFill>
                  <a:schemeClr val="tx1">
                    <a:lumMod val="95000"/>
                  </a:schemeClr>
                </a:solidFill>
              </a:rPr>
              <a:t>The Apostle Paul</a:t>
            </a:r>
          </a:p>
          <a:p>
            <a:pPr algn="ctr"/>
            <a:endParaRPr lang="en-US" sz="1600" dirty="0">
              <a:solidFill>
                <a:schemeClr val="tx1">
                  <a:lumMod val="95000"/>
                </a:schemeClr>
              </a:solidFill>
            </a:endParaRPr>
          </a:p>
          <a:p>
            <a:pPr algn="ctr"/>
            <a:r>
              <a:rPr lang="en-US" sz="1600" dirty="0">
                <a:solidFill>
                  <a:schemeClr val="tx1">
                    <a:lumMod val="95000"/>
                  </a:schemeClr>
                </a:solidFill>
              </a:rPr>
              <a:t>Rembrandt (</a:t>
            </a:r>
            <a:r>
              <a:rPr lang="en-US" sz="1600" dirty="0" err="1">
                <a:solidFill>
                  <a:schemeClr val="tx1">
                    <a:lumMod val="95000"/>
                  </a:schemeClr>
                </a:solidFill>
              </a:rPr>
              <a:t>attr</a:t>
            </a:r>
            <a:r>
              <a:rPr lang="en-US" sz="1600" dirty="0">
                <a:solidFill>
                  <a:schemeClr val="tx1">
                    <a:lumMod val="95000"/>
                  </a:schemeClr>
                </a:solidFill>
              </a:rPr>
              <a:t>.)</a:t>
            </a: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5E03CCD-72A8-4F47-851E-BAAD13BCD6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431482"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76400"/>
            <a:ext cx="7086600" cy="2862322"/>
          </a:xfrm>
          <a:prstGeom prst="rect">
            <a:avLst/>
          </a:prstGeom>
        </p:spPr>
        <p:txBody>
          <a:bodyPr wrap="square">
            <a:spAutoFit/>
          </a:bodyPr>
          <a:lstStyle/>
          <a:p>
            <a:r>
              <a:rPr lang="en-US" sz="3600" dirty="0"/>
              <a:t>Once while Jesus was standing beside the lake … and the crowd was pressing in on him to hear the word of God, he saw fishermen … washing their nets.</a:t>
            </a:r>
            <a:endParaRPr lang="en-US" sz="3600" dirty="0">
              <a:cs typeface="Arial" pitchFamily="34" charset="0"/>
            </a:endParaRPr>
          </a:p>
        </p:txBody>
      </p:sp>
      <p:sp>
        <p:nvSpPr>
          <p:cNvPr id="5" name="TextBox 4"/>
          <p:cNvSpPr txBox="1"/>
          <p:nvPr/>
        </p:nvSpPr>
        <p:spPr>
          <a:xfrm>
            <a:off x="5791200" y="5105401"/>
            <a:ext cx="3352800" cy="461665"/>
          </a:xfrm>
          <a:prstGeom prst="rect">
            <a:avLst/>
          </a:prstGeom>
          <a:noFill/>
        </p:spPr>
        <p:txBody>
          <a:bodyPr wrap="square" rtlCol="0">
            <a:spAutoFit/>
          </a:bodyPr>
          <a:lstStyle/>
          <a:p>
            <a:pPr algn="ctr"/>
            <a:r>
              <a:rPr lang="en-US" sz="2400" dirty="0">
                <a:solidFill>
                  <a:schemeClr val="tx1">
                    <a:lumMod val="95000"/>
                  </a:schemeClr>
                </a:solidFill>
              </a:rPr>
              <a:t>Luke 5:1-2ac</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212140"/>
            <a:ext cx="1905000" cy="1569660"/>
          </a:xfrm>
          <a:prstGeom prst="rect">
            <a:avLst/>
          </a:prstGeom>
          <a:noFill/>
        </p:spPr>
        <p:txBody>
          <a:bodyPr wrap="square" rtlCol="0">
            <a:spAutoFit/>
          </a:bodyPr>
          <a:lstStyle/>
          <a:p>
            <a:pPr algn="ctr"/>
            <a:r>
              <a:rPr lang="en-US" sz="1600" dirty="0">
                <a:solidFill>
                  <a:schemeClr val="tx1">
                    <a:lumMod val="95000"/>
                  </a:schemeClr>
                </a:solidFill>
              </a:rPr>
              <a:t>Valencian Fisherwomen</a:t>
            </a:r>
          </a:p>
          <a:p>
            <a:pPr algn="ctr"/>
            <a:endParaRPr lang="en-US" sz="1600" dirty="0">
              <a:solidFill>
                <a:schemeClr val="tx1">
                  <a:lumMod val="95000"/>
                </a:schemeClr>
              </a:solidFill>
            </a:endParaRPr>
          </a:p>
          <a:p>
            <a:pPr algn="ctr"/>
            <a:r>
              <a:rPr lang="en-US" sz="1600" dirty="0">
                <a:solidFill>
                  <a:schemeClr val="tx1">
                    <a:lumMod val="95000"/>
                  </a:schemeClr>
                </a:solidFill>
              </a:rPr>
              <a:t>Joaquin </a:t>
            </a:r>
            <a:r>
              <a:rPr lang="en-US" sz="1600" dirty="0" err="1">
                <a:solidFill>
                  <a:schemeClr val="tx1">
                    <a:lumMod val="95000"/>
                  </a:schemeClr>
                </a:solidFill>
              </a:rPr>
              <a:t>Sorolla</a:t>
            </a:r>
            <a:r>
              <a:rPr lang="en-US" sz="1600" dirty="0">
                <a:solidFill>
                  <a:schemeClr val="tx1">
                    <a:lumMod val="95000"/>
                  </a:schemeClr>
                </a:solidFill>
              </a:rPr>
              <a:t>, </a:t>
            </a:r>
            <a:r>
              <a:rPr lang="en-US" sz="1600" dirty="0" err="1">
                <a:solidFill>
                  <a:schemeClr val="tx1">
                    <a:lumMod val="95000"/>
                  </a:schemeClr>
                </a:solidFill>
              </a:rPr>
              <a:t>Sorolla</a:t>
            </a:r>
            <a:r>
              <a:rPr lang="en-US" sz="1600" dirty="0">
                <a:solidFill>
                  <a:schemeClr val="tx1">
                    <a:lumMod val="95000"/>
                  </a:schemeClr>
                </a:solidFill>
              </a:rPr>
              <a:t> Museum, Madrid, Spain</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964524CB-52EF-4496-914D-D9D760CCC19F}"/>
              </a:ext>
            </a:extLst>
          </p:cNvPr>
          <p:cNvPicPr>
            <a:picLocks noChangeAspect="1"/>
          </p:cNvPicPr>
          <p:nvPr/>
        </p:nvPicPr>
        <p:blipFill>
          <a:blip r:embed="rId2"/>
          <a:stretch>
            <a:fillRect/>
          </a:stretch>
        </p:blipFill>
        <p:spPr>
          <a:xfrm>
            <a:off x="4448174" y="3716"/>
            <a:ext cx="4391026" cy="685428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385</TotalTime>
  <Words>804</Words>
  <Application>Microsoft Office PowerPoint</Application>
  <PresentationFormat>Widescreen</PresentationFormat>
  <Paragraphs>68</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FIFTH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110</cp:revision>
  <dcterms:created xsi:type="dcterms:W3CDTF">2016-08-31T16:46:43Z</dcterms:created>
  <dcterms:modified xsi:type="dcterms:W3CDTF">2022-10-30T19:00:43Z</dcterms:modified>
</cp:coreProperties>
</file>