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0"/>
  </p:notesMasterIdLst>
  <p:sldIdLst>
    <p:sldId id="256" r:id="rId2"/>
    <p:sldId id="410" r:id="rId3"/>
    <p:sldId id="382" r:id="rId4"/>
    <p:sldId id="385" r:id="rId5"/>
    <p:sldId id="384" r:id="rId6"/>
    <p:sldId id="383" r:id="rId7"/>
    <p:sldId id="386" r:id="rId8"/>
    <p:sldId id="387" r:id="rId9"/>
    <p:sldId id="408" r:id="rId10"/>
    <p:sldId id="409" r:id="rId11"/>
    <p:sldId id="390" r:id="rId12"/>
    <p:sldId id="393" r:id="rId13"/>
    <p:sldId id="394" r:id="rId14"/>
    <p:sldId id="395" r:id="rId15"/>
    <p:sldId id="396" r:id="rId16"/>
    <p:sldId id="391" r:id="rId17"/>
    <p:sldId id="392"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8F5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0" autoAdjust="0"/>
    <p:restoredTop sz="94027"/>
  </p:normalViewPr>
  <p:slideViewPr>
    <p:cSldViewPr>
      <p:cViewPr varScale="1">
        <p:scale>
          <a:sx n="71" d="100"/>
          <a:sy n="71" d="100"/>
        </p:scale>
        <p:origin x="67" y="226"/>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41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10/31/2022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10/31/2022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425575"/>
            <a:ext cx="8763000" cy="1698625"/>
          </a:xfrm>
        </p:spPr>
        <p:txBody>
          <a:bodyPr>
            <a:noAutofit/>
          </a:bodyPr>
          <a:lstStyle/>
          <a:p>
            <a:r>
              <a:rPr lang="en-US" sz="8800" dirty="0"/>
              <a:t>Eighth Sunday after the Epiphany</a:t>
            </a:r>
          </a:p>
        </p:txBody>
      </p:sp>
      <p:sp>
        <p:nvSpPr>
          <p:cNvPr id="3" name="Subtitle 2"/>
          <p:cNvSpPr>
            <a:spLocks noGrp="1"/>
          </p:cNvSpPr>
          <p:nvPr>
            <p:ph type="subTitle" idx="1"/>
          </p:nvPr>
        </p:nvSpPr>
        <p:spPr>
          <a:xfrm>
            <a:off x="2819400" y="3657600"/>
            <a:ext cx="6400800" cy="838200"/>
          </a:xfrm>
        </p:spPr>
        <p:txBody>
          <a:bodyPr>
            <a:normAutofit lnSpcReduction="10000"/>
          </a:bodyPr>
          <a:lstStyle/>
          <a:p>
            <a:r>
              <a:rPr lang="en-US" sz="5400" i="1" dirty="0">
                <a:solidFill>
                  <a:schemeClr val="tx1"/>
                </a:solidFill>
              </a:rPr>
              <a:t>Year C</a:t>
            </a:r>
          </a:p>
        </p:txBody>
      </p:sp>
      <p:sp>
        <p:nvSpPr>
          <p:cNvPr id="4" name="Rectangle 3"/>
          <p:cNvSpPr/>
          <p:nvPr/>
        </p:nvSpPr>
        <p:spPr>
          <a:xfrm>
            <a:off x="2057400" y="5903893"/>
            <a:ext cx="7391400" cy="954107"/>
          </a:xfrm>
          <a:prstGeom prst="rect">
            <a:avLst/>
          </a:prstGeom>
          <a:solidFill>
            <a:srgbClr val="918F5F">
              <a:alpha val="70000"/>
            </a:srgbClr>
          </a:solidFill>
        </p:spPr>
        <p:txBody>
          <a:bodyPr wrap="square">
            <a:spAutoFit/>
          </a:bodyPr>
          <a:lstStyle/>
          <a:p>
            <a:pPr algn="ctr"/>
            <a:r>
              <a:rPr lang="en-US" sz="2800" dirty="0">
                <a:solidFill>
                  <a:schemeClr val="tx2"/>
                </a:solidFill>
              </a:rPr>
              <a:t>Isaiah 55:10-13 </a:t>
            </a:r>
            <a:r>
              <a:rPr lang="en-US" sz="2400" dirty="0">
                <a:solidFill>
                  <a:schemeClr val="tx2"/>
                </a:solidFill>
              </a:rPr>
              <a:t>•</a:t>
            </a:r>
            <a:r>
              <a:rPr lang="en-US" sz="2800" dirty="0">
                <a:solidFill>
                  <a:schemeClr val="tx2"/>
                </a:solidFill>
              </a:rPr>
              <a:t> Psalm 92:1-4, 12;15</a:t>
            </a:r>
          </a:p>
          <a:p>
            <a:pPr algn="ctr"/>
            <a:r>
              <a:rPr lang="en-US" sz="2800" dirty="0">
                <a:solidFill>
                  <a:schemeClr val="tx2"/>
                </a:solidFill>
              </a:rPr>
              <a:t>1 Corinthians 15:51-58 </a:t>
            </a:r>
            <a:r>
              <a:rPr lang="en-US" sz="2400" dirty="0">
                <a:solidFill>
                  <a:schemeClr val="tx2"/>
                </a:solidFill>
              </a:rPr>
              <a:t>•</a:t>
            </a:r>
            <a:r>
              <a:rPr lang="en-US" sz="2800" dirty="0">
                <a:solidFill>
                  <a:schemeClr val="tx2"/>
                </a:solidFill>
              </a:rPr>
              <a:t> Luke 6:39-49</a:t>
            </a:r>
            <a:r>
              <a:rPr lang="sv-SE" sz="2800" dirty="0">
                <a:solidFill>
                  <a:schemeClr val="tx2"/>
                </a:solidFill>
              </a:rPr>
              <a:t> </a:t>
            </a:r>
            <a:r>
              <a:rPr lang="en-US" sz="2800" dirty="0">
                <a:solidFill>
                  <a:schemeClr val="tx2"/>
                </a:solidFill>
              </a:rPr>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8900" y="2286000"/>
            <a:ext cx="6934200" cy="1754326"/>
          </a:xfrm>
          <a:prstGeom prst="rect">
            <a:avLst/>
          </a:prstGeom>
        </p:spPr>
        <p:txBody>
          <a:bodyPr wrap="square">
            <a:spAutoFit/>
          </a:bodyPr>
          <a:lstStyle/>
          <a:p>
            <a:r>
              <a:rPr lang="en-US" sz="3600" dirty="0">
                <a:cs typeface="Arial" pitchFamily="34" charset="0"/>
              </a:rPr>
              <a:t>”No good tree bears bad fruit, nor again does a bad tree bear good fruit;”</a:t>
            </a:r>
          </a:p>
        </p:txBody>
      </p:sp>
      <p:sp>
        <p:nvSpPr>
          <p:cNvPr id="5" name="TextBox 4"/>
          <p:cNvSpPr txBox="1"/>
          <p:nvPr/>
        </p:nvSpPr>
        <p:spPr>
          <a:xfrm>
            <a:off x="5943600" y="4800601"/>
            <a:ext cx="3352800" cy="461665"/>
          </a:xfrm>
          <a:prstGeom prst="rect">
            <a:avLst/>
          </a:prstGeom>
          <a:noFill/>
        </p:spPr>
        <p:txBody>
          <a:bodyPr wrap="square" rtlCol="0">
            <a:spAutoFit/>
          </a:bodyPr>
          <a:lstStyle/>
          <a:p>
            <a:pPr algn="ctr"/>
            <a:r>
              <a:rPr lang="en-US" sz="2400" dirty="0">
                <a:solidFill>
                  <a:schemeClr val="tx1">
                    <a:lumMod val="95000"/>
                  </a:schemeClr>
                </a:solidFill>
              </a:rPr>
              <a:t>Luke 6:43</a:t>
            </a:r>
          </a:p>
        </p:txBody>
      </p:sp>
    </p:spTree>
    <p:extLst>
      <p:ext uri="{BB962C8B-B14F-4D97-AF65-F5344CB8AC3E}">
        <p14:creationId xmlns:p14="http://schemas.microsoft.com/office/powerpoint/2010/main" val="2368290017"/>
      </p:ext>
    </p:extLst>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5715000"/>
            <a:ext cx="2628900" cy="954107"/>
          </a:xfrm>
          <a:prstGeom prst="rect">
            <a:avLst/>
          </a:prstGeom>
          <a:noFill/>
        </p:spPr>
        <p:txBody>
          <a:bodyPr wrap="square" rtlCol="0">
            <a:spAutoFit/>
          </a:bodyPr>
          <a:lstStyle/>
          <a:p>
            <a:pPr algn="ctr"/>
            <a:r>
              <a:rPr lang="en-US" sz="1400" dirty="0">
                <a:solidFill>
                  <a:schemeClr val="tx1">
                    <a:lumMod val="95000"/>
                  </a:schemeClr>
                </a:solidFill>
              </a:rPr>
              <a:t>Helping, Sharing, Caring, Harmony, Peace</a:t>
            </a:r>
          </a:p>
          <a:p>
            <a:pPr algn="ctr"/>
            <a:endParaRPr lang="en-US" sz="1400" dirty="0">
              <a:solidFill>
                <a:schemeClr val="tx1">
                  <a:lumMod val="95000"/>
                </a:schemeClr>
              </a:solidFill>
            </a:endParaRPr>
          </a:p>
          <a:p>
            <a:pPr algn="ctr"/>
            <a:r>
              <a:rPr lang="en-US" sz="1400" dirty="0">
                <a:solidFill>
                  <a:schemeClr val="tx1">
                    <a:lumMod val="95000"/>
                  </a:schemeClr>
                </a:solidFill>
              </a:rPr>
              <a:t>Birmingham, 2017</a:t>
            </a:r>
          </a:p>
        </p:txBody>
      </p:sp>
      <p:pic>
        <p:nvPicPr>
          <p:cNvPr id="3" name="Picture 2">
            <a:extLst>
              <a:ext uri="{FF2B5EF4-FFF2-40B4-BE49-F238E27FC236}">
                <a16:creationId xmlns:a16="http://schemas.microsoft.com/office/drawing/2014/main" id="{3BF2BF76-4DD8-021E-A2B7-C03BF470DD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24986" y="26894"/>
            <a:ext cx="5123814" cy="6831106"/>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551837"/>
            <a:ext cx="6553200" cy="1754326"/>
          </a:xfrm>
          <a:prstGeom prst="rect">
            <a:avLst/>
          </a:prstGeom>
        </p:spPr>
        <p:txBody>
          <a:bodyPr wrap="square">
            <a:spAutoFit/>
          </a:bodyPr>
          <a:lstStyle/>
          <a:p>
            <a:r>
              <a:rPr lang="en-US" sz="3600" dirty="0"/>
              <a:t>“That one is like a man building a house, who dug deeply and laid the foundation on rock;”</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Luke 6:48a</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A House Built on Rock – Peter Koenig, 2018</a:t>
            </a:r>
          </a:p>
        </p:txBody>
      </p:sp>
      <p:pic>
        <p:nvPicPr>
          <p:cNvPr id="5" name="Picture 4">
            <a:extLst>
              <a:ext uri="{FF2B5EF4-FFF2-40B4-BE49-F238E27FC236}">
                <a16:creationId xmlns:a16="http://schemas.microsoft.com/office/drawing/2014/main" id="{2FEA7BB4-B767-6C40-B466-CAFCF9ACB79D}"/>
              </a:ext>
            </a:extLst>
          </p:cNvPr>
          <p:cNvPicPr>
            <a:picLocks noChangeAspect="1"/>
          </p:cNvPicPr>
          <p:nvPr/>
        </p:nvPicPr>
        <p:blipFill>
          <a:blip r:embed="rId2"/>
          <a:stretch>
            <a:fillRect/>
          </a:stretch>
        </p:blipFill>
        <p:spPr>
          <a:xfrm>
            <a:off x="2476500" y="381000"/>
            <a:ext cx="7239000" cy="5275881"/>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905000"/>
            <a:ext cx="6400800" cy="2308324"/>
          </a:xfrm>
          <a:prstGeom prst="rect">
            <a:avLst/>
          </a:prstGeom>
        </p:spPr>
        <p:txBody>
          <a:bodyPr wrap="square">
            <a:spAutoFit/>
          </a:bodyPr>
          <a:lstStyle/>
          <a:p>
            <a:r>
              <a:rPr lang="en-US" sz="3600" dirty="0"/>
              <a:t>“when a flood arose, the river burst against that house but could not shake it, because it had been well built.”</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Luke 6:48b</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3500" y="3048000"/>
            <a:ext cx="3124200" cy="1077218"/>
          </a:xfrm>
          <a:prstGeom prst="rect">
            <a:avLst/>
          </a:prstGeom>
          <a:noFill/>
        </p:spPr>
        <p:txBody>
          <a:bodyPr wrap="square" rtlCol="0">
            <a:spAutoFit/>
          </a:bodyPr>
          <a:lstStyle/>
          <a:p>
            <a:pPr algn="ctr"/>
            <a:r>
              <a:rPr lang="en-US" sz="1600" dirty="0">
                <a:solidFill>
                  <a:schemeClr val="tx1">
                    <a:lumMod val="95000"/>
                  </a:schemeClr>
                </a:solidFill>
              </a:rPr>
              <a:t>A House Built on Rock</a:t>
            </a:r>
          </a:p>
          <a:p>
            <a:pPr algn="ctr"/>
            <a:endParaRPr lang="en-US" sz="1600" dirty="0">
              <a:solidFill>
                <a:schemeClr val="tx1">
                  <a:lumMod val="95000"/>
                </a:schemeClr>
              </a:solidFill>
            </a:endParaRPr>
          </a:p>
          <a:p>
            <a:pPr algn="ctr"/>
            <a:r>
              <a:rPr lang="en-US" sz="1600" dirty="0">
                <a:solidFill>
                  <a:schemeClr val="tx1">
                    <a:lumMod val="95000"/>
                  </a:schemeClr>
                </a:solidFill>
              </a:rPr>
              <a:t>Peter Koenig,</a:t>
            </a:r>
          </a:p>
          <a:p>
            <a:pPr algn="ctr"/>
            <a:r>
              <a:rPr lang="en-US" sz="1600" dirty="0">
                <a:solidFill>
                  <a:schemeClr val="tx1">
                    <a:lumMod val="95000"/>
                  </a:schemeClr>
                </a:solidFill>
              </a:rPr>
              <a:t>2018</a:t>
            </a:r>
          </a:p>
        </p:txBody>
      </p:sp>
      <p:pic>
        <p:nvPicPr>
          <p:cNvPr id="5" name="Picture 4">
            <a:extLst>
              <a:ext uri="{FF2B5EF4-FFF2-40B4-BE49-F238E27FC236}">
                <a16:creationId xmlns:a16="http://schemas.microsoft.com/office/drawing/2014/main" id="{0976691F-C18A-924B-9205-8AF8FD7A0444}"/>
              </a:ext>
            </a:extLst>
          </p:cNvPr>
          <p:cNvPicPr>
            <a:picLocks noChangeAspect="1"/>
          </p:cNvPicPr>
          <p:nvPr/>
        </p:nvPicPr>
        <p:blipFill>
          <a:blip r:embed="rId2"/>
          <a:stretch>
            <a:fillRect/>
          </a:stretch>
        </p:blipFill>
        <p:spPr>
          <a:xfrm>
            <a:off x="5715000" y="184780"/>
            <a:ext cx="3581400" cy="6302638"/>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720840"/>
            <a:ext cx="6934200" cy="3416320"/>
          </a:xfrm>
          <a:prstGeom prst="rect">
            <a:avLst/>
          </a:prstGeom>
        </p:spPr>
        <p:txBody>
          <a:bodyPr wrap="square">
            <a:spAutoFit/>
          </a:bodyPr>
          <a:lstStyle/>
          <a:p>
            <a:r>
              <a:rPr lang="en-US" sz="3600" dirty="0">
                <a:cs typeface="Arial" pitchFamily="34" charset="0"/>
              </a:rPr>
              <a:t>”But the one who hears and does not act is like a man who built a house on the ground without a foundation. When the river burst against it, immediately it fell, and great was the ruin of that house.”</a:t>
            </a:r>
          </a:p>
        </p:txBody>
      </p:sp>
      <p:sp>
        <p:nvSpPr>
          <p:cNvPr id="5" name="TextBox 4"/>
          <p:cNvSpPr txBox="1"/>
          <p:nvPr/>
        </p:nvSpPr>
        <p:spPr>
          <a:xfrm>
            <a:off x="6096000" y="5486400"/>
            <a:ext cx="3352800" cy="461665"/>
          </a:xfrm>
          <a:prstGeom prst="rect">
            <a:avLst/>
          </a:prstGeom>
          <a:noFill/>
        </p:spPr>
        <p:txBody>
          <a:bodyPr wrap="square" rtlCol="0">
            <a:spAutoFit/>
          </a:bodyPr>
          <a:lstStyle/>
          <a:p>
            <a:pPr algn="ctr"/>
            <a:r>
              <a:rPr lang="en-US" sz="2400" dirty="0">
                <a:solidFill>
                  <a:schemeClr val="tx1">
                    <a:lumMod val="95000"/>
                  </a:schemeClr>
                </a:solidFill>
              </a:rPr>
              <a:t>Luke 6:49</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3048000"/>
            <a:ext cx="2514600" cy="1077218"/>
          </a:xfrm>
          <a:prstGeom prst="rect">
            <a:avLst/>
          </a:prstGeom>
          <a:noFill/>
        </p:spPr>
        <p:txBody>
          <a:bodyPr wrap="square" rtlCol="0">
            <a:spAutoFit/>
          </a:bodyPr>
          <a:lstStyle/>
          <a:p>
            <a:pPr algn="ctr"/>
            <a:r>
              <a:rPr lang="en-US" sz="1600" dirty="0">
                <a:solidFill>
                  <a:schemeClr val="tx1">
                    <a:lumMod val="95000"/>
                  </a:schemeClr>
                </a:solidFill>
              </a:rPr>
              <a:t>House Divided</a:t>
            </a:r>
          </a:p>
          <a:p>
            <a:pPr algn="ctr"/>
            <a:endParaRPr lang="en-US" sz="1600" dirty="0">
              <a:solidFill>
                <a:schemeClr val="tx1">
                  <a:lumMod val="95000"/>
                </a:schemeClr>
              </a:solidFill>
            </a:endParaRPr>
          </a:p>
          <a:p>
            <a:pPr algn="ctr"/>
            <a:r>
              <a:rPr lang="en-US" sz="1600" dirty="0">
                <a:solidFill>
                  <a:schemeClr val="tx1">
                    <a:lumMod val="95000"/>
                  </a:schemeClr>
                </a:solidFill>
              </a:rPr>
              <a:t>Luke Siemens</a:t>
            </a:r>
          </a:p>
          <a:p>
            <a:pPr algn="ctr"/>
            <a:r>
              <a:rPr lang="en-US" sz="1600" dirty="0">
                <a:solidFill>
                  <a:schemeClr val="tx1">
                    <a:lumMod val="95000"/>
                  </a:schemeClr>
                </a:solidFill>
              </a:rPr>
              <a:t>2008</a:t>
            </a:r>
          </a:p>
        </p:txBody>
      </p:sp>
      <p:pic>
        <p:nvPicPr>
          <p:cNvPr id="3" name="Picture 2">
            <a:extLst>
              <a:ext uri="{FF2B5EF4-FFF2-40B4-BE49-F238E27FC236}">
                <a16:creationId xmlns:a16="http://schemas.microsoft.com/office/drawing/2014/main" id="{20E1F843-54D8-DA06-CB9D-77557867A6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65824" y="16966"/>
            <a:ext cx="8144976" cy="6331446"/>
          </a:xfrm>
          <a:prstGeom prst="rect">
            <a:avLst/>
          </a:prstGeom>
        </p:spPr>
      </p:pic>
      <p:sp>
        <p:nvSpPr>
          <p:cNvPr id="6" name="TextBox 5">
            <a:extLst>
              <a:ext uri="{FF2B5EF4-FFF2-40B4-BE49-F238E27FC236}">
                <a16:creationId xmlns:a16="http://schemas.microsoft.com/office/drawing/2014/main" id="{9D73834F-8535-21AF-9AE4-B9D86139E897}"/>
              </a:ext>
            </a:extLst>
          </p:cNvPr>
          <p:cNvSpPr txBox="1"/>
          <p:nvPr/>
        </p:nvSpPr>
        <p:spPr>
          <a:xfrm>
            <a:off x="3429000" y="6474023"/>
            <a:ext cx="7010400" cy="307777"/>
          </a:xfrm>
          <a:prstGeom prst="rect">
            <a:avLst/>
          </a:prstGeom>
          <a:noFill/>
        </p:spPr>
        <p:txBody>
          <a:bodyPr wrap="square" rtlCol="0">
            <a:spAutoFit/>
          </a:bodyPr>
          <a:lstStyle/>
          <a:p>
            <a:r>
              <a:rPr lang="en-US" sz="1400" dirty="0"/>
              <a:t>Reading the Bible  --  Jean-Baptiste Greuze, Louvre, Paris, France</a:t>
            </a:r>
          </a:p>
        </p:txBody>
      </p:sp>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http://commons.wikimedia.org/wiki/File:The_Rainbow_in_the_Berkshire_Hills_by_George_Inness,_1869.jpg</a:t>
            </a:r>
          </a:p>
          <a:p>
            <a:pPr>
              <a:buNone/>
            </a:pPr>
            <a:r>
              <a:rPr lang="en-US" sz="1600" dirty="0"/>
              <a:t>http://</a:t>
            </a:r>
            <a:r>
              <a:rPr lang="en-US" sz="1600" dirty="0" err="1"/>
              <a:t>commons.wikimedia.org</a:t>
            </a:r>
            <a:r>
              <a:rPr lang="en-US" sz="1600" dirty="0"/>
              <a:t>/wiki/File:Rosso_Fiorentino_-_Madonna_dello_Spedalingo_-_Google_Art_Project.jpghttp://diglib.library.vanderbilt.edu/act-imagelink.pl?RC=48379</a:t>
            </a:r>
          </a:p>
          <a:p>
            <a:pPr>
              <a:buNone/>
            </a:pPr>
            <a:r>
              <a:rPr lang="en-US" sz="1600" dirty="0"/>
              <a:t>https://</a:t>
            </a:r>
            <a:r>
              <a:rPr lang="en-US" sz="1600" dirty="0" err="1"/>
              <a:t>commons.wikimedia.org</a:t>
            </a:r>
            <a:r>
              <a:rPr lang="en-US" sz="1600" dirty="0"/>
              <a:t>/wiki/File:%22O_death,_where_is_thy_sting%3F%22_-_Kep._LCCN2011649640.jpg</a:t>
            </a:r>
          </a:p>
          <a:p>
            <a:pPr>
              <a:buNone/>
            </a:pPr>
            <a:r>
              <a:rPr lang="en-US" sz="1600" dirty="0"/>
              <a:t>http://</a:t>
            </a:r>
            <a:r>
              <a:rPr lang="en-US" sz="1600" dirty="0" err="1"/>
              <a:t>commons.wikimedia.org</a:t>
            </a:r>
            <a:r>
              <a:rPr lang="en-US" sz="1600" dirty="0"/>
              <a:t>/wiki/File:Pieter_Bruegel_the_Elder_-_The_Parable_of_the_Blind_Leading_the_Blind_-_WGA3511.jpg</a:t>
            </a:r>
          </a:p>
          <a:p>
            <a:pPr>
              <a:buNone/>
            </a:pPr>
            <a:r>
              <a:rPr lang="en-US" sz="1600" dirty="0"/>
              <a:t>https://</a:t>
            </a:r>
            <a:r>
              <a:rPr lang="en-US" sz="1600" dirty="0" err="1"/>
              <a:t>www.flickr.com</a:t>
            </a:r>
            <a:r>
              <a:rPr lang="en-US" sz="1600" dirty="0"/>
              <a:t>/photos/</a:t>
            </a:r>
            <a:r>
              <a:rPr lang="en-US" sz="1600" dirty="0" err="1"/>
              <a:t>karen_roe</a:t>
            </a:r>
            <a:r>
              <a:rPr lang="en-US" sz="1600" dirty="0"/>
              <a:t>/36068574913/</a:t>
            </a:r>
          </a:p>
          <a:p>
            <a:pPr>
              <a:buNone/>
            </a:pPr>
            <a:r>
              <a:rPr lang="en-US" sz="1600" dirty="0"/>
              <a:t>https://</a:t>
            </a:r>
            <a:r>
              <a:rPr lang="en-US" sz="1600" dirty="0" err="1"/>
              <a:t>www.pwkoenig.co.uk</a:t>
            </a:r>
            <a:r>
              <a:rPr lang="en-US" sz="1600" dirty="0"/>
              <a:t>/</a:t>
            </a:r>
          </a:p>
          <a:p>
            <a:pPr>
              <a:buNone/>
            </a:pPr>
            <a:r>
              <a:rPr lang="en-US" sz="1600" dirty="0"/>
              <a:t>https://www.pwkoenig.co.uk/</a:t>
            </a:r>
          </a:p>
          <a:p>
            <a:pPr>
              <a:buNone/>
            </a:pPr>
            <a:r>
              <a:rPr lang="en-US" sz="1600" dirty="0"/>
              <a:t>https://www.flickr.com/photos/125149010@N07/38719333905</a:t>
            </a:r>
          </a:p>
          <a:p>
            <a:pPr>
              <a:buNone/>
            </a:pPr>
            <a:endParaRPr lang="en-US" sz="1600" dirty="0"/>
          </a:p>
          <a:p>
            <a:pPr>
              <a:buNone/>
            </a:pPr>
            <a:r>
              <a:rPr lang="en-US" sz="1600" dirty="0"/>
              <a:t>Additional descriptions can be found at the Art in the Christian Tradition image library, a service of the Vanderbilt Divinity Library, http://diglib.library.vanderbilt.edu/.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1882677"/>
            <a:ext cx="7467600" cy="2308324"/>
          </a:xfrm>
          <a:prstGeom prst="rect">
            <a:avLst/>
          </a:prstGeom>
        </p:spPr>
        <p:txBody>
          <a:bodyPr wrap="square">
            <a:spAutoFit/>
          </a:bodyPr>
          <a:lstStyle/>
          <a:p>
            <a:r>
              <a:rPr lang="en-US" sz="3600" dirty="0"/>
              <a:t>You will go out in joy and be led forth in peace; the mountains and hills will burst into song before you, and all the trees of the field will clap their hands.</a:t>
            </a:r>
            <a:endParaRPr lang="en-US" sz="3600" dirty="0">
              <a:cs typeface="Arial" pitchFamily="34" charset="0"/>
            </a:endParaRPr>
          </a:p>
        </p:txBody>
      </p:sp>
      <p:sp>
        <p:nvSpPr>
          <p:cNvPr id="4" name="TextBox 3"/>
          <p:cNvSpPr txBox="1"/>
          <p:nvPr/>
        </p:nvSpPr>
        <p:spPr>
          <a:xfrm>
            <a:off x="5334000" y="4648200"/>
            <a:ext cx="3352800" cy="461665"/>
          </a:xfrm>
          <a:prstGeom prst="rect">
            <a:avLst/>
          </a:prstGeom>
          <a:noFill/>
        </p:spPr>
        <p:txBody>
          <a:bodyPr wrap="square" rtlCol="0">
            <a:spAutoFit/>
          </a:bodyPr>
          <a:lstStyle/>
          <a:p>
            <a:pPr algn="ctr"/>
            <a:r>
              <a:rPr lang="en-US" sz="2400" dirty="0">
                <a:solidFill>
                  <a:schemeClr val="tx1">
                    <a:lumMod val="95000"/>
                  </a:schemeClr>
                </a:solidFill>
              </a:rPr>
              <a:t>Isaiah 55:12</a:t>
            </a:r>
          </a:p>
        </p:txBody>
      </p:sp>
    </p:spTree>
    <p:extLst>
      <p:ext uri="{BB962C8B-B14F-4D97-AF65-F5344CB8AC3E}">
        <p14:creationId xmlns:p14="http://schemas.microsoft.com/office/powerpoint/2010/main" val="3883666196"/>
      </p:ext>
    </p:extLst>
  </p:cSld>
  <p:clrMapOvr>
    <a:masterClrMapping/>
  </p:clrMapOvr>
  <p:transition advTm="8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0100" y="5715000"/>
            <a:ext cx="2971800" cy="830997"/>
          </a:xfrm>
          <a:prstGeom prst="rect">
            <a:avLst/>
          </a:prstGeom>
          <a:noFill/>
        </p:spPr>
        <p:txBody>
          <a:bodyPr wrap="square" rtlCol="0">
            <a:spAutoFit/>
          </a:bodyPr>
          <a:lstStyle/>
          <a:p>
            <a:pPr algn="ctr"/>
            <a:endParaRPr lang="en-US" sz="1600" dirty="0"/>
          </a:p>
          <a:p>
            <a:pPr algn="ctr"/>
            <a:r>
              <a:rPr lang="en-US" sz="1600" dirty="0"/>
              <a:t>Rainbow in the Berkshire Hills</a:t>
            </a:r>
          </a:p>
          <a:p>
            <a:pPr algn="ctr"/>
            <a:r>
              <a:rPr lang="en-US" sz="1600" dirty="0"/>
              <a:t>George Inness, 1869</a:t>
            </a:r>
          </a:p>
        </p:txBody>
      </p:sp>
      <p:pic>
        <p:nvPicPr>
          <p:cNvPr id="5" name="Picture 4">
            <a:extLst>
              <a:ext uri="{FF2B5EF4-FFF2-40B4-BE49-F238E27FC236}">
                <a16:creationId xmlns:a16="http://schemas.microsoft.com/office/drawing/2014/main" id="{514087B5-45B7-3246-B445-BE31C82DEC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4633" y="296763"/>
            <a:ext cx="8122734" cy="5328514"/>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1009" y="1981200"/>
            <a:ext cx="6324600" cy="1754326"/>
          </a:xfrm>
          <a:prstGeom prst="rect">
            <a:avLst/>
          </a:prstGeom>
        </p:spPr>
        <p:txBody>
          <a:bodyPr wrap="square">
            <a:spAutoFit/>
          </a:bodyPr>
          <a:lstStyle/>
          <a:p>
            <a:r>
              <a:rPr lang="en-US" sz="3600" dirty="0"/>
              <a:t>It is good to praise the LORD and make music to your name, O Most High,</a:t>
            </a:r>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Psalm 92:1</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Small Angel </a:t>
            </a:r>
            <a:r>
              <a:rPr lang="en-US" sz="1600" dirty="0" err="1">
                <a:solidFill>
                  <a:schemeClr val="tx1">
                    <a:lumMod val="95000"/>
                  </a:schemeClr>
                </a:solidFill>
              </a:rPr>
              <a:t>Playiing</a:t>
            </a:r>
            <a:r>
              <a:rPr lang="en-US" sz="1600" dirty="0">
                <a:solidFill>
                  <a:schemeClr val="tx1">
                    <a:lumMod val="95000"/>
                  </a:schemeClr>
                </a:solidFill>
              </a:rPr>
              <a:t> (detail from Madonna of </a:t>
            </a:r>
            <a:r>
              <a:rPr lang="en-US" sz="1600" dirty="0" err="1">
                <a:solidFill>
                  <a:schemeClr val="tx1">
                    <a:lumMod val="95000"/>
                  </a:schemeClr>
                </a:solidFill>
              </a:rPr>
              <a:t>Spedalingo</a:t>
            </a:r>
            <a:r>
              <a:rPr lang="en-US" sz="1600" dirty="0">
                <a:solidFill>
                  <a:schemeClr val="tx1">
                    <a:lumMod val="95000"/>
                  </a:schemeClr>
                </a:solidFill>
              </a:rPr>
              <a:t>), Rosso </a:t>
            </a:r>
            <a:r>
              <a:rPr lang="en-US" sz="1600" dirty="0" err="1">
                <a:solidFill>
                  <a:schemeClr val="tx1">
                    <a:lumMod val="95000"/>
                  </a:schemeClr>
                </a:solidFill>
              </a:rPr>
              <a:t>Fiorentino</a:t>
            </a:r>
            <a:r>
              <a:rPr lang="en-US" sz="1600" dirty="0">
                <a:solidFill>
                  <a:schemeClr val="tx1">
                    <a:lumMod val="95000"/>
                  </a:schemeClr>
                </a:solidFill>
              </a:rPr>
              <a:t>, 1518</a:t>
            </a:r>
          </a:p>
        </p:txBody>
      </p:sp>
      <p:pic>
        <p:nvPicPr>
          <p:cNvPr id="5" name="Picture 4">
            <a:extLst>
              <a:ext uri="{FF2B5EF4-FFF2-40B4-BE49-F238E27FC236}">
                <a16:creationId xmlns:a16="http://schemas.microsoft.com/office/drawing/2014/main" id="{B17E6F21-15DB-8D42-B8B3-91E29BE4EA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9262" y="0"/>
            <a:ext cx="7453475" cy="5943600"/>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228671"/>
            <a:ext cx="6553200" cy="1200329"/>
          </a:xfrm>
          <a:prstGeom prst="rect">
            <a:avLst/>
          </a:prstGeom>
        </p:spPr>
        <p:txBody>
          <a:bodyPr wrap="square">
            <a:spAutoFit/>
          </a:bodyPr>
          <a:lstStyle/>
          <a:p>
            <a:r>
              <a:rPr lang="en-US" sz="3600" dirty="0"/>
              <a:t>Where, O death, is your victory? Where, O death, is your sting?</a:t>
            </a:r>
          </a:p>
        </p:txBody>
      </p:sp>
      <p:sp>
        <p:nvSpPr>
          <p:cNvPr id="5" name="TextBox 4"/>
          <p:cNvSpPr txBox="1"/>
          <p:nvPr/>
        </p:nvSpPr>
        <p:spPr>
          <a:xfrm>
            <a:off x="5867400" y="4343401"/>
            <a:ext cx="3352800" cy="461665"/>
          </a:xfrm>
          <a:prstGeom prst="rect">
            <a:avLst/>
          </a:prstGeom>
          <a:noFill/>
        </p:spPr>
        <p:txBody>
          <a:bodyPr wrap="square" rtlCol="0">
            <a:spAutoFit/>
          </a:bodyPr>
          <a:lstStyle/>
          <a:p>
            <a:pPr algn="ctr"/>
            <a:r>
              <a:rPr lang="en-US" sz="2400" dirty="0">
                <a:solidFill>
                  <a:schemeClr val="tx1">
                    <a:lumMod val="95000"/>
                  </a:schemeClr>
                </a:solidFill>
              </a:rPr>
              <a:t>1 Corinthians 15:55</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004941"/>
            <a:ext cx="4876800" cy="830997"/>
          </a:xfrm>
          <a:prstGeom prst="rect">
            <a:avLst/>
          </a:prstGeom>
          <a:noFill/>
        </p:spPr>
        <p:txBody>
          <a:bodyPr wrap="square" rtlCol="0">
            <a:spAutoFit/>
          </a:bodyPr>
          <a:lstStyle/>
          <a:p>
            <a:pPr algn="ctr"/>
            <a:r>
              <a:rPr lang="en-US" sz="1600" dirty="0">
                <a:solidFill>
                  <a:schemeClr val="tx1">
                    <a:lumMod val="95000"/>
                  </a:schemeClr>
                </a:solidFill>
              </a:rPr>
              <a:t>O Death, Where is Thy Sting?</a:t>
            </a:r>
          </a:p>
          <a:p>
            <a:pPr algn="ctr"/>
            <a:endParaRPr lang="en-US" sz="1600" dirty="0">
              <a:solidFill>
                <a:schemeClr val="tx1">
                  <a:lumMod val="95000"/>
                </a:schemeClr>
              </a:solidFill>
            </a:endParaRPr>
          </a:p>
          <a:p>
            <a:pPr algn="ctr"/>
            <a:r>
              <a:rPr lang="en-US" sz="1600" dirty="0">
                <a:solidFill>
                  <a:schemeClr val="tx1">
                    <a:lumMod val="95000"/>
                  </a:schemeClr>
                </a:solidFill>
              </a:rPr>
              <a:t>Udo J. Keppler, 1913</a:t>
            </a:r>
          </a:p>
        </p:txBody>
      </p:sp>
      <p:pic>
        <p:nvPicPr>
          <p:cNvPr id="6" name="Picture 5">
            <a:extLst>
              <a:ext uri="{FF2B5EF4-FFF2-40B4-BE49-F238E27FC236}">
                <a16:creationId xmlns:a16="http://schemas.microsoft.com/office/drawing/2014/main" id="{5EB6A877-61E1-8146-B4AB-6462EB28CD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0" y="30480"/>
            <a:ext cx="4191000" cy="6779920"/>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05000"/>
            <a:ext cx="7086600" cy="2308324"/>
          </a:xfrm>
          <a:prstGeom prst="rect">
            <a:avLst/>
          </a:prstGeom>
        </p:spPr>
        <p:txBody>
          <a:bodyPr wrap="square">
            <a:spAutoFit/>
          </a:bodyPr>
          <a:lstStyle/>
          <a:p>
            <a:r>
              <a:rPr lang="en-US" sz="3600" dirty="0"/>
              <a:t>He also told them a parable: “Can a blind person guide a blind person? Will not both fall into a pit?</a:t>
            </a:r>
          </a:p>
          <a:p>
            <a:endParaRPr lang="en-US" sz="3600" dirty="0">
              <a:cs typeface="Arial" pitchFamily="34" charset="0"/>
            </a:endParaRPr>
          </a:p>
        </p:txBody>
      </p:sp>
      <p:sp>
        <p:nvSpPr>
          <p:cNvPr id="5" name="TextBox 4"/>
          <p:cNvSpPr txBox="1"/>
          <p:nvPr/>
        </p:nvSpPr>
        <p:spPr>
          <a:xfrm>
            <a:off x="5791200" y="4419601"/>
            <a:ext cx="3352800" cy="461665"/>
          </a:xfrm>
          <a:prstGeom prst="rect">
            <a:avLst/>
          </a:prstGeom>
          <a:noFill/>
        </p:spPr>
        <p:txBody>
          <a:bodyPr wrap="square" rtlCol="0">
            <a:spAutoFit/>
          </a:bodyPr>
          <a:lstStyle/>
          <a:p>
            <a:pPr algn="ctr"/>
            <a:r>
              <a:rPr lang="en-US" sz="2400" dirty="0">
                <a:solidFill>
                  <a:schemeClr val="tx1">
                    <a:lumMod val="95000"/>
                  </a:schemeClr>
                </a:solidFill>
              </a:rPr>
              <a:t>Luke 6:39</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Calling of the Disciples  -- JESUS MAFA, Cameroon</a:t>
            </a:r>
          </a:p>
        </p:txBody>
      </p:sp>
      <p:pic>
        <p:nvPicPr>
          <p:cNvPr id="3" name="Picture 2">
            <a:extLst>
              <a:ext uri="{FF2B5EF4-FFF2-40B4-BE49-F238E27FC236}">
                <a16:creationId xmlns:a16="http://schemas.microsoft.com/office/drawing/2014/main" id="{854120DB-4834-0240-AB80-84181DDA4147}"/>
              </a:ext>
            </a:extLst>
          </p:cNvPr>
          <p:cNvPicPr>
            <a:picLocks noChangeAspect="1"/>
          </p:cNvPicPr>
          <p:nvPr/>
        </p:nvPicPr>
        <p:blipFill>
          <a:blip r:embed="rId2"/>
          <a:stretch>
            <a:fillRect/>
          </a:stretch>
        </p:blipFill>
        <p:spPr>
          <a:xfrm>
            <a:off x="1191039" y="194846"/>
            <a:ext cx="9809922" cy="5486400"/>
          </a:xfrm>
          <a:prstGeom prst="rect">
            <a:avLst/>
          </a:prstGeom>
        </p:spPr>
      </p:pic>
    </p:spTree>
    <p:extLst>
      <p:ext uri="{BB962C8B-B14F-4D97-AF65-F5344CB8AC3E}">
        <p14:creationId xmlns:p14="http://schemas.microsoft.com/office/powerpoint/2010/main" val="224815764"/>
      </p:ext>
    </p:extLst>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639</TotalTime>
  <Words>616</Words>
  <Application>Microsoft Office PowerPoint</Application>
  <PresentationFormat>Widescreen</PresentationFormat>
  <Paragraphs>55</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First Sunday after Christmas Day Year A</vt:lpstr>
      <vt:lpstr>Eighth Sunday after the Epiphany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Sunday after Epiphany</dc:title>
  <dc:creator>Anne</dc:creator>
  <cp:lastModifiedBy>Anne Richardson</cp:lastModifiedBy>
  <cp:revision>147</cp:revision>
  <dcterms:created xsi:type="dcterms:W3CDTF">2016-08-31T16:46:43Z</dcterms:created>
  <dcterms:modified xsi:type="dcterms:W3CDTF">2022-10-31T13:58:35Z</dcterms:modified>
</cp:coreProperties>
</file>