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392" r:id="rId10"/>
    <p:sldId id="409" r:id="rId11"/>
    <p:sldId id="394" r:id="rId12"/>
    <p:sldId id="391" r:id="rId13"/>
    <p:sldId id="390" r:id="rId14"/>
    <p:sldId id="393" r:id="rId15"/>
    <p:sldId id="396" r:id="rId16"/>
    <p:sldId id="395" r:id="rId17"/>
    <p:sldId id="410" r:id="rId18"/>
    <p:sldId id="397" r:id="rId19"/>
    <p:sldId id="398" r:id="rId20"/>
    <p:sldId id="399" r:id="rId21"/>
    <p:sldId id="402" r:id="rId22"/>
    <p:sldId id="401" r:id="rId23"/>
    <p:sldId id="400"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C7EE"/>
    <a:srgbClr val="98BF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78"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01775"/>
            <a:ext cx="8458200" cy="1698625"/>
          </a:xfrm>
        </p:spPr>
        <p:txBody>
          <a:bodyPr>
            <a:noAutofit/>
          </a:bodyPr>
          <a:lstStyle/>
          <a:p>
            <a:r>
              <a:rPr lang="en-US" sz="8800" dirty="0"/>
              <a:t>Transfiguration Sunday</a:t>
            </a:r>
          </a:p>
        </p:txBody>
      </p:sp>
      <p:sp>
        <p:nvSpPr>
          <p:cNvPr id="3" name="Subtitle 2"/>
          <p:cNvSpPr>
            <a:spLocks noGrp="1"/>
          </p:cNvSpPr>
          <p:nvPr>
            <p:ph type="subTitle" idx="1"/>
          </p:nvPr>
        </p:nvSpPr>
        <p:spPr>
          <a:xfrm>
            <a:off x="2933700" y="37338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1752600" y="4813518"/>
            <a:ext cx="3124200" cy="1815882"/>
          </a:xfrm>
          <a:prstGeom prst="rect">
            <a:avLst/>
          </a:prstGeom>
          <a:noFill/>
        </p:spPr>
        <p:txBody>
          <a:bodyPr wrap="square">
            <a:spAutoFit/>
          </a:bodyPr>
          <a:lstStyle/>
          <a:p>
            <a:pPr algn="ctr"/>
            <a:r>
              <a:rPr lang="en-US" sz="2800" dirty="0">
                <a:solidFill>
                  <a:schemeClr val="bg1"/>
                </a:solidFill>
              </a:rPr>
              <a:t>2 Kings 2:1-12</a:t>
            </a:r>
          </a:p>
          <a:p>
            <a:pPr algn="ctr"/>
            <a:r>
              <a:rPr lang="en-US" sz="2800" dirty="0">
                <a:solidFill>
                  <a:schemeClr val="bg1"/>
                </a:solidFill>
              </a:rPr>
              <a:t>Psalm 50:1-6</a:t>
            </a:r>
          </a:p>
          <a:p>
            <a:pPr algn="ctr"/>
            <a:r>
              <a:rPr lang="en-US" sz="2800" dirty="0">
                <a:solidFill>
                  <a:schemeClr val="bg1"/>
                </a:solidFill>
              </a:rPr>
              <a:t>2 Corinthians 4:3-6</a:t>
            </a:r>
          </a:p>
          <a:p>
            <a:pPr algn="ctr"/>
            <a:r>
              <a:rPr lang="en-US" sz="2800" dirty="0">
                <a:solidFill>
                  <a:schemeClr val="bg1"/>
                </a:solidFill>
              </a:rPr>
              <a:t>Mark 9:2-9</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133600"/>
            <a:ext cx="6934200" cy="1754326"/>
          </a:xfrm>
          <a:prstGeom prst="rect">
            <a:avLst/>
          </a:prstGeom>
        </p:spPr>
        <p:txBody>
          <a:bodyPr wrap="square">
            <a:spAutoFit/>
          </a:bodyPr>
          <a:lstStyle/>
          <a:p>
            <a:r>
              <a:rPr lang="en-US" sz="3600" dirty="0"/>
              <a:t>and his clothes became dazzling white, such as no one on earth could bleach them.</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Mark 9:3</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552182"/>
            <a:ext cx="1600200" cy="1077218"/>
          </a:xfrm>
          <a:prstGeom prst="rect">
            <a:avLst/>
          </a:prstGeom>
          <a:noFill/>
        </p:spPr>
        <p:txBody>
          <a:bodyPr wrap="square" rtlCol="0">
            <a:spAutoFit/>
          </a:bodyPr>
          <a:lstStyle/>
          <a:p>
            <a:pPr algn="ctr"/>
            <a:r>
              <a:rPr lang="en-US" sz="1600" dirty="0">
                <a:solidFill>
                  <a:schemeClr val="tx1">
                    <a:lumMod val="95000"/>
                  </a:schemeClr>
                </a:solidFill>
              </a:rPr>
              <a:t>Transfiguration</a:t>
            </a:r>
          </a:p>
          <a:p>
            <a:pPr algn="ctr"/>
            <a:endParaRPr lang="en-US" sz="1600" dirty="0">
              <a:solidFill>
                <a:schemeClr val="tx1">
                  <a:lumMod val="95000"/>
                </a:schemeClr>
              </a:solidFill>
            </a:endParaRPr>
          </a:p>
          <a:p>
            <a:pPr algn="ctr"/>
            <a:r>
              <a:rPr lang="en-US" sz="1600" dirty="0">
                <a:solidFill>
                  <a:schemeClr val="tx1">
                    <a:lumMod val="95000"/>
                  </a:schemeClr>
                </a:solidFill>
              </a:rPr>
              <a:t>Kelly Latimore</a:t>
            </a:r>
          </a:p>
          <a:p>
            <a:pPr algn="ctr"/>
            <a:r>
              <a:rPr lang="en-US" sz="1600" dirty="0">
                <a:solidFill>
                  <a:schemeClr val="tx1">
                    <a:lumMod val="95000"/>
                  </a:schemeClr>
                </a:solidFill>
              </a:rPr>
              <a:t>Glendale, OH</a:t>
            </a:r>
          </a:p>
        </p:txBody>
      </p:sp>
      <p:pic>
        <p:nvPicPr>
          <p:cNvPr id="1026" name="Picture 2" descr="Title: Transfiguration&#10;[Click for larger image view]">
            <a:extLst>
              <a:ext uri="{FF2B5EF4-FFF2-40B4-BE49-F238E27FC236}">
                <a16:creationId xmlns:a16="http://schemas.microsoft.com/office/drawing/2014/main" id="{EEE2AAC5-9777-433A-97E0-4385D9D58E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1" y="0"/>
            <a:ext cx="59832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057400"/>
            <a:ext cx="6324600" cy="1754326"/>
          </a:xfrm>
          <a:prstGeom prst="rect">
            <a:avLst/>
          </a:prstGeom>
        </p:spPr>
        <p:txBody>
          <a:bodyPr wrap="square">
            <a:spAutoFit/>
          </a:bodyPr>
          <a:lstStyle/>
          <a:p>
            <a:r>
              <a:rPr lang="en-US" sz="3600" dirty="0"/>
              <a:t>And there appeared to them Elijah with Moses, who were talking with Jesus.</a:t>
            </a:r>
            <a:endParaRPr lang="en-US" sz="3600" dirty="0">
              <a:cs typeface="Arial" pitchFamily="34" charset="0"/>
            </a:endParaRPr>
          </a:p>
        </p:txBody>
      </p:sp>
      <p:sp>
        <p:nvSpPr>
          <p:cNvPr id="5" name="TextBox 4"/>
          <p:cNvSpPr txBox="1"/>
          <p:nvPr/>
        </p:nvSpPr>
        <p:spPr>
          <a:xfrm>
            <a:off x="60198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9:4</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51384"/>
            <a:ext cx="1637556" cy="1354217"/>
          </a:xfrm>
          <a:prstGeom prst="rect">
            <a:avLst/>
          </a:prstGeom>
          <a:noFill/>
        </p:spPr>
        <p:txBody>
          <a:bodyPr wrap="square" rtlCol="0">
            <a:spAutoFit/>
          </a:bodyPr>
          <a:lstStyle/>
          <a:p>
            <a:pPr algn="ctr"/>
            <a:r>
              <a:rPr lang="en-US" sz="1600" dirty="0">
                <a:solidFill>
                  <a:schemeClr val="tx1">
                    <a:lumMod val="95000"/>
                  </a:schemeClr>
                </a:solidFill>
              </a:rPr>
              <a:t>Transfiguration of Jesus Icon</a:t>
            </a:r>
          </a:p>
          <a:p>
            <a:pPr algn="ctr"/>
            <a:endParaRPr lang="en-US" sz="1600" dirty="0">
              <a:solidFill>
                <a:schemeClr val="tx1">
                  <a:lumMod val="95000"/>
                </a:schemeClr>
              </a:solidFill>
            </a:endParaRPr>
          </a:p>
          <a:p>
            <a:pPr algn="ctr"/>
            <a:r>
              <a:rPr lang="en-US" sz="1600" dirty="0" err="1">
                <a:solidFill>
                  <a:schemeClr val="tx1">
                    <a:lumMod val="95000"/>
                  </a:schemeClr>
                </a:solidFill>
              </a:rPr>
              <a:t>Benaki</a:t>
            </a:r>
            <a:r>
              <a:rPr lang="en-US" sz="1600" dirty="0">
                <a:solidFill>
                  <a:schemeClr val="tx1">
                    <a:lumMod val="95000"/>
                  </a:schemeClr>
                </a:solidFill>
              </a:rPr>
              <a:t> Museum</a:t>
            </a:r>
          </a:p>
          <a:p>
            <a:pPr algn="ctr"/>
            <a:r>
              <a:rPr lang="en-US" sz="1600" dirty="0">
                <a:solidFill>
                  <a:schemeClr val="tx1">
                    <a:lumMod val="95000"/>
                  </a:schemeClr>
                </a:solidFill>
              </a:rPr>
              <a:t>Athens, Greece</a:t>
            </a:r>
          </a:p>
        </p:txBody>
      </p:sp>
      <p:pic>
        <p:nvPicPr>
          <p:cNvPr id="7" name="Picture 6">
            <a:extLst>
              <a:ext uri="{FF2B5EF4-FFF2-40B4-BE49-F238E27FC236}">
                <a16:creationId xmlns:a16="http://schemas.microsoft.com/office/drawing/2014/main" id="{D3858AD6-49C7-48FE-8388-7522189EE7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0" y="-8594"/>
            <a:ext cx="6170712" cy="6866593"/>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66828"/>
            <a:ext cx="6781800" cy="2308324"/>
          </a:xfrm>
          <a:prstGeom prst="rect">
            <a:avLst/>
          </a:prstGeom>
        </p:spPr>
        <p:txBody>
          <a:bodyPr wrap="square">
            <a:spAutoFit/>
          </a:bodyPr>
          <a:lstStyle/>
          <a:p>
            <a:r>
              <a:rPr lang="en-US" sz="3600" dirty="0"/>
              <a:t>Then Peter said to Jesus, "Rabbi, it is good for us to be here; let us make three dwellings, one for you, one for Moses, and one for Elijah."</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9:5</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Transfiguration of Christ  --  JESUS MAFA</a:t>
            </a:r>
          </a:p>
        </p:txBody>
      </p:sp>
      <p:pic>
        <p:nvPicPr>
          <p:cNvPr id="3" name="Picture 2">
            <a:extLst>
              <a:ext uri="{FF2B5EF4-FFF2-40B4-BE49-F238E27FC236}">
                <a16:creationId xmlns:a16="http://schemas.microsoft.com/office/drawing/2014/main" id="{B9668588-F852-4577-AF37-6C678DBDED86}"/>
              </a:ext>
            </a:extLst>
          </p:cNvPr>
          <p:cNvPicPr>
            <a:picLocks noChangeAspect="1"/>
          </p:cNvPicPr>
          <p:nvPr/>
        </p:nvPicPr>
        <p:blipFill>
          <a:blip r:embed="rId2"/>
          <a:stretch>
            <a:fillRect/>
          </a:stretch>
        </p:blipFill>
        <p:spPr>
          <a:xfrm>
            <a:off x="1562099" y="0"/>
            <a:ext cx="9336809" cy="6162294"/>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362201"/>
            <a:ext cx="6096000" cy="1200329"/>
          </a:xfrm>
          <a:prstGeom prst="rect">
            <a:avLst/>
          </a:prstGeom>
        </p:spPr>
        <p:txBody>
          <a:bodyPr wrap="square">
            <a:spAutoFit/>
          </a:bodyPr>
          <a:lstStyle/>
          <a:p>
            <a:r>
              <a:rPr lang="en-US" sz="3600" dirty="0"/>
              <a:t>He did not know what to say, for they were terrified.</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9:6</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Transfiguration  --  Peter Paul Rubens, Museum of Fine Arts, Nancy, France</a:t>
            </a:r>
          </a:p>
        </p:txBody>
      </p:sp>
      <p:pic>
        <p:nvPicPr>
          <p:cNvPr id="3" name="Picture 2">
            <a:extLst>
              <a:ext uri="{FF2B5EF4-FFF2-40B4-BE49-F238E27FC236}">
                <a16:creationId xmlns:a16="http://schemas.microsoft.com/office/drawing/2014/main" id="{BD056574-D2FB-4DFE-9F2F-D0743EA1A7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75474" y="533401"/>
            <a:ext cx="9092526" cy="5486401"/>
          </a:xfrm>
          <a:prstGeom prst="rect">
            <a:avLst/>
          </a:prstGeom>
        </p:spPr>
      </p:pic>
    </p:spTree>
    <p:extLst>
      <p:ext uri="{BB962C8B-B14F-4D97-AF65-F5344CB8AC3E}">
        <p14:creationId xmlns:p14="http://schemas.microsoft.com/office/powerpoint/2010/main" val="299365111"/>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705600" cy="2308324"/>
          </a:xfrm>
          <a:prstGeom prst="rect">
            <a:avLst/>
          </a:prstGeom>
        </p:spPr>
        <p:txBody>
          <a:bodyPr wrap="square">
            <a:spAutoFit/>
          </a:bodyPr>
          <a:lstStyle/>
          <a:p>
            <a:r>
              <a:rPr lang="en-US" sz="3600" dirty="0"/>
              <a:t>Then a cloud overshadowed them, and from the cloud there came a voice, "This is my Son, the Beloved; listen to him!"</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9:7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4904364"/>
            <a:ext cx="2133600" cy="1877437"/>
          </a:xfrm>
          <a:prstGeom prst="rect">
            <a:avLst/>
          </a:prstGeom>
          <a:noFill/>
        </p:spPr>
        <p:txBody>
          <a:bodyPr wrap="square" rtlCol="0">
            <a:spAutoFit/>
          </a:bodyPr>
          <a:lstStyle/>
          <a:p>
            <a:pPr algn="ctr"/>
            <a:r>
              <a:rPr lang="es-ES" sz="1600" dirty="0" err="1">
                <a:solidFill>
                  <a:schemeClr val="tx1">
                    <a:lumMod val="95000"/>
                  </a:schemeClr>
                </a:solidFill>
              </a:rPr>
              <a:t>Transfiguracion</a:t>
            </a:r>
            <a:r>
              <a:rPr lang="es-ES" sz="1600" dirty="0">
                <a:solidFill>
                  <a:schemeClr val="tx1">
                    <a:lumMod val="95000"/>
                  </a:schemeClr>
                </a:solidFill>
              </a:rPr>
              <a:t> del Divino Salvador del Mundo</a:t>
            </a:r>
          </a:p>
          <a:p>
            <a:pPr algn="ctr"/>
            <a:endParaRPr lang="es-ES" sz="1600" dirty="0">
              <a:solidFill>
                <a:schemeClr val="tx1">
                  <a:lumMod val="95000"/>
                </a:schemeClr>
              </a:solidFill>
            </a:endParaRPr>
          </a:p>
          <a:p>
            <a:pPr algn="ctr"/>
            <a:r>
              <a:rPr lang="es-ES" sz="1600" dirty="0" err="1">
                <a:solidFill>
                  <a:schemeClr val="tx1">
                    <a:lumMod val="95000"/>
                  </a:schemeClr>
                </a:solidFill>
              </a:rPr>
              <a:t>Metropolitan</a:t>
            </a:r>
            <a:r>
              <a:rPr lang="es-ES" sz="1600" dirty="0">
                <a:solidFill>
                  <a:schemeClr val="tx1">
                    <a:lumMod val="95000"/>
                  </a:schemeClr>
                </a:solidFill>
              </a:rPr>
              <a:t> </a:t>
            </a:r>
            <a:r>
              <a:rPr lang="es-ES" sz="1600" dirty="0" err="1">
                <a:solidFill>
                  <a:schemeClr val="tx1">
                    <a:lumMod val="95000"/>
                  </a:schemeClr>
                </a:solidFill>
              </a:rPr>
              <a:t>Cathedral</a:t>
            </a:r>
            <a:r>
              <a:rPr lang="es-ES" sz="1600" dirty="0">
                <a:solidFill>
                  <a:schemeClr val="tx1">
                    <a:lumMod val="95000"/>
                  </a:schemeClr>
                </a:solidFill>
              </a:rPr>
              <a:t> </a:t>
            </a:r>
          </a:p>
          <a:p>
            <a:pPr algn="ctr"/>
            <a:r>
              <a:rPr lang="es-ES" sz="1600" dirty="0">
                <a:solidFill>
                  <a:schemeClr val="tx1">
                    <a:lumMod val="95000"/>
                  </a:schemeClr>
                </a:solidFill>
              </a:rPr>
              <a:t>San Salvador, </a:t>
            </a:r>
          </a:p>
          <a:p>
            <a:pPr algn="ctr"/>
            <a:r>
              <a:rPr lang="es-ES" sz="1600" dirty="0">
                <a:solidFill>
                  <a:schemeClr val="tx1">
                    <a:lumMod val="95000"/>
                  </a:schemeClr>
                </a:solidFill>
              </a:rPr>
              <a:t>El Salvador</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B8A01660-B576-45EC-9741-75CED4C0B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1" y="-1"/>
            <a:ext cx="5486401" cy="6858001"/>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44469"/>
            <a:ext cx="7467600" cy="2308324"/>
          </a:xfrm>
          <a:prstGeom prst="rect">
            <a:avLst/>
          </a:prstGeom>
        </p:spPr>
        <p:txBody>
          <a:bodyPr wrap="square">
            <a:spAutoFit/>
          </a:bodyPr>
          <a:lstStyle/>
          <a:p>
            <a:r>
              <a:rPr lang="en-US" sz="3600" dirty="0"/>
              <a:t>As they continued walking and talking, a chariot of fire and horses of fire separated the two of them, and Elijah ascended in a whirlwind into heaven.</a:t>
            </a:r>
            <a:endParaRPr lang="en-US" sz="3600" dirty="0">
              <a:cs typeface="Arial" pitchFamily="34" charset="0"/>
            </a:endParaRPr>
          </a:p>
        </p:txBody>
      </p:sp>
      <p:sp>
        <p:nvSpPr>
          <p:cNvPr id="4" name="TextBox 3"/>
          <p:cNvSpPr txBox="1"/>
          <p:nvPr/>
        </p:nvSpPr>
        <p:spPr>
          <a:xfrm>
            <a:off x="5867400" y="4876801"/>
            <a:ext cx="3352800" cy="461665"/>
          </a:xfrm>
          <a:prstGeom prst="rect">
            <a:avLst/>
          </a:prstGeom>
          <a:noFill/>
        </p:spPr>
        <p:txBody>
          <a:bodyPr wrap="square" rtlCol="0">
            <a:spAutoFit/>
          </a:bodyPr>
          <a:lstStyle/>
          <a:p>
            <a:pPr algn="ctr"/>
            <a:r>
              <a:rPr lang="en-US" sz="2400" dirty="0">
                <a:solidFill>
                  <a:schemeClr val="tx1">
                    <a:lumMod val="95000"/>
                  </a:schemeClr>
                </a:solidFill>
              </a:rPr>
              <a:t>2 Kings 2:11</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7315200" cy="1754326"/>
          </a:xfrm>
          <a:prstGeom prst="rect">
            <a:avLst/>
          </a:prstGeom>
        </p:spPr>
        <p:txBody>
          <a:bodyPr wrap="square">
            <a:spAutoFit/>
          </a:bodyPr>
          <a:lstStyle/>
          <a:p>
            <a:r>
              <a:rPr lang="en-US" sz="3600" dirty="0"/>
              <a:t>Suddenly when they looked around, they saw no one with them any more, but only Jesus.</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Mark 9:8</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7900" y="6324600"/>
            <a:ext cx="7696200" cy="307777"/>
          </a:xfrm>
          <a:prstGeom prst="rect">
            <a:avLst/>
          </a:prstGeom>
          <a:noFill/>
        </p:spPr>
        <p:txBody>
          <a:bodyPr wrap="square" rtlCol="0">
            <a:spAutoFit/>
          </a:bodyPr>
          <a:lstStyle/>
          <a:p>
            <a:pPr algn="ctr"/>
            <a:r>
              <a:rPr lang="en-US" sz="1400" dirty="0">
                <a:solidFill>
                  <a:schemeClr val="tx1">
                    <a:lumMod val="95000"/>
                  </a:schemeClr>
                </a:solidFill>
              </a:rPr>
              <a:t>The Altar of God  --  Frank Wesley</a:t>
            </a:r>
          </a:p>
        </p:txBody>
      </p:sp>
      <p:pic>
        <p:nvPicPr>
          <p:cNvPr id="9" name="Picture 8">
            <a:extLst>
              <a:ext uri="{FF2B5EF4-FFF2-40B4-BE49-F238E27FC236}">
                <a16:creationId xmlns:a16="http://schemas.microsoft.com/office/drawing/2014/main" id="{E4F4C053-479B-EC97-E211-9964ED03AB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600" y="196560"/>
            <a:ext cx="8154637" cy="582324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6934200" cy="2862322"/>
          </a:xfrm>
          <a:prstGeom prst="rect">
            <a:avLst/>
          </a:prstGeom>
        </p:spPr>
        <p:txBody>
          <a:bodyPr wrap="square">
            <a:spAutoFit/>
          </a:bodyPr>
          <a:lstStyle/>
          <a:p>
            <a:r>
              <a:rPr lang="en-US" sz="3600" dirty="0"/>
              <a:t>As they were coming down the mountain, he ordered them to tell no one about what they had seen, until after the Son of Man had risen from the dead.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9:9</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324600"/>
            <a:ext cx="8763000" cy="338554"/>
          </a:xfrm>
          <a:prstGeom prst="rect">
            <a:avLst/>
          </a:prstGeom>
          <a:noFill/>
        </p:spPr>
        <p:txBody>
          <a:bodyPr wrap="square" rtlCol="0">
            <a:spAutoFit/>
          </a:bodyPr>
          <a:lstStyle/>
          <a:p>
            <a:pPr algn="ctr"/>
            <a:r>
              <a:rPr lang="en-US" sz="1600" dirty="0">
                <a:solidFill>
                  <a:schemeClr val="tx1">
                    <a:lumMod val="95000"/>
                  </a:schemeClr>
                </a:solidFill>
              </a:rPr>
              <a:t>Blessing of First Fruits on the Great Feast of the Transfiguration of Jesus  --  Tokyo, Japan</a:t>
            </a:r>
          </a:p>
        </p:txBody>
      </p:sp>
      <p:pic>
        <p:nvPicPr>
          <p:cNvPr id="3" name="Picture 2">
            <a:extLst>
              <a:ext uri="{FF2B5EF4-FFF2-40B4-BE49-F238E27FC236}">
                <a16:creationId xmlns:a16="http://schemas.microsoft.com/office/drawing/2014/main" id="{D9A1DC42-383B-4FD0-86D7-56526621EC4E}"/>
              </a:ext>
            </a:extLst>
          </p:cNvPr>
          <p:cNvPicPr>
            <a:picLocks noChangeAspect="1"/>
          </p:cNvPicPr>
          <p:nvPr/>
        </p:nvPicPr>
        <p:blipFill>
          <a:blip r:embed="rId2"/>
          <a:stretch>
            <a:fillRect/>
          </a:stretch>
        </p:blipFill>
        <p:spPr>
          <a:xfrm>
            <a:off x="2057400" y="0"/>
            <a:ext cx="8178800" cy="6134100"/>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https://www.flickr.com/photos/paullew/14428162876 – Fr Lawrence Lew, O.P.</a:t>
            </a:r>
          </a:p>
          <a:p>
            <a:pPr>
              <a:buNone/>
            </a:pPr>
            <a:r>
              <a:rPr lang="en-US" sz="1600" dirty="0"/>
              <a:t>https://commons.wikimedia.org/wiki/File:Waubay_NWR_Sunset_(9737733990).jpg</a:t>
            </a:r>
          </a:p>
          <a:p>
            <a:pPr>
              <a:buNone/>
            </a:pPr>
            <a:r>
              <a:rPr lang="en-US" sz="1600" dirty="0"/>
              <a:t>http://diglib.library.vanderbilt.edu/act-imagelink.pl?RC=54325</a:t>
            </a:r>
          </a:p>
          <a:p>
            <a:pPr>
              <a:buNone/>
            </a:pPr>
            <a:r>
              <a:rPr lang="en-US" sz="1600" dirty="0"/>
              <a:t>https://www.flickr.com/photos/paullew/7692795524/</a:t>
            </a:r>
          </a:p>
          <a:p>
            <a:pPr>
              <a:buNone/>
            </a:pPr>
            <a:r>
              <a:rPr lang="en-US" sz="1600" dirty="0"/>
              <a:t>https://kellylatimoreicons.com/contact/</a:t>
            </a:r>
          </a:p>
          <a:p>
            <a:pPr>
              <a:buNone/>
            </a:pPr>
            <a:r>
              <a:rPr lang="en-US" sz="1600" dirty="0"/>
              <a:t>https://commons.wikimedia.org/wiki/File:The_Transfiguration_-_Google_Art_Project_(715792).jpg</a:t>
            </a:r>
          </a:p>
          <a:p>
            <a:pPr>
              <a:buNone/>
            </a:pPr>
            <a:r>
              <a:rPr lang="en-US" sz="1600" dirty="0"/>
              <a:t>http://diglib.library.vanderbilt.edu/act-imagelink.pl?RC=48307</a:t>
            </a:r>
          </a:p>
          <a:p>
            <a:pPr>
              <a:buNone/>
            </a:pPr>
            <a:r>
              <a:rPr lang="en-US" sz="1600" dirty="0"/>
              <a:t>https://commons.wikimedia.org/wiki/File:Transfiguration-Rubens.JPG</a:t>
            </a:r>
          </a:p>
          <a:p>
            <a:pPr>
              <a:buNone/>
            </a:pPr>
            <a:r>
              <a:rPr lang="en-US" sz="1600" dirty="0"/>
              <a:t>http://commons.wikimedia.org/wiki/File:Transfiguracion_del_Divino_Salvador_del_Mundo.jpg</a:t>
            </a:r>
          </a:p>
          <a:p>
            <a:pPr>
              <a:buNone/>
            </a:pPr>
            <a:r>
              <a:rPr lang="en-US" sz="1600" dirty="0"/>
              <a:t>Estate of Frank Wesley, http://www.frankwesleyart.com/main_page.htm</a:t>
            </a:r>
          </a:p>
          <a:p>
            <a:pPr>
              <a:buNone/>
            </a:pPr>
            <a:r>
              <a:rPr lang="en-US" sz="1600" dirty="0"/>
              <a:t>https://commons.wikimedia.org/wiki/File:Fruits_Transfiguration_jp.jpg</a:t>
            </a:r>
          </a:p>
          <a:p>
            <a:pPr>
              <a:buNone/>
            </a:pP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1" y="5105400"/>
            <a:ext cx="1560007" cy="1569660"/>
          </a:xfrm>
          <a:prstGeom prst="rect">
            <a:avLst/>
          </a:prstGeom>
          <a:noFill/>
        </p:spPr>
        <p:txBody>
          <a:bodyPr wrap="square" rtlCol="0">
            <a:spAutoFit/>
          </a:bodyPr>
          <a:lstStyle/>
          <a:p>
            <a:pPr algn="ctr"/>
            <a:r>
              <a:rPr lang="en-US" sz="1600" dirty="0">
                <a:solidFill>
                  <a:schemeClr val="tx1">
                    <a:lumMod val="95000"/>
                  </a:schemeClr>
                </a:solidFill>
              </a:rPr>
              <a:t>Elijah is Taken Up into Heaven</a:t>
            </a:r>
          </a:p>
          <a:p>
            <a:pPr algn="ctr"/>
            <a:endParaRPr lang="en-US" sz="1600" dirty="0">
              <a:solidFill>
                <a:schemeClr val="tx1">
                  <a:lumMod val="95000"/>
                </a:schemeClr>
              </a:solidFill>
            </a:endParaRPr>
          </a:p>
          <a:p>
            <a:pPr algn="ctr"/>
            <a:r>
              <a:rPr lang="en-US" sz="1600" dirty="0">
                <a:solidFill>
                  <a:schemeClr val="tx1">
                    <a:lumMod val="95000"/>
                  </a:schemeClr>
                </a:solidFill>
              </a:rPr>
              <a:t>early 5</a:t>
            </a:r>
            <a:r>
              <a:rPr lang="en-US" sz="1600" baseline="30000" dirty="0">
                <a:solidFill>
                  <a:schemeClr val="tx1">
                    <a:lumMod val="95000"/>
                  </a:schemeClr>
                </a:solidFill>
              </a:rPr>
              <a:t>th</a:t>
            </a:r>
            <a:r>
              <a:rPr lang="en-US" sz="1600" dirty="0">
                <a:solidFill>
                  <a:schemeClr val="tx1">
                    <a:lumMod val="95000"/>
                  </a:schemeClr>
                </a:solidFill>
              </a:rPr>
              <a:t> century</a:t>
            </a:r>
          </a:p>
          <a:p>
            <a:pPr algn="ctr"/>
            <a:r>
              <a:rPr lang="en-US" sz="1600" dirty="0">
                <a:solidFill>
                  <a:schemeClr val="tx1">
                    <a:lumMod val="95000"/>
                  </a:schemeClr>
                </a:solidFill>
              </a:rPr>
              <a:t>Santa Sabina</a:t>
            </a:r>
          </a:p>
          <a:p>
            <a:pPr algn="ctr"/>
            <a:r>
              <a:rPr lang="en-US" sz="1600" dirty="0">
                <a:solidFill>
                  <a:schemeClr val="tx1">
                    <a:lumMod val="95000"/>
                  </a:schemeClr>
                </a:solidFill>
              </a:rPr>
              <a:t>Rome, Italy</a:t>
            </a:r>
          </a:p>
        </p:txBody>
      </p:sp>
      <p:pic>
        <p:nvPicPr>
          <p:cNvPr id="5" name="Picture 4">
            <a:extLst>
              <a:ext uri="{FF2B5EF4-FFF2-40B4-BE49-F238E27FC236}">
                <a16:creationId xmlns:a16="http://schemas.microsoft.com/office/drawing/2014/main" id="{1221E217-6AAE-4168-B23D-A655960BCD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0"/>
            <a:ext cx="3276600"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676400"/>
            <a:ext cx="6858000" cy="2308324"/>
          </a:xfrm>
          <a:prstGeom prst="rect">
            <a:avLst/>
          </a:prstGeom>
        </p:spPr>
        <p:txBody>
          <a:bodyPr wrap="square">
            <a:spAutoFit/>
          </a:bodyPr>
          <a:lstStyle/>
          <a:p>
            <a:r>
              <a:rPr lang="en-US" sz="3600" dirty="0"/>
              <a:t>The mighty one, God the LORD, speaks and summons the earth from the rising of the sun to its setting.</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50:1</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324600"/>
            <a:ext cx="9144000" cy="338554"/>
          </a:xfrm>
          <a:prstGeom prst="rect">
            <a:avLst/>
          </a:prstGeom>
          <a:noFill/>
        </p:spPr>
        <p:txBody>
          <a:bodyPr wrap="square" rtlCol="0">
            <a:spAutoFit/>
          </a:bodyPr>
          <a:lstStyle/>
          <a:p>
            <a:pPr algn="ctr"/>
            <a:r>
              <a:rPr lang="en-US" sz="1600" dirty="0">
                <a:solidFill>
                  <a:schemeClr val="tx1">
                    <a:lumMod val="95000"/>
                  </a:schemeClr>
                </a:solidFill>
              </a:rPr>
              <a:t>Sunset Sets the Sky Ablaze  --  Spencer Neuharth (USFWS), Waubay National Wildlife Refuge, SD</a:t>
            </a:r>
          </a:p>
        </p:txBody>
      </p:sp>
      <p:pic>
        <p:nvPicPr>
          <p:cNvPr id="2" name="Picture 1">
            <a:extLst>
              <a:ext uri="{FF2B5EF4-FFF2-40B4-BE49-F238E27FC236}">
                <a16:creationId xmlns:a16="http://schemas.microsoft.com/office/drawing/2014/main" id="{5EB2AD10-7F28-4DEA-9813-B3662C14C3F0}"/>
              </a:ext>
            </a:extLst>
          </p:cNvPr>
          <p:cNvPicPr>
            <a:picLocks noChangeAspect="1"/>
          </p:cNvPicPr>
          <p:nvPr/>
        </p:nvPicPr>
        <p:blipFill>
          <a:blip r:embed="rId2"/>
          <a:stretch>
            <a:fillRect/>
          </a:stretch>
        </p:blipFill>
        <p:spPr>
          <a:xfrm>
            <a:off x="1981200" y="0"/>
            <a:ext cx="8229600" cy="61722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1" y="1828800"/>
            <a:ext cx="6652591" cy="2308324"/>
          </a:xfrm>
          <a:prstGeom prst="rect">
            <a:avLst/>
          </a:prstGeom>
        </p:spPr>
        <p:txBody>
          <a:bodyPr wrap="square">
            <a:spAutoFit/>
          </a:bodyPr>
          <a:lstStyle/>
          <a:p>
            <a:r>
              <a:rPr lang="en-US" sz="3600" dirty="0"/>
              <a:t>For it is the God who said, "Let light shine out of darkness," … the light of the knowledge of the glory of God in the face of Jesus Christ.</a:t>
            </a:r>
            <a:endParaRPr lang="en-US" sz="3600" dirty="0">
              <a:cs typeface="Arial" pitchFamily="34" charset="0"/>
            </a:endParaRPr>
          </a:p>
        </p:txBody>
      </p:sp>
      <p:sp>
        <p:nvSpPr>
          <p:cNvPr id="5" name="TextBox 4"/>
          <p:cNvSpPr txBox="1"/>
          <p:nvPr/>
        </p:nvSpPr>
        <p:spPr>
          <a:xfrm>
            <a:off x="5943600" y="4648201"/>
            <a:ext cx="3352800" cy="461665"/>
          </a:xfrm>
          <a:prstGeom prst="rect">
            <a:avLst/>
          </a:prstGeom>
          <a:noFill/>
        </p:spPr>
        <p:txBody>
          <a:bodyPr wrap="square" rtlCol="0">
            <a:spAutoFit/>
          </a:bodyPr>
          <a:lstStyle/>
          <a:p>
            <a:pPr algn="ctr"/>
            <a:r>
              <a:rPr lang="en-US" sz="2400" dirty="0">
                <a:solidFill>
                  <a:schemeClr val="tx1">
                    <a:lumMod val="95000"/>
                  </a:schemeClr>
                </a:solidFill>
              </a:rPr>
              <a:t>2 Corinthians 4:6ac</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562600"/>
            <a:ext cx="3352800" cy="954107"/>
          </a:xfrm>
          <a:prstGeom prst="rect">
            <a:avLst/>
          </a:prstGeom>
          <a:noFill/>
        </p:spPr>
        <p:txBody>
          <a:bodyPr wrap="square" rtlCol="0">
            <a:spAutoFit/>
          </a:bodyPr>
          <a:lstStyle/>
          <a:p>
            <a:pPr algn="ctr"/>
            <a:r>
              <a:rPr lang="en-US" sz="1400" dirty="0">
                <a:solidFill>
                  <a:schemeClr val="tx1">
                    <a:lumMod val="95000"/>
                  </a:schemeClr>
                </a:solidFill>
              </a:rPr>
              <a:t>Jesus, Last Supper</a:t>
            </a:r>
          </a:p>
          <a:p>
            <a:pPr algn="ctr"/>
            <a:endParaRPr lang="en-US" sz="1400" dirty="0">
              <a:solidFill>
                <a:schemeClr val="tx1">
                  <a:lumMod val="95000"/>
                </a:schemeClr>
              </a:solidFill>
            </a:endParaRPr>
          </a:p>
          <a:p>
            <a:pPr algn="ctr"/>
            <a:r>
              <a:rPr lang="en-US" sz="1400" dirty="0">
                <a:solidFill>
                  <a:schemeClr val="tx1">
                    <a:lumMod val="95000"/>
                  </a:schemeClr>
                </a:solidFill>
              </a:rPr>
              <a:t>JESUS MAFA</a:t>
            </a:r>
          </a:p>
          <a:p>
            <a:pPr algn="ctr"/>
            <a:r>
              <a:rPr lang="en-US" sz="1400" dirty="0">
                <a:solidFill>
                  <a:schemeClr val="tx1">
                    <a:lumMod val="95000"/>
                  </a:schemeClr>
                </a:solidFill>
              </a:rPr>
              <a:t>Cameroon</a:t>
            </a:r>
          </a:p>
        </p:txBody>
      </p:sp>
      <p:pic>
        <p:nvPicPr>
          <p:cNvPr id="5" name="Picture 4">
            <a:extLst>
              <a:ext uri="{FF2B5EF4-FFF2-40B4-BE49-F238E27FC236}">
                <a16:creationId xmlns:a16="http://schemas.microsoft.com/office/drawing/2014/main" id="{390B40C8-0BF1-FCF8-3BF3-D7D400631E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8600" y="0"/>
            <a:ext cx="4545485"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371600"/>
            <a:ext cx="7239000" cy="2308324"/>
          </a:xfrm>
          <a:prstGeom prst="rect">
            <a:avLst/>
          </a:prstGeom>
        </p:spPr>
        <p:txBody>
          <a:bodyPr wrap="square">
            <a:spAutoFit/>
          </a:bodyPr>
          <a:lstStyle/>
          <a:p>
            <a:r>
              <a:rPr lang="en-US" sz="3600" dirty="0"/>
              <a:t>… Jesus took with him Peter and James and John, and led them up a high mountain apart, by themselves. And he was transfigured before them,</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Mark 9:2b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410201"/>
            <a:ext cx="2895600" cy="1323439"/>
          </a:xfrm>
          <a:prstGeom prst="rect">
            <a:avLst/>
          </a:prstGeom>
          <a:noFill/>
        </p:spPr>
        <p:txBody>
          <a:bodyPr wrap="square" rtlCol="0">
            <a:spAutoFit/>
          </a:bodyPr>
          <a:lstStyle/>
          <a:p>
            <a:pPr algn="ctr"/>
            <a:r>
              <a:rPr lang="en-US" sz="1600" dirty="0">
                <a:solidFill>
                  <a:schemeClr val="tx1">
                    <a:lumMod val="95000"/>
                  </a:schemeClr>
                </a:solidFill>
              </a:rPr>
              <a:t>Transfigured</a:t>
            </a:r>
          </a:p>
          <a:p>
            <a:pPr algn="ctr"/>
            <a:endParaRPr lang="en-US" sz="1600" dirty="0">
              <a:solidFill>
                <a:schemeClr val="tx1">
                  <a:lumMod val="95000"/>
                </a:schemeClr>
              </a:solidFill>
            </a:endParaRPr>
          </a:p>
          <a:p>
            <a:pPr algn="ctr"/>
            <a:r>
              <a:rPr lang="en-US" sz="1600" dirty="0">
                <a:solidFill>
                  <a:schemeClr val="tx1">
                    <a:lumMod val="95000"/>
                  </a:schemeClr>
                </a:solidFill>
              </a:rPr>
              <a:t>Glass etching</a:t>
            </a:r>
          </a:p>
          <a:p>
            <a:pPr algn="ctr"/>
            <a:r>
              <a:rPr lang="en-US" sz="1600" dirty="0">
                <a:solidFill>
                  <a:schemeClr val="tx1">
                    <a:lumMod val="95000"/>
                  </a:schemeClr>
                </a:solidFill>
              </a:rPr>
              <a:t>Church of St </a:t>
            </a:r>
            <a:r>
              <a:rPr lang="en-US" sz="1600" dirty="0" err="1">
                <a:solidFill>
                  <a:schemeClr val="tx1">
                    <a:lumMod val="95000"/>
                  </a:schemeClr>
                </a:solidFill>
              </a:rPr>
              <a:t>Birinus</a:t>
            </a:r>
            <a:endParaRPr lang="en-US" sz="1600" dirty="0">
              <a:solidFill>
                <a:schemeClr val="tx1">
                  <a:lumMod val="95000"/>
                </a:schemeClr>
              </a:solidFill>
            </a:endParaRPr>
          </a:p>
          <a:p>
            <a:pPr algn="ctr"/>
            <a:r>
              <a:rPr lang="en-US" sz="1600" dirty="0">
                <a:solidFill>
                  <a:schemeClr val="tx1">
                    <a:lumMod val="95000"/>
                  </a:schemeClr>
                </a:solidFill>
              </a:rPr>
              <a:t> Dorchester-on-Thames, England</a:t>
            </a:r>
          </a:p>
        </p:txBody>
      </p:sp>
      <p:pic>
        <p:nvPicPr>
          <p:cNvPr id="5" name="Picture 4">
            <a:extLst>
              <a:ext uri="{FF2B5EF4-FFF2-40B4-BE49-F238E27FC236}">
                <a16:creationId xmlns:a16="http://schemas.microsoft.com/office/drawing/2014/main" id="{87FB77BF-A586-4571-A690-B29C6EF7E6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9470" y="0"/>
            <a:ext cx="4333131"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1492</TotalTime>
  <Words>719</Words>
  <Application>Microsoft Office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Transfiguration Sunday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Transfiguration Sunday</dc:title>
  <dc:creator>Anne</dc:creator>
  <cp:lastModifiedBy>Anne Richardson</cp:lastModifiedBy>
  <cp:revision>116</cp:revision>
  <dcterms:created xsi:type="dcterms:W3CDTF">2016-08-31T16:46:43Z</dcterms:created>
  <dcterms:modified xsi:type="dcterms:W3CDTF">2022-10-11T21:29:20Z</dcterms:modified>
</cp:coreProperties>
</file>