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7"/>
  </p:notesMasterIdLst>
  <p:sldIdLst>
    <p:sldId id="256" r:id="rId2"/>
    <p:sldId id="282" r:id="rId3"/>
    <p:sldId id="382" r:id="rId4"/>
    <p:sldId id="383" r:id="rId5"/>
    <p:sldId id="384" r:id="rId6"/>
    <p:sldId id="405" r:id="rId7"/>
    <p:sldId id="406" r:id="rId8"/>
    <p:sldId id="385" r:id="rId9"/>
    <p:sldId id="386" r:id="rId10"/>
    <p:sldId id="387" r:id="rId11"/>
    <p:sldId id="388" r:id="rId12"/>
    <p:sldId id="411" r:id="rId13"/>
    <p:sldId id="412" r:id="rId14"/>
    <p:sldId id="389" r:id="rId15"/>
    <p:sldId id="390" r:id="rId16"/>
    <p:sldId id="409" r:id="rId17"/>
    <p:sldId id="413" r:id="rId18"/>
    <p:sldId id="410" r:id="rId19"/>
    <p:sldId id="391" r:id="rId20"/>
    <p:sldId id="392" r:id="rId21"/>
    <p:sldId id="407" r:id="rId22"/>
    <p:sldId id="408" r:id="rId23"/>
    <p:sldId id="393" r:id="rId24"/>
    <p:sldId id="394" r:id="rId25"/>
    <p:sldId id="29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E073"/>
    <a:srgbClr val="212952"/>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878" y="58"/>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FC9EDE-7936-4DA2-AF34-188A1368B6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68" y="30018"/>
            <a:ext cx="12220013" cy="6827982"/>
          </a:xfrm>
          <a:prstGeom prst="rect">
            <a:avLst/>
          </a:prstGeom>
        </p:spPr>
      </p:pic>
      <p:sp>
        <p:nvSpPr>
          <p:cNvPr id="2" name="Title 1"/>
          <p:cNvSpPr>
            <a:spLocks noGrp="1"/>
          </p:cNvSpPr>
          <p:nvPr>
            <p:ph type="ctrTitle"/>
          </p:nvPr>
        </p:nvSpPr>
        <p:spPr>
          <a:xfrm>
            <a:off x="1905000" y="1490664"/>
            <a:ext cx="8458200" cy="1470025"/>
          </a:xfrm>
        </p:spPr>
        <p:txBody>
          <a:bodyPr>
            <a:noAutofit/>
          </a:bodyPr>
          <a:lstStyle/>
          <a:p>
            <a:r>
              <a:rPr lang="en-US" sz="9600" dirty="0"/>
              <a:t>Third Sunday of Advent</a:t>
            </a:r>
          </a:p>
        </p:txBody>
      </p:sp>
      <p:sp>
        <p:nvSpPr>
          <p:cNvPr id="3" name="Subtitle 2"/>
          <p:cNvSpPr>
            <a:spLocks noGrp="1"/>
          </p:cNvSpPr>
          <p:nvPr>
            <p:ph type="subTitle" idx="1"/>
          </p:nvPr>
        </p:nvSpPr>
        <p:spPr>
          <a:xfrm>
            <a:off x="2933700" y="36576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7696200" y="4686300"/>
            <a:ext cx="3429000" cy="1981200"/>
          </a:xfrm>
          <a:prstGeom prst="rect">
            <a:avLst/>
          </a:prstGeom>
          <a:solidFill>
            <a:srgbClr val="212952">
              <a:alpha val="60000"/>
            </a:srgbClr>
          </a:solidFill>
        </p:spPr>
        <p:txBody>
          <a:bodyPr wrap="square">
            <a:spAutoFit/>
          </a:bodyPr>
          <a:lstStyle/>
          <a:p>
            <a:pPr algn="ctr"/>
            <a:r>
              <a:rPr lang="en-US" sz="2400" dirty="0"/>
              <a:t>Isaiah 61:1-4, 8-11</a:t>
            </a:r>
          </a:p>
          <a:p>
            <a:pPr algn="ctr"/>
            <a:r>
              <a:rPr lang="en-US" sz="2400" dirty="0"/>
              <a:t>Psalm 126 </a:t>
            </a:r>
          </a:p>
          <a:p>
            <a:pPr algn="ctr"/>
            <a:r>
              <a:rPr lang="en-US" sz="2400" dirty="0"/>
              <a:t>or Luke 1:46b-55</a:t>
            </a:r>
          </a:p>
          <a:p>
            <a:pPr algn="ctr"/>
            <a:r>
              <a:rPr lang="en-US" sz="2400" dirty="0"/>
              <a:t>1 Thessalonians 5:16-24</a:t>
            </a:r>
          </a:p>
          <a:p>
            <a:pPr algn="ctr"/>
            <a:r>
              <a:rPr lang="en-US" sz="2400" dirty="0"/>
              <a:t>John 1:6-8, 19-28</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286001"/>
            <a:ext cx="7010400" cy="1200329"/>
          </a:xfrm>
          <a:prstGeom prst="rect">
            <a:avLst/>
          </a:prstGeom>
        </p:spPr>
        <p:txBody>
          <a:bodyPr wrap="square">
            <a:spAutoFit/>
          </a:bodyPr>
          <a:lstStyle/>
          <a:p>
            <a:r>
              <a:rPr lang="en-US" sz="3600" dirty="0">
                <a:cs typeface="Arial" pitchFamily="34" charset="0"/>
              </a:rPr>
              <a:t>Those who go out weeping, </a:t>
            </a:r>
          </a:p>
          <a:p>
            <a:r>
              <a:rPr lang="en-US" sz="3600" dirty="0">
                <a:cs typeface="Arial" pitchFamily="34" charset="0"/>
              </a:rPr>
              <a:t>bearing the seed for sowing, </a:t>
            </a:r>
          </a:p>
        </p:txBody>
      </p:sp>
      <p:sp>
        <p:nvSpPr>
          <p:cNvPr id="5" name="TextBox 4"/>
          <p:cNvSpPr txBox="1"/>
          <p:nvPr/>
        </p:nvSpPr>
        <p:spPr>
          <a:xfrm>
            <a:off x="5638800" y="4114801"/>
            <a:ext cx="3352800" cy="461665"/>
          </a:xfrm>
          <a:prstGeom prst="rect">
            <a:avLst/>
          </a:prstGeom>
          <a:noFill/>
        </p:spPr>
        <p:txBody>
          <a:bodyPr wrap="square" rtlCol="0">
            <a:spAutoFit/>
          </a:bodyPr>
          <a:lstStyle/>
          <a:p>
            <a:pPr algn="ctr"/>
            <a:r>
              <a:rPr lang="en-US" sz="2400" dirty="0">
                <a:solidFill>
                  <a:schemeClr val="tx1">
                    <a:lumMod val="95000"/>
                  </a:schemeClr>
                </a:solidFill>
              </a:rPr>
              <a:t>Psalm </a:t>
            </a:r>
            <a:r>
              <a:rPr lang="en-US" sz="2400" dirty="0" err="1">
                <a:solidFill>
                  <a:schemeClr val="tx1">
                    <a:lumMod val="95000"/>
                  </a:schemeClr>
                </a:solidFill>
              </a:rPr>
              <a:t>126:6a</a:t>
            </a:r>
            <a:endParaRPr lang="en-US" sz="2400" dirty="0">
              <a:solidFill>
                <a:schemeClr val="tx1">
                  <a:lumMod val="95000"/>
                </a:schemeClr>
              </a:solidFill>
            </a:endParaRP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458362"/>
            <a:ext cx="1752600" cy="1323439"/>
          </a:xfrm>
          <a:prstGeom prst="rect">
            <a:avLst/>
          </a:prstGeom>
          <a:noFill/>
        </p:spPr>
        <p:txBody>
          <a:bodyPr wrap="square" rtlCol="0">
            <a:spAutoFit/>
          </a:bodyPr>
          <a:lstStyle/>
          <a:p>
            <a:pPr algn="ctr"/>
            <a:r>
              <a:rPr lang="en-US" sz="1600" dirty="0">
                <a:solidFill>
                  <a:schemeClr val="tx1">
                    <a:lumMod val="95000"/>
                  </a:schemeClr>
                </a:solidFill>
              </a:rPr>
              <a:t>Grief</a:t>
            </a:r>
          </a:p>
          <a:p>
            <a:pPr algn="ctr"/>
            <a:endParaRPr lang="en-US" sz="1600" dirty="0">
              <a:solidFill>
                <a:schemeClr val="tx1">
                  <a:lumMod val="95000"/>
                </a:schemeClr>
              </a:solidFill>
            </a:endParaRPr>
          </a:p>
          <a:p>
            <a:pPr algn="ctr"/>
            <a:r>
              <a:rPr lang="en-US" sz="1600" dirty="0">
                <a:solidFill>
                  <a:schemeClr val="tx1">
                    <a:lumMod val="95000"/>
                  </a:schemeClr>
                </a:solidFill>
              </a:rPr>
              <a:t>Mural in the</a:t>
            </a:r>
          </a:p>
          <a:p>
            <a:pPr algn="ctr"/>
            <a:r>
              <a:rPr lang="en-US" sz="1600" dirty="0">
                <a:solidFill>
                  <a:schemeClr val="tx1">
                    <a:lumMod val="95000"/>
                  </a:schemeClr>
                </a:solidFill>
              </a:rPr>
              <a:t>Mission District</a:t>
            </a:r>
          </a:p>
          <a:p>
            <a:pPr algn="ctr"/>
            <a:r>
              <a:rPr lang="en-US" sz="1600" dirty="0">
                <a:solidFill>
                  <a:schemeClr val="tx1">
                    <a:lumMod val="95000"/>
                  </a:schemeClr>
                </a:solidFill>
              </a:rPr>
              <a:t>San Francisco, CA</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62400" y="76200"/>
            <a:ext cx="6400800" cy="67818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362200"/>
            <a:ext cx="7467600" cy="1754326"/>
          </a:xfrm>
          <a:prstGeom prst="rect">
            <a:avLst/>
          </a:prstGeom>
        </p:spPr>
        <p:txBody>
          <a:bodyPr wrap="square">
            <a:spAutoFit/>
          </a:bodyPr>
          <a:lstStyle/>
          <a:p>
            <a:r>
              <a:rPr lang="en-US" sz="3600" dirty="0"/>
              <a:t>shall come home with shouts of joy, carrying their sheaves. </a:t>
            </a:r>
          </a:p>
          <a:p>
            <a:endParaRPr lang="en-US" sz="3600" dirty="0">
              <a:cs typeface="Arial" pitchFamily="34" charset="0"/>
            </a:endParaRPr>
          </a:p>
        </p:txBody>
      </p:sp>
      <p:sp>
        <p:nvSpPr>
          <p:cNvPr id="5" name="TextBox 4"/>
          <p:cNvSpPr txBox="1"/>
          <p:nvPr/>
        </p:nvSpPr>
        <p:spPr>
          <a:xfrm>
            <a:off x="5791200" y="4267201"/>
            <a:ext cx="3352800" cy="461665"/>
          </a:xfrm>
          <a:prstGeom prst="rect">
            <a:avLst/>
          </a:prstGeom>
          <a:noFill/>
        </p:spPr>
        <p:txBody>
          <a:bodyPr wrap="square" rtlCol="0">
            <a:spAutoFit/>
          </a:bodyPr>
          <a:lstStyle/>
          <a:p>
            <a:pPr algn="ctr"/>
            <a:r>
              <a:rPr lang="en-US" sz="2400" dirty="0">
                <a:solidFill>
                  <a:schemeClr val="tx1">
                    <a:lumMod val="95000"/>
                  </a:schemeClr>
                </a:solidFill>
              </a:rPr>
              <a:t>Psalm </a:t>
            </a:r>
            <a:r>
              <a:rPr lang="en-US" sz="2400" dirty="0" err="1">
                <a:solidFill>
                  <a:schemeClr val="tx1">
                    <a:lumMod val="95000"/>
                  </a:schemeClr>
                </a:solidFill>
              </a:rPr>
              <a:t>126:6b</a:t>
            </a:r>
            <a:endParaRPr lang="en-US" sz="2400" dirty="0">
              <a:solidFill>
                <a:schemeClr val="tx1">
                  <a:lumMod val="95000"/>
                </a:schemeClr>
              </a:solidFill>
            </a:endParaRPr>
          </a:p>
        </p:txBody>
      </p:sp>
    </p:spTree>
    <p:extLst>
      <p:ext uri="{BB962C8B-B14F-4D97-AF65-F5344CB8AC3E}">
        <p14:creationId xmlns:p14="http://schemas.microsoft.com/office/powerpoint/2010/main" val="2082256161"/>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D6102A-D1D4-4C61-88DA-3F74ECB1C1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71600" y="0"/>
            <a:ext cx="9586860" cy="6324600"/>
          </a:xfrm>
          <a:prstGeom prst="rect">
            <a:avLst/>
          </a:prstGeom>
        </p:spPr>
      </p:pic>
      <p:sp>
        <p:nvSpPr>
          <p:cNvPr id="5" name="TextBox 4">
            <a:extLst>
              <a:ext uri="{FF2B5EF4-FFF2-40B4-BE49-F238E27FC236}">
                <a16:creationId xmlns:a16="http://schemas.microsoft.com/office/drawing/2014/main" id="{C27C82F3-89F5-4A07-980D-86CE6192F4D9}"/>
              </a:ext>
            </a:extLst>
          </p:cNvPr>
          <p:cNvSpPr txBox="1"/>
          <p:nvPr/>
        </p:nvSpPr>
        <p:spPr>
          <a:xfrm>
            <a:off x="4572000" y="6412468"/>
            <a:ext cx="3581400" cy="369332"/>
          </a:xfrm>
          <a:prstGeom prst="rect">
            <a:avLst/>
          </a:prstGeom>
          <a:noFill/>
        </p:spPr>
        <p:txBody>
          <a:bodyPr wrap="square" rtlCol="0">
            <a:spAutoFit/>
          </a:bodyPr>
          <a:lstStyle/>
          <a:p>
            <a:pPr algn="ctr"/>
            <a:r>
              <a:rPr lang="en-US" dirty="0"/>
              <a:t>Grain Harvest  --  </a:t>
            </a:r>
            <a:r>
              <a:rPr lang="en-US" dirty="0" err="1"/>
              <a:t>Federigo</a:t>
            </a:r>
            <a:r>
              <a:rPr lang="en-US" dirty="0"/>
              <a:t> </a:t>
            </a:r>
            <a:r>
              <a:rPr lang="en-US" dirty="0" err="1"/>
              <a:t>Rossano</a:t>
            </a:r>
            <a:endParaRPr lang="en-US" dirty="0"/>
          </a:p>
        </p:txBody>
      </p:sp>
    </p:spTree>
    <p:extLst>
      <p:ext uri="{BB962C8B-B14F-4D97-AF65-F5344CB8AC3E}">
        <p14:creationId xmlns:p14="http://schemas.microsoft.com/office/powerpoint/2010/main" val="3979572636"/>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1600200"/>
            <a:ext cx="6324600" cy="2308324"/>
          </a:xfrm>
          <a:prstGeom prst="rect">
            <a:avLst/>
          </a:prstGeom>
        </p:spPr>
        <p:txBody>
          <a:bodyPr wrap="square">
            <a:spAutoFit/>
          </a:bodyPr>
          <a:lstStyle/>
          <a:p>
            <a:r>
              <a:rPr lang="en-US" sz="3600" dirty="0"/>
              <a:t>Rejoice always,</a:t>
            </a:r>
          </a:p>
          <a:p>
            <a:r>
              <a:rPr lang="en-US" sz="3600" dirty="0"/>
              <a:t>pray without ceasing,</a:t>
            </a:r>
          </a:p>
          <a:p>
            <a:r>
              <a:rPr lang="en-US" sz="3600" dirty="0"/>
              <a:t>give thanks … for this is the will of God in Christ Jesus for you.</a:t>
            </a:r>
            <a:endParaRPr lang="en-US" sz="3600" dirty="0">
              <a:cs typeface="Arial" pitchFamily="34" charset="0"/>
            </a:endParaRPr>
          </a:p>
        </p:txBody>
      </p:sp>
      <p:sp>
        <p:nvSpPr>
          <p:cNvPr id="5" name="TextBox 4"/>
          <p:cNvSpPr txBox="1"/>
          <p:nvPr/>
        </p:nvSpPr>
        <p:spPr>
          <a:xfrm>
            <a:off x="5257800" y="4419601"/>
            <a:ext cx="3962400" cy="461665"/>
          </a:xfrm>
          <a:prstGeom prst="rect">
            <a:avLst/>
          </a:prstGeom>
          <a:noFill/>
        </p:spPr>
        <p:txBody>
          <a:bodyPr wrap="square" rtlCol="0">
            <a:spAutoFit/>
          </a:bodyPr>
          <a:lstStyle/>
          <a:p>
            <a:pPr algn="ctr"/>
            <a:r>
              <a:rPr lang="en-US" sz="2400" dirty="0">
                <a:solidFill>
                  <a:schemeClr val="tx1">
                    <a:lumMod val="95000"/>
                  </a:schemeClr>
                </a:solidFill>
              </a:rPr>
              <a:t>1 Thessalonians 5:16, 17, </a:t>
            </a:r>
            <a:r>
              <a:rPr lang="en-US" sz="2400" dirty="0" err="1">
                <a:solidFill>
                  <a:schemeClr val="tx1">
                    <a:lumMod val="95000"/>
                  </a:schemeClr>
                </a:solidFill>
              </a:rPr>
              <a:t>18a</a:t>
            </a:r>
            <a:endParaRPr lang="en-US" sz="2400" dirty="0">
              <a:solidFill>
                <a:schemeClr val="tx1">
                  <a:lumMod val="95000"/>
                </a:schemeClr>
              </a:solidFill>
            </a:endParaRP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Coptic Praise and Prayer </a:t>
            </a:r>
            <a:r>
              <a:rPr lang="en-US" sz="1600" dirty="0" err="1">
                <a:solidFill>
                  <a:schemeClr val="tx1">
                    <a:lumMod val="95000"/>
                  </a:schemeClr>
                </a:solidFill>
              </a:rPr>
              <a:t>Orans</a:t>
            </a:r>
            <a:r>
              <a:rPr lang="en-US" sz="1600" dirty="0">
                <a:solidFill>
                  <a:schemeClr val="tx1">
                    <a:lumMod val="95000"/>
                  </a:schemeClr>
                </a:solidFill>
              </a:rPr>
              <a:t> figures from </a:t>
            </a:r>
            <a:r>
              <a:rPr lang="en-US" sz="1600" dirty="0" err="1">
                <a:solidFill>
                  <a:schemeClr val="tx1">
                    <a:lumMod val="95000"/>
                  </a:schemeClr>
                </a:solidFill>
              </a:rPr>
              <a:t>Bawit</a:t>
            </a:r>
            <a:r>
              <a:rPr lang="en-US" sz="1600" dirty="0">
                <a:solidFill>
                  <a:schemeClr val="tx1">
                    <a:lumMod val="95000"/>
                  </a:schemeClr>
                </a:solidFill>
              </a:rPr>
              <a:t>, Egypt  --  Louvre Museum, Paris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74462" y="533400"/>
            <a:ext cx="7807739" cy="53340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057401"/>
            <a:ext cx="5638800" cy="1789331"/>
          </a:xfrm>
          <a:prstGeom prst="rect">
            <a:avLst/>
          </a:prstGeom>
        </p:spPr>
        <p:txBody>
          <a:bodyPr wrap="square">
            <a:spAutoFit/>
          </a:bodyPr>
          <a:lstStyle/>
          <a:p>
            <a:r>
              <a:rPr lang="en-US" sz="3600" dirty="0"/>
              <a:t>"My soul magnifies the Lord, </a:t>
            </a:r>
          </a:p>
          <a:p>
            <a:r>
              <a:rPr lang="en-US" sz="3600" dirty="0"/>
              <a:t>and my spirit rejoices in God my Savior …"</a:t>
            </a:r>
            <a:endParaRPr lang="en-US" sz="3600" dirty="0">
              <a:cs typeface="Arial" pitchFamily="34" charset="0"/>
            </a:endParaRPr>
          </a:p>
        </p:txBody>
      </p:sp>
      <p:sp>
        <p:nvSpPr>
          <p:cNvPr id="5" name="TextBox 4"/>
          <p:cNvSpPr txBox="1"/>
          <p:nvPr/>
        </p:nvSpPr>
        <p:spPr>
          <a:xfrm>
            <a:off x="5867400" y="44196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1:46b</a:t>
            </a:r>
            <a:r>
              <a:rPr lang="en-US" sz="2400" dirty="0">
                <a:solidFill>
                  <a:schemeClr val="tx1">
                    <a:lumMod val="95000"/>
                  </a:schemeClr>
                </a:solidFill>
              </a:rPr>
              <a:t>, 47</a:t>
            </a:r>
          </a:p>
        </p:txBody>
      </p:sp>
    </p:spTree>
    <p:extLst>
      <p:ext uri="{BB962C8B-B14F-4D97-AF65-F5344CB8AC3E}">
        <p14:creationId xmlns:p14="http://schemas.microsoft.com/office/powerpoint/2010/main" val="1430769642"/>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5715000"/>
            <a:ext cx="2438400" cy="738664"/>
          </a:xfrm>
          <a:prstGeom prst="rect">
            <a:avLst/>
          </a:prstGeom>
          <a:noFill/>
        </p:spPr>
        <p:txBody>
          <a:bodyPr wrap="square" rtlCol="0">
            <a:spAutoFit/>
          </a:bodyPr>
          <a:lstStyle/>
          <a:p>
            <a:pPr algn="ctr"/>
            <a:r>
              <a:rPr lang="en-US" sz="1400" dirty="0">
                <a:solidFill>
                  <a:schemeClr val="tx1">
                    <a:lumMod val="95000"/>
                  </a:schemeClr>
                </a:solidFill>
              </a:rPr>
              <a:t>The Magnificat on Silk</a:t>
            </a:r>
          </a:p>
          <a:p>
            <a:pPr algn="ctr"/>
            <a:endParaRPr lang="en-US" sz="1400" dirty="0">
              <a:solidFill>
                <a:schemeClr val="tx1">
                  <a:lumMod val="95000"/>
                </a:schemeClr>
              </a:solidFill>
            </a:endParaRPr>
          </a:p>
          <a:p>
            <a:pPr algn="ctr"/>
            <a:r>
              <a:rPr lang="en-US" sz="1400" dirty="0">
                <a:solidFill>
                  <a:schemeClr val="tx1">
                    <a:lumMod val="95000"/>
                  </a:schemeClr>
                </a:solidFill>
              </a:rPr>
              <a:t>Frank Wesley</a:t>
            </a:r>
          </a:p>
        </p:txBody>
      </p:sp>
      <p:pic>
        <p:nvPicPr>
          <p:cNvPr id="3" name="Picture 2">
            <a:extLst>
              <a:ext uri="{FF2B5EF4-FFF2-40B4-BE49-F238E27FC236}">
                <a16:creationId xmlns:a16="http://schemas.microsoft.com/office/drawing/2014/main" id="{C3AD1416-260A-5385-7236-4128685FF6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47082" y="0"/>
            <a:ext cx="3915918" cy="6827410"/>
          </a:xfrm>
          <a:prstGeom prst="rect">
            <a:avLst/>
          </a:prstGeom>
        </p:spPr>
      </p:pic>
    </p:spTree>
    <p:extLst>
      <p:ext uri="{BB962C8B-B14F-4D97-AF65-F5344CB8AC3E}">
        <p14:creationId xmlns:p14="http://schemas.microsoft.com/office/powerpoint/2010/main" val="3560041570"/>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05962"/>
            <a:ext cx="2209800" cy="1323439"/>
          </a:xfrm>
          <a:prstGeom prst="rect">
            <a:avLst/>
          </a:prstGeom>
          <a:noFill/>
        </p:spPr>
        <p:txBody>
          <a:bodyPr wrap="square" rtlCol="0">
            <a:spAutoFit/>
          </a:bodyPr>
          <a:lstStyle/>
          <a:p>
            <a:pPr algn="ctr"/>
            <a:r>
              <a:rPr lang="en-US" sz="1600" dirty="0">
                <a:solidFill>
                  <a:schemeClr val="tx1">
                    <a:lumMod val="95000"/>
                  </a:schemeClr>
                </a:solidFill>
              </a:rPr>
              <a:t>Mary of the </a:t>
            </a:r>
            <a:r>
              <a:rPr lang="en-US" sz="1600" dirty="0" err="1">
                <a:solidFill>
                  <a:schemeClr val="tx1">
                    <a:lumMod val="95000"/>
                  </a:schemeClr>
                </a:solidFill>
              </a:rPr>
              <a:t>Magnificat</a:t>
            </a:r>
            <a:endParaRPr lang="en-US" sz="1600" dirty="0">
              <a:solidFill>
                <a:schemeClr val="tx1">
                  <a:lumMod val="95000"/>
                </a:schemeClr>
              </a:solidFill>
            </a:endParaRPr>
          </a:p>
          <a:p>
            <a:pPr algn="ctr"/>
            <a:endParaRPr lang="en-US" sz="1600" dirty="0">
              <a:solidFill>
                <a:schemeClr val="tx1">
                  <a:lumMod val="95000"/>
                </a:schemeClr>
              </a:solidFill>
            </a:endParaRPr>
          </a:p>
          <a:p>
            <a:pPr algn="ctr"/>
            <a:r>
              <a:rPr lang="en-US" sz="1600" dirty="0">
                <a:solidFill>
                  <a:schemeClr val="tx1">
                    <a:lumMod val="95000"/>
                  </a:schemeClr>
                </a:solidFill>
              </a:rPr>
              <a:t>Antonello da Messina National Museum, Palermo, Italy</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0" y="76200"/>
            <a:ext cx="5029200" cy="6718397"/>
          </a:xfrm>
          <a:prstGeom prst="rect">
            <a:avLst/>
          </a:prstGeom>
        </p:spPr>
      </p:pic>
    </p:spTree>
    <p:extLst>
      <p:ext uri="{BB962C8B-B14F-4D97-AF65-F5344CB8AC3E}">
        <p14:creationId xmlns:p14="http://schemas.microsoft.com/office/powerpoint/2010/main" val="2802562187"/>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09801"/>
            <a:ext cx="7467600" cy="1200329"/>
          </a:xfrm>
          <a:prstGeom prst="rect">
            <a:avLst/>
          </a:prstGeom>
        </p:spPr>
        <p:txBody>
          <a:bodyPr wrap="square">
            <a:spAutoFit/>
          </a:bodyPr>
          <a:lstStyle/>
          <a:p>
            <a:r>
              <a:rPr lang="en-US" sz="3600" dirty="0"/>
              <a:t>There was a man sent from God, whose name was John.  </a:t>
            </a:r>
            <a:endParaRPr lang="en-US" sz="3600" dirty="0">
              <a:cs typeface="Arial" pitchFamily="34" charset="0"/>
            </a:endParaRPr>
          </a:p>
        </p:txBody>
      </p:sp>
      <p:sp>
        <p:nvSpPr>
          <p:cNvPr id="5" name="TextBox 4"/>
          <p:cNvSpPr txBox="1"/>
          <p:nvPr/>
        </p:nvSpPr>
        <p:spPr>
          <a:xfrm>
            <a:off x="5791200" y="4114801"/>
            <a:ext cx="3352800" cy="461665"/>
          </a:xfrm>
          <a:prstGeom prst="rect">
            <a:avLst/>
          </a:prstGeom>
          <a:noFill/>
        </p:spPr>
        <p:txBody>
          <a:bodyPr wrap="square" rtlCol="0">
            <a:spAutoFit/>
          </a:bodyPr>
          <a:lstStyle/>
          <a:p>
            <a:pPr algn="ctr"/>
            <a:r>
              <a:rPr lang="en-US" sz="2400" dirty="0">
                <a:solidFill>
                  <a:schemeClr val="tx1">
                    <a:lumMod val="95000"/>
                  </a:schemeClr>
                </a:solidFill>
              </a:rPr>
              <a:t>John 1:6, </a:t>
            </a:r>
            <a:r>
              <a:rPr lang="en-US" sz="2400" dirty="0" err="1">
                <a:solidFill>
                  <a:schemeClr val="tx1">
                    <a:lumMod val="95000"/>
                  </a:schemeClr>
                </a:solidFill>
              </a:rPr>
              <a:t>7a</a:t>
            </a:r>
            <a:endParaRPr lang="en-US" sz="2400" dirty="0">
              <a:solidFill>
                <a:schemeClr val="tx1">
                  <a:lumMod val="95000"/>
                </a:schemeClr>
              </a:solidFill>
            </a:endParaRP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362201"/>
            <a:ext cx="7467600" cy="646331"/>
          </a:xfrm>
          <a:prstGeom prst="rect">
            <a:avLst/>
          </a:prstGeom>
        </p:spPr>
        <p:txBody>
          <a:bodyPr wrap="square">
            <a:spAutoFit/>
          </a:bodyPr>
          <a:lstStyle/>
          <a:p>
            <a:r>
              <a:rPr lang="en-US" sz="3600" dirty="0"/>
              <a:t>For I the LORD love justice …</a:t>
            </a:r>
            <a:endParaRPr lang="en-US" sz="3600" dirty="0">
              <a:cs typeface="Arial" pitchFamily="34" charset="0"/>
            </a:endParaRPr>
          </a:p>
        </p:txBody>
      </p:sp>
      <p:sp>
        <p:nvSpPr>
          <p:cNvPr id="4" name="TextBox 3"/>
          <p:cNvSpPr txBox="1"/>
          <p:nvPr/>
        </p:nvSpPr>
        <p:spPr>
          <a:xfrm>
            <a:off x="5791200" y="4114801"/>
            <a:ext cx="3352800" cy="461665"/>
          </a:xfrm>
          <a:prstGeom prst="rect">
            <a:avLst/>
          </a:prstGeom>
          <a:noFill/>
        </p:spPr>
        <p:txBody>
          <a:bodyPr wrap="square" rtlCol="0">
            <a:spAutoFit/>
          </a:bodyPr>
          <a:lstStyle/>
          <a:p>
            <a:pPr algn="ctr"/>
            <a:r>
              <a:rPr lang="en-US" sz="2400" dirty="0">
                <a:solidFill>
                  <a:schemeClr val="tx1">
                    <a:lumMod val="95000"/>
                  </a:schemeClr>
                </a:solidFill>
              </a:rPr>
              <a:t>Isaiah </a:t>
            </a:r>
            <a:r>
              <a:rPr lang="en-US" sz="2400" dirty="0" err="1">
                <a:solidFill>
                  <a:schemeClr val="tx1">
                    <a:lumMod val="95000"/>
                  </a:schemeClr>
                </a:solidFill>
              </a:rPr>
              <a:t>61:8a</a:t>
            </a:r>
            <a:endParaRPr lang="en-US" sz="2400" dirty="0">
              <a:solidFill>
                <a:schemeClr val="tx1">
                  <a:lumMod val="95000"/>
                </a:schemeClr>
              </a:solidFill>
            </a:endParaRP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410201"/>
            <a:ext cx="2209800" cy="1354217"/>
          </a:xfrm>
          <a:prstGeom prst="rect">
            <a:avLst/>
          </a:prstGeom>
          <a:noFill/>
        </p:spPr>
        <p:txBody>
          <a:bodyPr wrap="square" rtlCol="0">
            <a:spAutoFit/>
          </a:bodyPr>
          <a:lstStyle/>
          <a:p>
            <a:pPr algn="ctr"/>
            <a:r>
              <a:rPr lang="en-US" sz="1600" dirty="0">
                <a:solidFill>
                  <a:schemeClr val="tx1">
                    <a:lumMod val="95000"/>
                  </a:schemeClr>
                </a:solidFill>
              </a:rPr>
              <a:t>John the Baptist </a:t>
            </a:r>
          </a:p>
          <a:p>
            <a:pPr algn="ctr"/>
            <a:endParaRPr lang="en-US" sz="1600" dirty="0">
              <a:solidFill>
                <a:schemeClr val="tx1">
                  <a:lumMod val="95000"/>
                </a:schemeClr>
              </a:solidFill>
            </a:endParaRPr>
          </a:p>
          <a:p>
            <a:pPr algn="ctr"/>
            <a:r>
              <a:rPr lang="en-US" sz="1600" dirty="0">
                <a:solidFill>
                  <a:schemeClr val="tx1">
                    <a:lumMod val="95000"/>
                  </a:schemeClr>
                </a:solidFill>
              </a:rPr>
              <a:t>Mosaic,</a:t>
            </a:r>
          </a:p>
          <a:p>
            <a:pPr algn="ctr"/>
            <a:r>
              <a:rPr lang="en-US" sz="1600" dirty="0" err="1">
                <a:solidFill>
                  <a:schemeClr val="tx1">
                    <a:lumMod val="95000"/>
                  </a:schemeClr>
                </a:solidFill>
              </a:rPr>
              <a:t>Hagia</a:t>
            </a:r>
            <a:r>
              <a:rPr lang="en-US" sz="1600" dirty="0">
                <a:solidFill>
                  <a:schemeClr val="tx1">
                    <a:lumMod val="95000"/>
                  </a:schemeClr>
                </a:solidFill>
              </a:rPr>
              <a:t> Sophia</a:t>
            </a:r>
          </a:p>
          <a:p>
            <a:pPr algn="ctr"/>
            <a:r>
              <a:rPr lang="en-US" sz="1600" dirty="0">
                <a:solidFill>
                  <a:schemeClr val="tx1">
                    <a:lumMod val="95000"/>
                  </a:schemeClr>
                </a:solidFill>
              </a:rPr>
              <a:t>Istanbul, Turkey</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0" y="0"/>
            <a:ext cx="5143500" cy="6858000"/>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6705600" cy="1754326"/>
          </a:xfrm>
          <a:prstGeom prst="rect">
            <a:avLst/>
          </a:prstGeom>
        </p:spPr>
        <p:txBody>
          <a:bodyPr wrap="square">
            <a:spAutoFit/>
          </a:bodyPr>
          <a:lstStyle/>
          <a:p>
            <a:r>
              <a:rPr lang="en-US" sz="3600" dirty="0"/>
              <a:t>He came as a witness to testify to the light, so that all might believe through him.</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1:7</a:t>
            </a:r>
          </a:p>
        </p:txBody>
      </p:sp>
    </p:spTree>
    <p:extLst>
      <p:ext uri="{BB962C8B-B14F-4D97-AF65-F5344CB8AC3E}">
        <p14:creationId xmlns:p14="http://schemas.microsoft.com/office/powerpoint/2010/main" val="1743674092"/>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364540"/>
            <a:ext cx="3124200" cy="1569660"/>
          </a:xfrm>
          <a:prstGeom prst="rect">
            <a:avLst/>
          </a:prstGeom>
          <a:noFill/>
        </p:spPr>
        <p:txBody>
          <a:bodyPr wrap="square" rtlCol="0">
            <a:spAutoFit/>
          </a:bodyPr>
          <a:lstStyle/>
          <a:p>
            <a:pPr algn="ctr"/>
            <a:r>
              <a:rPr lang="en-US" sz="1600" dirty="0">
                <a:solidFill>
                  <a:schemeClr val="tx1">
                    <a:lumMod val="95000"/>
                  </a:schemeClr>
                </a:solidFill>
              </a:rPr>
              <a:t>Light from the Dome</a:t>
            </a:r>
          </a:p>
          <a:p>
            <a:pPr algn="ctr"/>
            <a:endParaRPr lang="en-US" sz="1600" dirty="0">
              <a:solidFill>
                <a:schemeClr val="tx1">
                  <a:lumMod val="95000"/>
                </a:schemeClr>
              </a:solidFill>
            </a:endParaRPr>
          </a:p>
          <a:p>
            <a:pPr algn="ctr"/>
            <a:r>
              <a:rPr lang="en-US" sz="1600" dirty="0">
                <a:solidFill>
                  <a:schemeClr val="tx1">
                    <a:lumMod val="95000"/>
                  </a:schemeClr>
                </a:solidFill>
              </a:rPr>
              <a:t>Oscar Niemeyer</a:t>
            </a:r>
          </a:p>
          <a:p>
            <a:pPr algn="ctr"/>
            <a:r>
              <a:rPr lang="en-US" sz="1600" dirty="0">
                <a:solidFill>
                  <a:schemeClr val="tx1">
                    <a:lumMod val="95000"/>
                  </a:schemeClr>
                </a:solidFill>
              </a:rPr>
              <a:t>Brasilia Cathedral</a:t>
            </a:r>
          </a:p>
          <a:p>
            <a:pPr algn="ctr"/>
            <a:r>
              <a:rPr lang="en-US" sz="1600" dirty="0">
                <a:solidFill>
                  <a:schemeClr val="tx1">
                    <a:lumMod val="95000"/>
                  </a:schemeClr>
                </a:solidFill>
              </a:rPr>
              <a:t>Brasilia, Brazil</a:t>
            </a:r>
          </a:p>
          <a:p>
            <a:pPr algn="ctr"/>
            <a:endParaRPr lang="en-US" sz="1600" dirty="0">
              <a:solidFill>
                <a:schemeClr val="tx1">
                  <a:lumMod val="95000"/>
                </a:schemeClr>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53000" y="0"/>
            <a:ext cx="4572000" cy="6858000"/>
          </a:xfrm>
          <a:prstGeom prst="rect">
            <a:avLst/>
          </a:prstGeom>
        </p:spPr>
      </p:pic>
    </p:spTree>
    <p:extLst>
      <p:ext uri="{BB962C8B-B14F-4D97-AF65-F5344CB8AC3E}">
        <p14:creationId xmlns:p14="http://schemas.microsoft.com/office/powerpoint/2010/main" val="1139635906"/>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1200329"/>
          </a:xfrm>
          <a:prstGeom prst="rect">
            <a:avLst/>
          </a:prstGeom>
        </p:spPr>
        <p:txBody>
          <a:bodyPr wrap="square">
            <a:spAutoFit/>
          </a:bodyPr>
          <a:lstStyle/>
          <a:p>
            <a:r>
              <a:rPr lang="en-US" sz="3600" dirty="0"/>
              <a:t>He himself was not the light, but he came to testify to the light.</a:t>
            </a:r>
            <a:endParaRPr lang="en-US" sz="3600" dirty="0">
              <a:cs typeface="Arial" pitchFamily="34" charset="0"/>
            </a:endParaRPr>
          </a:p>
        </p:txBody>
      </p:sp>
      <p:sp>
        <p:nvSpPr>
          <p:cNvPr id="5" name="TextBox 4"/>
          <p:cNvSpPr txBox="1"/>
          <p:nvPr/>
        </p:nvSpPr>
        <p:spPr>
          <a:xfrm>
            <a:off x="5867400" y="3962401"/>
            <a:ext cx="3352800" cy="461665"/>
          </a:xfrm>
          <a:prstGeom prst="rect">
            <a:avLst/>
          </a:prstGeom>
          <a:noFill/>
        </p:spPr>
        <p:txBody>
          <a:bodyPr wrap="square" rtlCol="0">
            <a:spAutoFit/>
          </a:bodyPr>
          <a:lstStyle/>
          <a:p>
            <a:pPr algn="ctr"/>
            <a:r>
              <a:rPr lang="en-US" sz="2400" dirty="0">
                <a:solidFill>
                  <a:schemeClr val="tx1">
                    <a:lumMod val="95000"/>
                  </a:schemeClr>
                </a:solidFill>
              </a:rPr>
              <a:t>John 1:8</a:t>
            </a:r>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9BCA24-EFE0-49B3-9D2F-D65F8AC30EE0}"/>
              </a:ext>
            </a:extLst>
          </p:cNvPr>
          <p:cNvPicPr>
            <a:picLocks noChangeAspect="1"/>
          </p:cNvPicPr>
          <p:nvPr/>
        </p:nvPicPr>
        <p:blipFill>
          <a:blip r:embed="rId2"/>
          <a:stretch>
            <a:fillRect/>
          </a:stretch>
        </p:blipFill>
        <p:spPr>
          <a:xfrm>
            <a:off x="4324350" y="76200"/>
            <a:ext cx="5657850" cy="6705600"/>
          </a:xfrm>
          <a:prstGeom prst="rect">
            <a:avLst/>
          </a:prstGeom>
          <a:effectLst>
            <a:glow rad="127000">
              <a:srgbClr val="F7E073"/>
            </a:glow>
          </a:effectLst>
        </p:spPr>
      </p:pic>
      <p:sp>
        <p:nvSpPr>
          <p:cNvPr id="7" name="TextBox 6">
            <a:extLst>
              <a:ext uri="{FF2B5EF4-FFF2-40B4-BE49-F238E27FC236}">
                <a16:creationId xmlns:a16="http://schemas.microsoft.com/office/drawing/2014/main" id="{E8DE886B-15FB-4605-BFB3-B98985800D7A}"/>
              </a:ext>
            </a:extLst>
          </p:cNvPr>
          <p:cNvSpPr txBox="1"/>
          <p:nvPr/>
        </p:nvSpPr>
        <p:spPr>
          <a:xfrm>
            <a:off x="2133600" y="5791200"/>
            <a:ext cx="1905000" cy="923330"/>
          </a:xfrm>
          <a:prstGeom prst="rect">
            <a:avLst/>
          </a:prstGeom>
          <a:noFill/>
        </p:spPr>
        <p:txBody>
          <a:bodyPr wrap="square" rtlCol="0">
            <a:spAutoFit/>
          </a:bodyPr>
          <a:lstStyle/>
          <a:p>
            <a:pPr algn="ctr"/>
            <a:r>
              <a:rPr lang="en-US" dirty="0"/>
              <a:t>Advent Candle</a:t>
            </a:r>
          </a:p>
          <a:p>
            <a:pPr algn="ctr"/>
            <a:endParaRPr lang="en-US" dirty="0"/>
          </a:p>
          <a:p>
            <a:pPr algn="ctr"/>
            <a:r>
              <a:rPr lang="en-US" dirty="0"/>
              <a:t>Lauren Plummer</a:t>
            </a:r>
          </a:p>
        </p:txBody>
      </p:sp>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it-IT" sz="1600" dirty="0"/>
          </a:p>
          <a:p>
            <a:pPr>
              <a:buNone/>
            </a:pPr>
            <a:r>
              <a:rPr lang="it-IT" sz="1600" dirty="0"/>
              <a:t>https://www.flickr.com/photos/mikecogh/5014852692/ - Michael Coughlan</a:t>
            </a:r>
          </a:p>
          <a:p>
            <a:pPr>
              <a:buNone/>
            </a:pPr>
            <a:r>
              <a:rPr lang="it-IT" sz="1600" dirty="0"/>
              <a:t>https://commons.wikimedia.org/wiki/File:Carl_Massmann_Gartenarbeit.jpg</a:t>
            </a:r>
          </a:p>
          <a:p>
            <a:pPr>
              <a:buNone/>
            </a:pPr>
            <a:r>
              <a:rPr lang="it-IT" sz="1600" dirty="0"/>
              <a:t>https://commons.wikimedia.org/wiki/File:Human_Fraternity.png</a:t>
            </a:r>
          </a:p>
          <a:p>
            <a:pPr>
              <a:buNone/>
            </a:pPr>
            <a:r>
              <a:rPr lang="en-US" sz="1600" dirty="0"/>
              <a:t>Lauren Wright Pittman, http://www.lewpstudio.com/</a:t>
            </a:r>
            <a:endParaRPr lang="it-IT" sz="1600" dirty="0"/>
          </a:p>
          <a:p>
            <a:pPr>
              <a:buNone/>
            </a:pPr>
            <a:r>
              <a:rPr lang="it-IT" sz="1600" dirty="0"/>
              <a:t>https://www.flickr.com/photos/15117071790 – merri</a:t>
            </a:r>
          </a:p>
          <a:p>
            <a:pPr>
              <a:buNone/>
            </a:pPr>
            <a:r>
              <a:rPr lang="it-IT" sz="1600" dirty="0"/>
              <a:t>https://commons.wikimedia.org/wiki/File:Federigo_Rossano_-_Grain_Harvest.jpg</a:t>
            </a:r>
          </a:p>
          <a:p>
            <a:pPr>
              <a:buNone/>
            </a:pPr>
            <a:r>
              <a:rPr lang="it-IT" sz="1600" dirty="0"/>
              <a:t>http://diglib.library.vanderbilt.edu/act-imagelink.pl?RC=54464</a:t>
            </a:r>
          </a:p>
          <a:p>
            <a:pPr>
              <a:buNone/>
            </a:pPr>
            <a:r>
              <a:rPr lang="en-US" sz="1600" dirty="0"/>
              <a:t>Estate of Frank Wesley, http://www.frankwesleyart.com/main_page.htm</a:t>
            </a:r>
            <a:endParaRPr lang="it-IT" sz="1600" dirty="0"/>
          </a:p>
          <a:p>
            <a:pPr>
              <a:buNone/>
            </a:pPr>
            <a:r>
              <a:rPr lang="it-IT" sz="1600" dirty="0"/>
              <a:t>https://commons.wikimedia.org/wiki/File:Antonello_da_Messina_-_Virgin_Annunciate_-_Galleria_Regionale_della_Sicilia,_Palermo.jpg</a:t>
            </a:r>
          </a:p>
          <a:p>
            <a:pPr>
              <a:buNone/>
            </a:pPr>
            <a:r>
              <a:rPr lang="it-IT" sz="1600" dirty="0"/>
              <a:t>https://www.flickr.com/photos/frenchieb/590576803 – F. Tronchin</a:t>
            </a:r>
          </a:p>
          <a:p>
            <a:pPr>
              <a:buNone/>
            </a:pPr>
            <a:r>
              <a:rPr lang="it-IT" sz="1600" dirty="0"/>
              <a:t>http://www.flickr.com/photos/babasteve/3124402502/</a:t>
            </a:r>
          </a:p>
          <a:p>
            <a:pPr>
              <a:buNone/>
            </a:pPr>
            <a:r>
              <a:rPr lang="it-IT" sz="1600" dirty="0"/>
              <a:t>http://diglib.library.vanderbilt.edu/act-imagelink.pl?RC=57132 – Lauren Plummer</a:t>
            </a:r>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"Sustainability"  --  Building mural, Adelaide, Australia</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79735" y="164069"/>
            <a:ext cx="8232531" cy="5957537"/>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86001"/>
            <a:ext cx="6934200" cy="1200329"/>
          </a:xfrm>
          <a:prstGeom prst="rect">
            <a:avLst/>
          </a:prstGeom>
        </p:spPr>
        <p:txBody>
          <a:bodyPr wrap="square">
            <a:spAutoFit/>
          </a:bodyPr>
          <a:lstStyle/>
          <a:p>
            <a:r>
              <a:rPr lang="en-US" sz="3600" dirty="0"/>
              <a:t>For as … a garden causes what is sown in it to spring up, </a:t>
            </a:r>
            <a:endParaRPr lang="en-US" sz="3600" dirty="0">
              <a:cs typeface="Arial" pitchFamily="34" charset="0"/>
            </a:endParaRPr>
          </a:p>
        </p:txBody>
      </p:sp>
      <p:sp>
        <p:nvSpPr>
          <p:cNvPr id="5" name="TextBox 4"/>
          <p:cNvSpPr txBox="1"/>
          <p:nvPr/>
        </p:nvSpPr>
        <p:spPr>
          <a:xfrm>
            <a:off x="5867400" y="4343401"/>
            <a:ext cx="3352800" cy="461665"/>
          </a:xfrm>
          <a:prstGeom prst="rect">
            <a:avLst/>
          </a:prstGeom>
          <a:noFill/>
        </p:spPr>
        <p:txBody>
          <a:bodyPr wrap="square" rtlCol="0">
            <a:spAutoFit/>
          </a:bodyPr>
          <a:lstStyle/>
          <a:p>
            <a:pPr algn="ctr"/>
            <a:r>
              <a:rPr lang="en-US" sz="2400" dirty="0">
                <a:solidFill>
                  <a:schemeClr val="tx1">
                    <a:lumMod val="95000"/>
                  </a:schemeClr>
                </a:solidFill>
              </a:rPr>
              <a:t>Isaiah </a:t>
            </a:r>
            <a:r>
              <a:rPr lang="en-US" sz="2400" dirty="0" err="1">
                <a:solidFill>
                  <a:schemeClr val="tx1">
                    <a:lumMod val="95000"/>
                  </a:schemeClr>
                </a:solidFill>
              </a:rPr>
              <a:t>61:11a</a:t>
            </a:r>
            <a:endParaRPr lang="en-US" sz="2400" dirty="0">
              <a:solidFill>
                <a:schemeClr val="tx1">
                  <a:lumMod val="95000"/>
                </a:schemeClr>
              </a:solidFill>
            </a:endParaRP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5382162"/>
            <a:ext cx="1828800" cy="1323439"/>
          </a:xfrm>
          <a:prstGeom prst="rect">
            <a:avLst/>
          </a:prstGeom>
          <a:noFill/>
        </p:spPr>
        <p:txBody>
          <a:bodyPr wrap="square" rtlCol="0">
            <a:spAutoFit/>
          </a:bodyPr>
          <a:lstStyle/>
          <a:p>
            <a:pPr algn="ctr"/>
            <a:r>
              <a:rPr lang="en-US" sz="1600" dirty="0">
                <a:solidFill>
                  <a:schemeClr val="tx1">
                    <a:lumMod val="95000"/>
                  </a:schemeClr>
                </a:solidFill>
              </a:rPr>
              <a:t>Working in the Garden</a:t>
            </a:r>
          </a:p>
          <a:p>
            <a:pPr algn="ctr"/>
            <a:endParaRPr lang="en-US" sz="1600" dirty="0">
              <a:solidFill>
                <a:schemeClr val="tx1">
                  <a:lumMod val="95000"/>
                </a:schemeClr>
              </a:solidFill>
            </a:endParaRPr>
          </a:p>
          <a:p>
            <a:pPr algn="ctr"/>
            <a:r>
              <a:rPr lang="en-US" sz="1600" dirty="0">
                <a:solidFill>
                  <a:schemeClr val="tx1">
                    <a:lumMod val="95000"/>
                  </a:schemeClr>
                </a:solidFill>
              </a:rPr>
              <a:t> Carl </a:t>
            </a:r>
            <a:r>
              <a:rPr lang="en-US" sz="1600" dirty="0" err="1">
                <a:solidFill>
                  <a:schemeClr val="tx1">
                    <a:lumMod val="95000"/>
                  </a:schemeClr>
                </a:solidFill>
              </a:rPr>
              <a:t>Massmann</a:t>
            </a:r>
            <a:r>
              <a:rPr lang="en-US" sz="1600" dirty="0">
                <a:solidFill>
                  <a:schemeClr val="tx1">
                    <a:lumMod val="95000"/>
                  </a:schemeClr>
                </a:solidFill>
              </a:rPr>
              <a:t> before 1929</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00601" y="0"/>
            <a:ext cx="4949279"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477000" cy="1754326"/>
          </a:xfrm>
          <a:prstGeom prst="rect">
            <a:avLst/>
          </a:prstGeom>
        </p:spPr>
        <p:txBody>
          <a:bodyPr wrap="square">
            <a:spAutoFit/>
          </a:bodyPr>
          <a:lstStyle/>
          <a:p>
            <a:r>
              <a:rPr lang="en-US" sz="3600" dirty="0"/>
              <a:t>… so the Lord GOD will cause righteousness and praise to spring up before all the nations. </a:t>
            </a:r>
            <a:endParaRPr lang="en-US" sz="3600" dirty="0">
              <a:cs typeface="Arial" pitchFamily="34" charset="0"/>
            </a:endParaRPr>
          </a:p>
        </p:txBody>
      </p:sp>
      <p:sp>
        <p:nvSpPr>
          <p:cNvPr id="5" name="TextBox 4"/>
          <p:cNvSpPr txBox="1"/>
          <p:nvPr/>
        </p:nvSpPr>
        <p:spPr>
          <a:xfrm>
            <a:off x="5867400" y="4495801"/>
            <a:ext cx="3352800" cy="461665"/>
          </a:xfrm>
          <a:prstGeom prst="rect">
            <a:avLst/>
          </a:prstGeom>
          <a:noFill/>
        </p:spPr>
        <p:txBody>
          <a:bodyPr wrap="square" rtlCol="0">
            <a:spAutoFit/>
          </a:bodyPr>
          <a:lstStyle/>
          <a:p>
            <a:pPr algn="ctr"/>
            <a:r>
              <a:rPr lang="en-US" sz="2400" dirty="0">
                <a:solidFill>
                  <a:schemeClr val="tx1">
                    <a:lumMod val="95000"/>
                  </a:schemeClr>
                </a:solidFill>
              </a:rPr>
              <a:t>Isaiah </a:t>
            </a:r>
            <a:r>
              <a:rPr lang="en-US" sz="2400" dirty="0" err="1">
                <a:solidFill>
                  <a:schemeClr val="tx1">
                    <a:lumMod val="95000"/>
                  </a:schemeClr>
                </a:solidFill>
              </a:rPr>
              <a:t>61:11b</a:t>
            </a:r>
            <a:endParaRPr lang="en-US" sz="2400" dirty="0">
              <a:solidFill>
                <a:schemeClr val="tx1">
                  <a:lumMod val="95000"/>
                </a:schemeClr>
              </a:solidFill>
            </a:endParaRPr>
          </a:p>
        </p:txBody>
      </p:sp>
    </p:spTree>
    <p:extLst>
      <p:ext uri="{BB962C8B-B14F-4D97-AF65-F5344CB8AC3E}">
        <p14:creationId xmlns:p14="http://schemas.microsoft.com/office/powerpoint/2010/main" val="3025539490"/>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6400800"/>
            <a:ext cx="9448800" cy="307777"/>
          </a:xfrm>
          <a:prstGeom prst="rect">
            <a:avLst/>
          </a:prstGeom>
          <a:noFill/>
        </p:spPr>
        <p:txBody>
          <a:bodyPr wrap="square" rtlCol="0">
            <a:spAutoFit/>
          </a:bodyPr>
          <a:lstStyle/>
          <a:p>
            <a:pPr algn="ctr"/>
            <a:r>
              <a:rPr lang="en-US" sz="1400" dirty="0">
                <a:solidFill>
                  <a:schemeClr val="tx1">
                    <a:lumMod val="95000"/>
                  </a:schemeClr>
                </a:solidFill>
              </a:rPr>
              <a:t>Hands Across the Globe  --  </a:t>
            </a:r>
            <a:r>
              <a:rPr lang="en-US" sz="1400" dirty="0" err="1">
                <a:solidFill>
                  <a:schemeClr val="tx1">
                    <a:lumMod val="95000"/>
                  </a:schemeClr>
                </a:solidFill>
              </a:rPr>
              <a:t>Truthseeker</a:t>
            </a:r>
            <a:r>
              <a:rPr lang="en-US" sz="1400" dirty="0">
                <a:solidFill>
                  <a:schemeClr val="tx1">
                    <a:lumMod val="95000"/>
                  </a:schemeClr>
                </a:solidFill>
              </a:rPr>
              <a:t> Digital Commons</a:t>
            </a:r>
          </a:p>
        </p:txBody>
      </p:sp>
      <p:pic>
        <p:nvPicPr>
          <p:cNvPr id="5" name="Picture 4">
            <a:extLst>
              <a:ext uri="{FF2B5EF4-FFF2-40B4-BE49-F238E27FC236}">
                <a16:creationId xmlns:a16="http://schemas.microsoft.com/office/drawing/2014/main" id="{04B477CC-7F9B-5F47-4E93-B5AD6D65A737}"/>
              </a:ext>
            </a:extLst>
          </p:cNvPr>
          <p:cNvPicPr>
            <a:picLocks noChangeAspect="1"/>
          </p:cNvPicPr>
          <p:nvPr/>
        </p:nvPicPr>
        <p:blipFill>
          <a:blip r:embed="rId2"/>
          <a:stretch>
            <a:fillRect/>
          </a:stretch>
        </p:blipFill>
        <p:spPr>
          <a:xfrm>
            <a:off x="3276600" y="228600"/>
            <a:ext cx="6019800" cy="6019800"/>
          </a:xfrm>
          <a:prstGeom prst="rect">
            <a:avLst/>
          </a:prstGeom>
        </p:spPr>
      </p:pic>
    </p:spTree>
    <p:extLst>
      <p:ext uri="{BB962C8B-B14F-4D97-AF65-F5344CB8AC3E}">
        <p14:creationId xmlns:p14="http://schemas.microsoft.com/office/powerpoint/2010/main" val="433388133"/>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057401"/>
            <a:ext cx="6781800" cy="1789331"/>
          </a:xfrm>
          <a:prstGeom prst="rect">
            <a:avLst/>
          </a:prstGeom>
        </p:spPr>
        <p:txBody>
          <a:bodyPr wrap="square">
            <a:spAutoFit/>
          </a:bodyPr>
          <a:lstStyle/>
          <a:p>
            <a:r>
              <a:rPr lang="en-US" sz="3600" dirty="0"/>
              <a:t>Then our mouth was filled with laughter, and our tongue with shouts of joy …</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a:t>
            </a:r>
            <a:r>
              <a:rPr lang="en-US" sz="2400" dirty="0" err="1">
                <a:solidFill>
                  <a:schemeClr val="tx1">
                    <a:lumMod val="95000"/>
                  </a:schemeClr>
                </a:solidFill>
              </a:rPr>
              <a:t>126:2a</a:t>
            </a:r>
            <a:endParaRPr lang="en-US" sz="2400" dirty="0">
              <a:solidFill>
                <a:schemeClr val="tx1">
                  <a:lumMod val="95000"/>
                </a:schemeClr>
              </a:solidFill>
            </a:endParaRP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6096000"/>
            <a:ext cx="8763000" cy="307777"/>
          </a:xfrm>
          <a:prstGeom prst="rect">
            <a:avLst/>
          </a:prstGeom>
          <a:noFill/>
        </p:spPr>
        <p:txBody>
          <a:bodyPr wrap="square" rtlCol="0">
            <a:spAutoFit/>
          </a:bodyPr>
          <a:lstStyle/>
          <a:p>
            <a:pPr algn="ctr"/>
            <a:r>
              <a:rPr lang="en-US" sz="1400" dirty="0">
                <a:solidFill>
                  <a:schemeClr val="tx1">
                    <a:lumMod val="95000"/>
                  </a:schemeClr>
                </a:solidFill>
              </a:rPr>
              <a:t>Shining Hope  --  Lauren Wright Pittman</a:t>
            </a:r>
          </a:p>
        </p:txBody>
      </p:sp>
      <p:pic>
        <p:nvPicPr>
          <p:cNvPr id="5" name="Picture 4">
            <a:extLst>
              <a:ext uri="{FF2B5EF4-FFF2-40B4-BE49-F238E27FC236}">
                <a16:creationId xmlns:a16="http://schemas.microsoft.com/office/drawing/2014/main" id="{B1C45572-3348-8235-A4CF-25F4E8ADC929}"/>
              </a:ext>
            </a:extLst>
          </p:cNvPr>
          <p:cNvPicPr>
            <a:picLocks noChangeAspect="1"/>
          </p:cNvPicPr>
          <p:nvPr/>
        </p:nvPicPr>
        <p:blipFill>
          <a:blip r:embed="rId2"/>
          <a:stretch>
            <a:fillRect/>
          </a:stretch>
        </p:blipFill>
        <p:spPr>
          <a:xfrm>
            <a:off x="4241800" y="1066800"/>
            <a:ext cx="3530600" cy="441325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1592</TotalTime>
  <Words>625</Words>
  <Application>Microsoft Office PowerPoint</Application>
  <PresentationFormat>Widescreen</PresentationFormat>
  <Paragraphs>82</Paragraphs>
  <Slides>25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First Sunday after Christmas Day Year A</vt:lpstr>
      <vt:lpstr>Third Sunday of Advent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Third Sunday of Advent</dc:title>
  <dc:creator>Anne</dc:creator>
  <cp:lastModifiedBy>Anne Richardson</cp:lastModifiedBy>
  <cp:revision>107</cp:revision>
  <dcterms:created xsi:type="dcterms:W3CDTF">2016-08-31T16:46:43Z</dcterms:created>
  <dcterms:modified xsi:type="dcterms:W3CDTF">2022-10-11T13:32:07Z</dcterms:modified>
</cp:coreProperties>
</file>