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382" r:id="rId4"/>
    <p:sldId id="383" r:id="rId5"/>
    <p:sldId id="384" r:id="rId6"/>
    <p:sldId id="385" r:id="rId7"/>
    <p:sldId id="386" r:id="rId8"/>
    <p:sldId id="387" r:id="rId9"/>
    <p:sldId id="408" r:id="rId10"/>
    <p:sldId id="409" r:id="rId11"/>
    <p:sldId id="392" r:id="rId12"/>
    <p:sldId id="391" r:id="rId13"/>
    <p:sldId id="394" r:id="rId14"/>
    <p:sldId id="393" r:id="rId15"/>
    <p:sldId id="395" r:id="rId16"/>
    <p:sldId id="396" r:id="rId17"/>
    <p:sldId id="397" r:id="rId18"/>
    <p:sldId id="398" r:id="rId19"/>
    <p:sldId id="399" r:id="rId20"/>
    <p:sldId id="412" r:id="rId21"/>
    <p:sldId id="401" r:id="rId22"/>
    <p:sldId id="410" r:id="rId23"/>
    <p:sldId id="403" r:id="rId24"/>
    <p:sldId id="404"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546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43"/>
      </p:cViewPr>
      <p:guideLst>
        <p:guide orient="horz" pos="2160"/>
        <p:guide pos="384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22</a:t>
            </a:fld>
            <a:endParaRPr lang="en-US"/>
          </a:p>
        </p:txBody>
      </p:sp>
    </p:spTree>
    <p:extLst>
      <p:ext uri="{BB962C8B-B14F-4D97-AF65-F5344CB8AC3E}">
        <p14:creationId xmlns:p14="http://schemas.microsoft.com/office/powerpoint/2010/main" val="168546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6900" y="332958"/>
            <a:ext cx="8458200" cy="1698625"/>
          </a:xfrm>
        </p:spPr>
        <p:txBody>
          <a:bodyPr>
            <a:noAutofit/>
          </a:bodyPr>
          <a:lstStyle/>
          <a:p>
            <a:r>
              <a:rPr lang="en-US" sz="8000" dirty="0"/>
              <a:t>Second Sunday of Easter</a:t>
            </a:r>
          </a:p>
        </p:txBody>
      </p:sp>
      <p:sp>
        <p:nvSpPr>
          <p:cNvPr id="3" name="Subtitle 2"/>
          <p:cNvSpPr>
            <a:spLocks noGrp="1"/>
          </p:cNvSpPr>
          <p:nvPr>
            <p:ph type="subTitle" idx="1"/>
          </p:nvPr>
        </p:nvSpPr>
        <p:spPr>
          <a:xfrm>
            <a:off x="1866900" y="5403741"/>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6019800" y="4914900"/>
            <a:ext cx="2590800" cy="1815882"/>
          </a:xfrm>
          <a:prstGeom prst="rect">
            <a:avLst/>
          </a:prstGeom>
          <a:noFill/>
        </p:spPr>
        <p:txBody>
          <a:bodyPr wrap="square">
            <a:spAutoFit/>
          </a:bodyPr>
          <a:lstStyle/>
          <a:p>
            <a:pPr algn="ctr"/>
            <a:r>
              <a:rPr lang="en-US" sz="2800" dirty="0"/>
              <a:t>Acts 4:32-35</a:t>
            </a:r>
          </a:p>
          <a:p>
            <a:pPr algn="ctr"/>
            <a:r>
              <a:rPr lang="en-US" sz="2800" dirty="0"/>
              <a:t>Psalm 133</a:t>
            </a:r>
          </a:p>
          <a:p>
            <a:pPr algn="ctr"/>
            <a:r>
              <a:rPr lang="en-US" sz="2800" dirty="0"/>
              <a:t>1 John 1:1-2:2</a:t>
            </a:r>
          </a:p>
          <a:p>
            <a:pPr algn="ctr"/>
            <a:r>
              <a:rPr lang="en-US" sz="2800" dirty="0"/>
              <a:t>John 20:19-31</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057400"/>
            <a:ext cx="6934200" cy="1754326"/>
          </a:xfrm>
          <a:prstGeom prst="rect">
            <a:avLst/>
          </a:prstGeom>
        </p:spPr>
        <p:txBody>
          <a:bodyPr wrap="square">
            <a:spAutoFit/>
          </a:bodyPr>
          <a:lstStyle/>
          <a:p>
            <a:r>
              <a:rPr lang="en-US" sz="3600" dirty="0"/>
              <a:t>When he had said this, he breathed on them and said to them, "Receive the Holy Spirit."</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20:22</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6934" y="6400800"/>
            <a:ext cx="5562600" cy="307777"/>
          </a:xfrm>
          <a:prstGeom prst="rect">
            <a:avLst/>
          </a:prstGeom>
          <a:noFill/>
        </p:spPr>
        <p:txBody>
          <a:bodyPr wrap="square" rtlCol="0">
            <a:spAutoFit/>
          </a:bodyPr>
          <a:lstStyle/>
          <a:p>
            <a:pPr algn="ctr"/>
            <a:r>
              <a:rPr lang="en-US" sz="1400" dirty="0">
                <a:solidFill>
                  <a:schemeClr val="tx1">
                    <a:lumMod val="95000"/>
                  </a:schemeClr>
                </a:solidFill>
              </a:rPr>
              <a:t>Altar of God  --  Frank Wesley</a:t>
            </a:r>
          </a:p>
        </p:txBody>
      </p:sp>
      <p:pic>
        <p:nvPicPr>
          <p:cNvPr id="5" name="Picture 4">
            <a:extLst>
              <a:ext uri="{FF2B5EF4-FFF2-40B4-BE49-F238E27FC236}">
                <a16:creationId xmlns:a16="http://schemas.microsoft.com/office/drawing/2014/main" id="{BCC69B07-7691-2157-8F98-160E097D76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304800"/>
            <a:ext cx="8548211" cy="5812364"/>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209800"/>
            <a:ext cx="6934200" cy="1754326"/>
          </a:xfrm>
          <a:prstGeom prst="rect">
            <a:avLst/>
          </a:prstGeom>
        </p:spPr>
        <p:txBody>
          <a:bodyPr wrap="square">
            <a:spAutoFit/>
          </a:bodyPr>
          <a:lstStyle/>
          <a:p>
            <a:r>
              <a:rPr lang="en-US" sz="3600" dirty="0"/>
              <a:t>But Thomas … one of the twelve, was not with them when Jesus came.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20:24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Disciples, detail from Doubting Thomas  -- </a:t>
            </a:r>
            <a:r>
              <a:rPr lang="en-US" sz="1600" dirty="0" err="1"/>
              <a:t>Hosios</a:t>
            </a:r>
            <a:r>
              <a:rPr lang="en-US" sz="1600" dirty="0"/>
              <a:t> Loukas Monastery, Boeotia, Greece</a:t>
            </a:r>
            <a:r>
              <a:rPr lang="en-US" sz="1600" dirty="0">
                <a:solidFill>
                  <a:schemeClr val="tx1">
                    <a:lumMod val="95000"/>
                  </a:schemeClr>
                </a:solidFill>
              </a:rPr>
              <a:t> </a:t>
            </a:r>
          </a:p>
        </p:txBody>
      </p:sp>
      <p:pic>
        <p:nvPicPr>
          <p:cNvPr id="2" name="Picture 1">
            <a:extLst>
              <a:ext uri="{FF2B5EF4-FFF2-40B4-BE49-F238E27FC236}">
                <a16:creationId xmlns:a16="http://schemas.microsoft.com/office/drawing/2014/main" id="{EF62F802-35BC-45EB-80F7-C8D07A24FE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4600" y="231228"/>
            <a:ext cx="7086600" cy="5864772"/>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0"/>
            <a:ext cx="6781800" cy="1754326"/>
          </a:xfrm>
          <a:prstGeom prst="rect">
            <a:avLst/>
          </a:prstGeom>
        </p:spPr>
        <p:txBody>
          <a:bodyPr wrap="square">
            <a:spAutoFit/>
          </a:bodyPr>
          <a:lstStyle/>
          <a:p>
            <a:r>
              <a:rPr lang="en-US" sz="3600" dirty="0"/>
              <a:t>So the other disciples told him, "We have seen the Lord." But he said to them,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20:25a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7086600" cy="2308324"/>
          </a:xfrm>
          <a:prstGeom prst="rect">
            <a:avLst/>
          </a:prstGeom>
        </p:spPr>
        <p:txBody>
          <a:bodyPr wrap="square">
            <a:spAutoFit/>
          </a:bodyPr>
          <a:lstStyle/>
          <a:p>
            <a:r>
              <a:rPr lang="en-US" sz="3600" dirty="0"/>
              <a:t>"Unless I see the mark of the nails in his hands, and put my finger in the mark of the nails and my hand in his side, I will not believe."</a:t>
            </a:r>
            <a:endParaRPr lang="en-US" sz="3600" dirty="0">
              <a:cs typeface="Arial" pitchFamily="34" charset="0"/>
            </a:endParaRPr>
          </a:p>
        </p:txBody>
      </p:sp>
      <p:sp>
        <p:nvSpPr>
          <p:cNvPr id="5" name="TextBox 4"/>
          <p:cNvSpPr txBox="1"/>
          <p:nvPr/>
        </p:nvSpPr>
        <p:spPr>
          <a:xfrm>
            <a:off x="6019800" y="4572001"/>
            <a:ext cx="3352800" cy="461665"/>
          </a:xfrm>
          <a:prstGeom prst="rect">
            <a:avLst/>
          </a:prstGeom>
          <a:noFill/>
        </p:spPr>
        <p:txBody>
          <a:bodyPr wrap="square" rtlCol="0">
            <a:spAutoFit/>
          </a:bodyPr>
          <a:lstStyle/>
          <a:p>
            <a:pPr algn="ctr"/>
            <a:r>
              <a:rPr lang="en-US" sz="2400" dirty="0">
                <a:solidFill>
                  <a:schemeClr val="tx1">
                    <a:lumMod val="95000"/>
                  </a:schemeClr>
                </a:solidFill>
              </a:rPr>
              <a:t>John 20:25b</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599" y="6079123"/>
            <a:ext cx="8686800" cy="338554"/>
          </a:xfrm>
          <a:prstGeom prst="rect">
            <a:avLst/>
          </a:prstGeom>
          <a:noFill/>
        </p:spPr>
        <p:txBody>
          <a:bodyPr wrap="square" rtlCol="0">
            <a:spAutoFit/>
          </a:bodyPr>
          <a:lstStyle/>
          <a:p>
            <a:pPr algn="ctr"/>
            <a:r>
              <a:rPr lang="en-US" sz="1600" dirty="0">
                <a:solidFill>
                  <a:schemeClr val="tx1">
                    <a:lumMod val="95000"/>
                  </a:schemeClr>
                </a:solidFill>
              </a:rPr>
              <a:t>Doubting Thomas  --  </a:t>
            </a:r>
            <a:r>
              <a:rPr lang="en-US" sz="1600" dirty="0" err="1">
                <a:solidFill>
                  <a:schemeClr val="tx1">
                    <a:lumMod val="95000"/>
                  </a:schemeClr>
                </a:solidFill>
              </a:rPr>
              <a:t>Zoltán</a:t>
            </a:r>
            <a:r>
              <a:rPr lang="en-US" sz="1600" dirty="0">
                <a:solidFill>
                  <a:schemeClr val="tx1">
                    <a:lumMod val="95000"/>
                  </a:schemeClr>
                </a:solidFill>
              </a:rPr>
              <a:t> </a:t>
            </a:r>
            <a:r>
              <a:rPr lang="en-US" sz="1600" dirty="0" err="1">
                <a:solidFill>
                  <a:schemeClr val="tx1">
                    <a:lumMod val="95000"/>
                  </a:schemeClr>
                </a:solidFill>
              </a:rPr>
              <a:t>Joó</a:t>
            </a:r>
            <a:r>
              <a:rPr lang="en-US" sz="1600" dirty="0">
                <a:solidFill>
                  <a:schemeClr val="tx1">
                    <a:lumMod val="95000"/>
                  </a:schemeClr>
                </a:solidFill>
              </a:rPr>
              <a:t>,  Panel painting, Hungary</a:t>
            </a:r>
          </a:p>
        </p:txBody>
      </p:sp>
      <p:pic>
        <p:nvPicPr>
          <p:cNvPr id="1026" name="Picture 2" descr="Title: Doubting Thomas&#10;[Click for larger image view]">
            <a:extLst>
              <a:ext uri="{FF2B5EF4-FFF2-40B4-BE49-F238E27FC236}">
                <a16:creationId xmlns:a16="http://schemas.microsoft.com/office/drawing/2014/main" id="{A6A644BF-8760-4ED5-898B-B18D7C5F34F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01849" y="762000"/>
            <a:ext cx="4188301"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828800"/>
            <a:ext cx="6705600" cy="2308324"/>
          </a:xfrm>
          <a:prstGeom prst="rect">
            <a:avLst/>
          </a:prstGeom>
        </p:spPr>
        <p:txBody>
          <a:bodyPr wrap="square">
            <a:spAutoFit/>
          </a:bodyPr>
          <a:lstStyle/>
          <a:p>
            <a:r>
              <a:rPr lang="en-US" sz="3600" dirty="0"/>
              <a:t>A week later … Thomas was with them … Jesus came and stood among them and said, "Peace be with you."</a:t>
            </a:r>
          </a:p>
        </p:txBody>
      </p:sp>
      <p:sp>
        <p:nvSpPr>
          <p:cNvPr id="5" name="TextBox 4"/>
          <p:cNvSpPr txBox="1"/>
          <p:nvPr/>
        </p:nvSpPr>
        <p:spPr>
          <a:xfrm>
            <a:off x="5943600" y="4572001"/>
            <a:ext cx="3352800" cy="461665"/>
          </a:xfrm>
          <a:prstGeom prst="rect">
            <a:avLst/>
          </a:prstGeom>
          <a:noFill/>
        </p:spPr>
        <p:txBody>
          <a:bodyPr wrap="square" rtlCol="0">
            <a:spAutoFit/>
          </a:bodyPr>
          <a:lstStyle/>
          <a:p>
            <a:pPr algn="ctr"/>
            <a:r>
              <a:rPr lang="en-US" sz="2400" dirty="0">
                <a:solidFill>
                  <a:schemeClr val="tx1">
                    <a:lumMod val="95000"/>
                  </a:schemeClr>
                </a:solidFill>
              </a:rPr>
              <a:t>John 20:26</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5715000"/>
            <a:ext cx="3733800" cy="861774"/>
          </a:xfrm>
          <a:prstGeom prst="rect">
            <a:avLst/>
          </a:prstGeom>
          <a:noFill/>
        </p:spPr>
        <p:txBody>
          <a:bodyPr wrap="square" rtlCol="0">
            <a:spAutoFit/>
          </a:bodyPr>
          <a:lstStyle/>
          <a:p>
            <a:pPr algn="ctr"/>
            <a:r>
              <a:rPr lang="en-US" sz="1600" dirty="0">
                <a:solidFill>
                  <a:schemeClr val="tx1">
                    <a:lumMod val="95000"/>
                  </a:schemeClr>
                </a:solidFill>
              </a:rPr>
              <a:t>Jesus Appears to Thomas</a:t>
            </a:r>
          </a:p>
          <a:p>
            <a:pPr algn="ctr"/>
            <a:endParaRPr lang="en-US" sz="1600" dirty="0">
              <a:solidFill>
                <a:schemeClr val="tx1">
                  <a:lumMod val="95000"/>
                </a:schemeClr>
              </a:solidFill>
            </a:endParaRPr>
          </a:p>
          <a:p>
            <a:pPr algn="ctr"/>
            <a:r>
              <a:rPr lang="en-US" sz="1600" dirty="0">
                <a:solidFill>
                  <a:schemeClr val="tx1">
                    <a:lumMod val="95000"/>
                  </a:schemeClr>
                </a:solidFill>
              </a:rPr>
              <a:t>Jacek Andrzej </a:t>
            </a:r>
            <a:r>
              <a:rPr lang="en-US" sz="1600" dirty="0" err="1">
                <a:solidFill>
                  <a:schemeClr val="tx1">
                    <a:lumMod val="95000"/>
                  </a:schemeClr>
                </a:solidFill>
              </a:rPr>
              <a:t>Rossakiewicz</a:t>
            </a:r>
            <a:r>
              <a:rPr lang="en-US" sz="1600" dirty="0">
                <a:solidFill>
                  <a:schemeClr val="tx1">
                    <a:lumMod val="95000"/>
                  </a:schemeClr>
                </a:solidFill>
              </a:rPr>
              <a:t> </a:t>
            </a:r>
          </a:p>
        </p:txBody>
      </p:sp>
      <p:pic>
        <p:nvPicPr>
          <p:cNvPr id="2" name="Picture 1">
            <a:extLst>
              <a:ext uri="{FF2B5EF4-FFF2-40B4-BE49-F238E27FC236}">
                <a16:creationId xmlns:a16="http://schemas.microsoft.com/office/drawing/2014/main" id="{21F5B56D-0731-4B34-8571-B844C67EFF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1" y="0"/>
            <a:ext cx="3739877" cy="6858000"/>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315200" cy="2308324"/>
          </a:xfrm>
          <a:prstGeom prst="rect">
            <a:avLst/>
          </a:prstGeom>
        </p:spPr>
        <p:txBody>
          <a:bodyPr wrap="square">
            <a:spAutoFit/>
          </a:bodyPr>
          <a:lstStyle/>
          <a:p>
            <a:r>
              <a:rPr lang="en-US" sz="3600" dirty="0"/>
              <a:t>Then he said to Thomas, "Put your finger here and see my hands. Reach out your hand and put it in my side. Do not doubt but believe."</a:t>
            </a:r>
            <a:endParaRPr lang="en-US" sz="3600" dirty="0">
              <a:cs typeface="Arial" pitchFamily="34" charset="0"/>
            </a:endParaRPr>
          </a:p>
        </p:txBody>
      </p:sp>
      <p:sp>
        <p:nvSpPr>
          <p:cNvPr id="5" name="TextBox 4"/>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John 20:27</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Now the whole group of those who believed were of one heart and soul, and no one claimed private ownership of any possessions …</a:t>
            </a:r>
            <a:endParaRPr lang="en-US" sz="3600" dirty="0">
              <a:cs typeface="Arial" pitchFamily="34" charset="0"/>
            </a:endParaRPr>
          </a:p>
        </p:txBody>
      </p:sp>
      <p:sp>
        <p:nvSpPr>
          <p:cNvPr id="4" name="TextBox 3"/>
          <p:cNvSpPr txBox="1"/>
          <p:nvPr/>
        </p:nvSpPr>
        <p:spPr>
          <a:xfrm>
            <a:off x="5791200" y="4800601"/>
            <a:ext cx="3352800" cy="461665"/>
          </a:xfrm>
          <a:prstGeom prst="rect">
            <a:avLst/>
          </a:prstGeom>
          <a:noFill/>
        </p:spPr>
        <p:txBody>
          <a:bodyPr wrap="square" rtlCol="0">
            <a:spAutoFit/>
          </a:bodyPr>
          <a:lstStyle/>
          <a:p>
            <a:pPr algn="ctr"/>
            <a:r>
              <a:rPr lang="en-US" sz="2400" dirty="0">
                <a:solidFill>
                  <a:schemeClr val="tx1">
                    <a:lumMod val="95000"/>
                  </a:schemeClr>
                </a:solidFill>
              </a:rPr>
              <a:t>Acts 4:32a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2019" y="4953000"/>
            <a:ext cx="1375621" cy="1815882"/>
          </a:xfrm>
          <a:prstGeom prst="rect">
            <a:avLst/>
          </a:prstGeom>
          <a:noFill/>
        </p:spPr>
        <p:txBody>
          <a:bodyPr wrap="square" rtlCol="0">
            <a:spAutoFit/>
          </a:bodyPr>
          <a:lstStyle/>
          <a:p>
            <a:pPr algn="ctr"/>
            <a:r>
              <a:rPr lang="en-US" sz="1400" dirty="0">
                <a:solidFill>
                  <a:schemeClr val="tx1">
                    <a:lumMod val="95000"/>
                  </a:schemeClr>
                </a:solidFill>
              </a:rPr>
              <a:t>Thomas the Doubter</a:t>
            </a:r>
          </a:p>
          <a:p>
            <a:pPr algn="ctr"/>
            <a:endParaRPr lang="en-US" sz="1400" dirty="0">
              <a:solidFill>
                <a:schemeClr val="tx1">
                  <a:lumMod val="95000"/>
                </a:schemeClr>
              </a:solidFill>
            </a:endParaRPr>
          </a:p>
          <a:p>
            <a:pPr algn="ctr"/>
            <a:r>
              <a:rPr lang="en-US" sz="1400" dirty="0">
                <a:solidFill>
                  <a:schemeClr val="tx1">
                    <a:lumMod val="95000"/>
                  </a:schemeClr>
                </a:solidFill>
              </a:rPr>
              <a:t>Eduard von </a:t>
            </a:r>
            <a:r>
              <a:rPr lang="en-US" sz="1400" dirty="0" err="1">
                <a:solidFill>
                  <a:schemeClr val="tx1">
                    <a:lumMod val="95000"/>
                  </a:schemeClr>
                </a:solidFill>
              </a:rPr>
              <a:t>Gebhard</a:t>
            </a:r>
            <a:endParaRPr lang="en-US" sz="1400" dirty="0">
              <a:solidFill>
                <a:schemeClr val="tx1">
                  <a:lumMod val="95000"/>
                </a:schemeClr>
              </a:solidFill>
            </a:endParaRPr>
          </a:p>
          <a:p>
            <a:pPr algn="ctr"/>
            <a:r>
              <a:rPr lang="en-US" sz="1400" dirty="0">
                <a:solidFill>
                  <a:schemeClr val="tx1">
                    <a:lumMod val="95000"/>
                  </a:schemeClr>
                </a:solidFill>
              </a:rPr>
              <a:t> </a:t>
            </a:r>
            <a:r>
              <a:rPr lang="en-US" sz="1400" dirty="0" err="1">
                <a:solidFill>
                  <a:schemeClr val="tx1">
                    <a:lumMod val="95000"/>
                  </a:schemeClr>
                </a:solidFill>
              </a:rPr>
              <a:t>Kunsthandel</a:t>
            </a:r>
            <a:r>
              <a:rPr lang="en-US" sz="1400" dirty="0">
                <a:solidFill>
                  <a:schemeClr val="tx1">
                    <a:lumMod val="95000"/>
                  </a:schemeClr>
                </a:solidFill>
              </a:rPr>
              <a:t> Meerbusch, Germany </a:t>
            </a:r>
          </a:p>
        </p:txBody>
      </p:sp>
      <p:pic>
        <p:nvPicPr>
          <p:cNvPr id="5" name="Picture 4">
            <a:extLst>
              <a:ext uri="{FF2B5EF4-FFF2-40B4-BE49-F238E27FC236}">
                <a16:creationId xmlns:a16="http://schemas.microsoft.com/office/drawing/2014/main" id="{33E84EB4-5D49-40DD-AAB5-D32704AB8E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00" y="0"/>
            <a:ext cx="8767021" cy="6858000"/>
          </a:xfrm>
          <a:prstGeom prst="rect">
            <a:avLst/>
          </a:prstGeom>
        </p:spPr>
      </p:pic>
    </p:spTree>
    <p:extLst>
      <p:ext uri="{BB962C8B-B14F-4D97-AF65-F5344CB8AC3E}">
        <p14:creationId xmlns:p14="http://schemas.microsoft.com/office/powerpoint/2010/main" val="2518649317"/>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2360474"/>
            <a:ext cx="5181600" cy="1754326"/>
          </a:xfrm>
          <a:prstGeom prst="rect">
            <a:avLst/>
          </a:prstGeom>
        </p:spPr>
        <p:txBody>
          <a:bodyPr wrap="square">
            <a:spAutoFit/>
          </a:bodyPr>
          <a:lstStyle/>
          <a:p>
            <a:r>
              <a:rPr lang="en-US" sz="3600" dirty="0"/>
              <a:t>Thomas answered him, </a:t>
            </a:r>
          </a:p>
          <a:p>
            <a:r>
              <a:rPr lang="en-US" sz="3600" dirty="0"/>
              <a:t>"My Lord and my God!"</a:t>
            </a:r>
          </a:p>
          <a:p>
            <a:r>
              <a:rPr lang="en-US" sz="3600" dirty="0"/>
              <a:t> </a:t>
            </a:r>
            <a:endParaRPr lang="en-US" sz="3600" dirty="0">
              <a:cs typeface="Arial" pitchFamily="34" charset="0"/>
            </a:endParaRPr>
          </a:p>
        </p:txBody>
      </p:sp>
      <p:sp>
        <p:nvSpPr>
          <p:cNvPr id="5" name="TextBox 4"/>
          <p:cNvSpPr txBox="1"/>
          <p:nvPr/>
        </p:nvSpPr>
        <p:spPr>
          <a:xfrm>
            <a:off x="5943600" y="4495801"/>
            <a:ext cx="3352800" cy="461665"/>
          </a:xfrm>
          <a:prstGeom prst="rect">
            <a:avLst/>
          </a:prstGeom>
          <a:noFill/>
        </p:spPr>
        <p:txBody>
          <a:bodyPr wrap="square" rtlCol="0">
            <a:spAutoFit/>
          </a:bodyPr>
          <a:lstStyle/>
          <a:p>
            <a:pPr algn="ctr"/>
            <a:r>
              <a:rPr lang="en-US" sz="2400" dirty="0">
                <a:solidFill>
                  <a:schemeClr val="tx1">
                    <a:lumMod val="95000"/>
                  </a:schemeClr>
                </a:solidFill>
              </a:rPr>
              <a:t>John 20:28</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95600" y="0"/>
            <a:ext cx="7467600" cy="6779972"/>
          </a:xfrm>
          <a:prstGeom prst="rect">
            <a:avLst/>
          </a:prstGeom>
        </p:spPr>
      </p:pic>
      <p:sp>
        <p:nvSpPr>
          <p:cNvPr id="4" name="TextBox 3"/>
          <p:cNvSpPr txBox="1"/>
          <p:nvPr/>
        </p:nvSpPr>
        <p:spPr>
          <a:xfrm>
            <a:off x="1600200" y="4800601"/>
            <a:ext cx="1066800" cy="2031325"/>
          </a:xfrm>
          <a:prstGeom prst="rect">
            <a:avLst/>
          </a:prstGeom>
          <a:noFill/>
        </p:spPr>
        <p:txBody>
          <a:bodyPr wrap="square" rtlCol="0">
            <a:spAutoFit/>
          </a:bodyPr>
          <a:lstStyle/>
          <a:p>
            <a:pPr algn="ctr"/>
            <a:r>
              <a:rPr lang="fr-FR" sz="1400" dirty="0"/>
              <a:t>Christ </a:t>
            </a:r>
            <a:r>
              <a:rPr lang="fr-FR" sz="1400" dirty="0" err="1"/>
              <a:t>with</a:t>
            </a:r>
            <a:r>
              <a:rPr lang="fr-FR" sz="1400" dirty="0"/>
              <a:t> Thomas </a:t>
            </a:r>
          </a:p>
          <a:p>
            <a:pPr algn="ctr"/>
            <a:endParaRPr lang="fr-FR" sz="1400" dirty="0"/>
          </a:p>
          <a:p>
            <a:pPr algn="ctr"/>
            <a:r>
              <a:rPr lang="fr-FR" sz="1400" dirty="0"/>
              <a:t>  </a:t>
            </a:r>
            <a:r>
              <a:rPr lang="fr-FR" sz="1400" dirty="0" err="1"/>
              <a:t>Rowan</a:t>
            </a:r>
            <a:r>
              <a:rPr lang="fr-FR" sz="1400" dirty="0"/>
              <a:t> and Irene </a:t>
            </a:r>
            <a:r>
              <a:rPr lang="fr-FR" sz="1400" dirty="0" err="1"/>
              <a:t>LeCompte</a:t>
            </a:r>
            <a:r>
              <a:rPr lang="fr-FR" sz="1400" dirty="0"/>
              <a:t> Washington </a:t>
            </a:r>
            <a:r>
              <a:rPr lang="fr-FR" sz="1400" dirty="0" err="1"/>
              <a:t>Cathedral</a:t>
            </a:r>
            <a:r>
              <a:rPr lang="fr-FR" sz="1400" dirty="0"/>
              <a:t>, DC</a:t>
            </a:r>
            <a:endParaRPr lang="en-US" sz="1400" dirty="0">
              <a:solidFill>
                <a:schemeClr val="tx1">
                  <a:lumMod val="95000"/>
                </a:schemeClr>
              </a:solidFill>
            </a:endParaRPr>
          </a:p>
        </p:txBody>
      </p:sp>
    </p:spTree>
    <p:extLst>
      <p:ext uri="{BB962C8B-B14F-4D97-AF65-F5344CB8AC3E}">
        <p14:creationId xmlns:p14="http://schemas.microsoft.com/office/powerpoint/2010/main" val="1285143875"/>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162800" cy="2308324"/>
          </a:xfrm>
          <a:prstGeom prst="rect">
            <a:avLst/>
          </a:prstGeom>
        </p:spPr>
        <p:txBody>
          <a:bodyPr wrap="square">
            <a:spAutoFit/>
          </a:bodyPr>
          <a:lstStyle/>
          <a:p>
            <a:r>
              <a:rPr lang="en-US" sz="3600" dirty="0"/>
              <a:t>Jesus said to him, "Have you believed because you have seen me? Blessed are those who have not seen and yet have come to believe."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20:29</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Jesus Appears to Thomas  --  JESUS MAFA, Cameroon</a:t>
            </a:r>
          </a:p>
        </p:txBody>
      </p:sp>
      <p:pic>
        <p:nvPicPr>
          <p:cNvPr id="2" name="Picture 1">
            <a:extLst>
              <a:ext uri="{FF2B5EF4-FFF2-40B4-BE49-F238E27FC236}">
                <a16:creationId xmlns:a16="http://schemas.microsoft.com/office/drawing/2014/main" id="{98CF2B82-ECA4-42FC-ADB2-7ACBC204D254}"/>
              </a:ext>
            </a:extLst>
          </p:cNvPr>
          <p:cNvPicPr>
            <a:picLocks noChangeAspect="1"/>
          </p:cNvPicPr>
          <p:nvPr/>
        </p:nvPicPr>
        <p:blipFill>
          <a:blip r:embed="rId2"/>
          <a:stretch>
            <a:fillRect/>
          </a:stretch>
        </p:blipFill>
        <p:spPr>
          <a:xfrm>
            <a:off x="1524001" y="151638"/>
            <a:ext cx="9099645" cy="6096762"/>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a:t>http://www.flickr.com/photos/reabhecc/5423531686/</a:t>
            </a:r>
            <a:endParaRPr lang="en-US" sz="1600" dirty="0"/>
          </a:p>
          <a:p>
            <a:pPr>
              <a:buNone/>
            </a:pPr>
            <a:r>
              <a:rPr lang="en-US" sz="1600"/>
              <a:t>http</a:t>
            </a:r>
            <a:r>
              <a:rPr lang="en-US" sz="1600" dirty="0"/>
              <a:t>://commons.wikimedia.org/wiki/File:Clerestory_window_-_North_Nave_02_-_National_Cathedral_-_DC.JPG</a:t>
            </a:r>
          </a:p>
          <a:p>
            <a:pPr>
              <a:buNone/>
            </a:pPr>
            <a:r>
              <a:rPr lang="pt-BR" sz="1600" dirty="0"/>
              <a:t>Liz Valente, https://www.instagram.com/donalizvalente/</a:t>
            </a:r>
            <a:endParaRPr lang="en-US" sz="1600" dirty="0"/>
          </a:p>
          <a:p>
            <a:pPr>
              <a:buNone/>
            </a:pPr>
            <a:r>
              <a:rPr lang="en-US" sz="1600" dirty="0"/>
              <a:t>https://commons.wikimedia.org/wiki/File:Duccio_di_Buoninsegna_017.jpg</a:t>
            </a:r>
          </a:p>
          <a:p>
            <a:pPr>
              <a:buNone/>
            </a:pPr>
            <a:r>
              <a:rPr lang="en-US" sz="1600" dirty="0"/>
              <a:t>Estate of Frank Wesley, http://www.frankwesleyart.com/main_page.htm</a:t>
            </a:r>
          </a:p>
          <a:p>
            <a:pPr>
              <a:buNone/>
            </a:pPr>
            <a:r>
              <a:rPr lang="en-US" sz="1600" dirty="0"/>
              <a:t>https://commons.wikimedia.org/wiki/File:Hosios_Loukas_(narthex)_-_South_wall_(Doubting_Thomas)_04_detail.jpg</a:t>
            </a:r>
          </a:p>
          <a:p>
            <a:pPr>
              <a:buNone/>
            </a:pPr>
            <a:r>
              <a:rPr lang="en-US" sz="1600" dirty="0"/>
              <a:t>https://commons.wikimedia.org/wiki/File:Hitetlen_Tam%C3%A1s.jpg</a:t>
            </a:r>
          </a:p>
          <a:p>
            <a:pPr>
              <a:buNone/>
            </a:pPr>
            <a:r>
              <a:rPr lang="en-US" sz="1600" dirty="0"/>
              <a:t>https://commons.wikimedia.org/wiki/File:Rossakiewicz_Appear.jpg</a:t>
            </a:r>
          </a:p>
          <a:p>
            <a:pPr>
              <a:buNone/>
            </a:pPr>
            <a:r>
              <a:rPr lang="en-US" sz="1600" dirty="0"/>
              <a:t>https://commons.wikimedia.org/wiki/File:Thomas_the_Doubter_by_Eduard_von_Gebhardt.jpg</a:t>
            </a:r>
          </a:p>
          <a:p>
            <a:pPr>
              <a:buNone/>
            </a:pPr>
            <a:r>
              <a:rPr lang="en-US" sz="1600" dirty="0"/>
              <a:t>sshttps://www.flickr.com/photos/maryannsolari/5119341372/</a:t>
            </a:r>
          </a:p>
          <a:p>
            <a:pPr>
              <a:buNone/>
            </a:pPr>
            <a:r>
              <a:rPr lang="en-US" sz="1600" dirty="0"/>
              <a:t>http://diglib.library.vanderbilt.edu/act-imagelink.pl?RC=48302</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6458783"/>
            <a:ext cx="8610600" cy="307777"/>
          </a:xfrm>
          <a:prstGeom prst="rect">
            <a:avLst/>
          </a:prstGeom>
          <a:noFill/>
        </p:spPr>
        <p:txBody>
          <a:bodyPr wrap="square" rtlCol="0">
            <a:spAutoFit/>
          </a:bodyPr>
          <a:lstStyle/>
          <a:p>
            <a:pPr algn="ctr"/>
            <a:r>
              <a:rPr lang="en-US" sz="1400" dirty="0">
                <a:solidFill>
                  <a:schemeClr val="tx1">
                    <a:lumMod val="95000"/>
                  </a:schemeClr>
                </a:solidFill>
              </a:rPr>
              <a:t>Caring and Sharing  --  Washington National Cathedral, Washington, DC</a:t>
            </a:r>
          </a:p>
        </p:txBody>
      </p:sp>
      <p:pic>
        <p:nvPicPr>
          <p:cNvPr id="7" name="Picture 6">
            <a:extLst>
              <a:ext uri="{FF2B5EF4-FFF2-40B4-BE49-F238E27FC236}">
                <a16:creationId xmlns:a16="http://schemas.microsoft.com/office/drawing/2014/main" id="{6C3A928C-61DD-C0E9-E5EF-1DFD280062FF}"/>
              </a:ext>
            </a:extLst>
          </p:cNvPr>
          <p:cNvPicPr>
            <a:picLocks noChangeAspect="1"/>
          </p:cNvPicPr>
          <p:nvPr/>
        </p:nvPicPr>
        <p:blipFill rotWithShape="1">
          <a:blip r:embed="rId2"/>
          <a:srcRect l="25390" r="10156" b="12757"/>
          <a:stretch/>
        </p:blipFill>
        <p:spPr>
          <a:xfrm>
            <a:off x="3200400" y="25400"/>
            <a:ext cx="6124902" cy="621792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1"/>
            <a:ext cx="6858000" cy="1200329"/>
          </a:xfrm>
          <a:prstGeom prst="rect">
            <a:avLst/>
          </a:prstGeom>
        </p:spPr>
        <p:txBody>
          <a:bodyPr wrap="square">
            <a:spAutoFit/>
          </a:bodyPr>
          <a:lstStyle/>
          <a:p>
            <a:r>
              <a:rPr lang="en-US" sz="3600" dirty="0"/>
              <a:t>How very good and pleasant it is when kindred live together in unity!</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133:1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283260"/>
            <a:ext cx="2590800" cy="1169551"/>
          </a:xfrm>
          <a:prstGeom prst="rect">
            <a:avLst/>
          </a:prstGeom>
          <a:noFill/>
        </p:spPr>
        <p:txBody>
          <a:bodyPr wrap="square" rtlCol="0">
            <a:spAutoFit/>
          </a:bodyPr>
          <a:lstStyle/>
          <a:p>
            <a:pPr algn="ctr"/>
            <a:r>
              <a:rPr lang="en-US" sz="1400" dirty="0">
                <a:solidFill>
                  <a:schemeClr val="tx1">
                    <a:lumMod val="95000"/>
                  </a:schemeClr>
                </a:solidFill>
              </a:rPr>
              <a:t>Prayer for All Conditions of Men</a:t>
            </a:r>
          </a:p>
          <a:p>
            <a:pPr algn="ctr"/>
            <a:endParaRPr lang="en-US" sz="1400" dirty="0">
              <a:solidFill>
                <a:schemeClr val="tx1">
                  <a:lumMod val="95000"/>
                </a:schemeClr>
              </a:solidFill>
            </a:endParaRPr>
          </a:p>
          <a:p>
            <a:pPr algn="ctr"/>
            <a:r>
              <a:rPr lang="en-US" sz="1400" dirty="0">
                <a:solidFill>
                  <a:schemeClr val="tx1">
                    <a:lumMod val="95000"/>
                  </a:schemeClr>
                </a:solidFill>
              </a:rPr>
              <a:t>Gaudin and Willet Studios</a:t>
            </a:r>
          </a:p>
          <a:p>
            <a:pPr algn="ctr"/>
            <a:r>
              <a:rPr lang="en-US" sz="1400" dirty="0">
                <a:solidFill>
                  <a:schemeClr val="tx1">
                    <a:lumMod val="95000"/>
                  </a:schemeClr>
                </a:solidFill>
              </a:rPr>
              <a:t>National Cathedral</a:t>
            </a:r>
          </a:p>
          <a:p>
            <a:pPr algn="ctr"/>
            <a:r>
              <a:rPr lang="en-US" sz="1400" dirty="0">
                <a:solidFill>
                  <a:schemeClr val="tx1">
                    <a:lumMod val="95000"/>
                  </a:schemeClr>
                </a:solidFill>
              </a:rPr>
              <a:t>Washington, DC</a:t>
            </a:r>
          </a:p>
        </p:txBody>
      </p:sp>
      <p:pic>
        <p:nvPicPr>
          <p:cNvPr id="5" name="Picture 4">
            <a:extLst>
              <a:ext uri="{FF2B5EF4-FFF2-40B4-BE49-F238E27FC236}">
                <a16:creationId xmlns:a16="http://schemas.microsoft.com/office/drawing/2014/main" id="{7A88A34F-5647-9479-97C7-C5E87E9D64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19654" y="91470"/>
            <a:ext cx="4443346" cy="676653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1754326"/>
          </a:xfrm>
          <a:prstGeom prst="rect">
            <a:avLst/>
          </a:prstGeom>
        </p:spPr>
        <p:txBody>
          <a:bodyPr wrap="square">
            <a:spAutoFit/>
          </a:bodyPr>
          <a:lstStyle/>
          <a:p>
            <a:r>
              <a:rPr lang="en-US" sz="3600" dirty="0"/>
              <a:t>But if we walk in the light as he himself is in the light, we have fellowship with one another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1 John 1: 7a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458200" cy="338554"/>
          </a:xfrm>
          <a:prstGeom prst="rect">
            <a:avLst/>
          </a:prstGeom>
          <a:noFill/>
        </p:spPr>
        <p:txBody>
          <a:bodyPr wrap="square" rtlCol="0">
            <a:spAutoFit/>
          </a:bodyPr>
          <a:lstStyle/>
          <a:p>
            <a:pPr algn="ctr"/>
            <a:r>
              <a:rPr lang="en-US" sz="1600" dirty="0">
                <a:solidFill>
                  <a:schemeClr val="tx1">
                    <a:lumMod val="95000"/>
                  </a:schemeClr>
                </a:solidFill>
              </a:rPr>
              <a:t>Holding Hands  --  Liz Valente</a:t>
            </a:r>
          </a:p>
        </p:txBody>
      </p:sp>
      <p:pic>
        <p:nvPicPr>
          <p:cNvPr id="5" name="Picture 4">
            <a:extLst>
              <a:ext uri="{FF2B5EF4-FFF2-40B4-BE49-F238E27FC236}">
                <a16:creationId xmlns:a16="http://schemas.microsoft.com/office/drawing/2014/main" id="{40D0896D-852F-3D0B-1061-15618D76F0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4330" y="533400"/>
            <a:ext cx="4903340" cy="48768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05000"/>
            <a:ext cx="7086600" cy="1754326"/>
          </a:xfrm>
          <a:prstGeom prst="rect">
            <a:avLst/>
          </a:prstGeom>
        </p:spPr>
        <p:txBody>
          <a:bodyPr wrap="square">
            <a:spAutoFit/>
          </a:bodyPr>
          <a:lstStyle/>
          <a:p>
            <a:r>
              <a:rPr lang="en-US" sz="3600" dirty="0"/>
              <a:t>When it was evening on that day … Jesus came and stood among them and said, "Peace be with you."</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20:19ac</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6443246"/>
            <a:ext cx="7010400" cy="338554"/>
          </a:xfrm>
          <a:prstGeom prst="rect">
            <a:avLst/>
          </a:prstGeom>
          <a:noFill/>
        </p:spPr>
        <p:txBody>
          <a:bodyPr wrap="square" rtlCol="0">
            <a:spAutoFit/>
          </a:bodyPr>
          <a:lstStyle/>
          <a:p>
            <a:pPr algn="ctr"/>
            <a:r>
              <a:rPr lang="en-US" sz="1600" dirty="0">
                <a:solidFill>
                  <a:schemeClr val="tx1">
                    <a:lumMod val="95000"/>
                  </a:schemeClr>
                </a:solidFill>
              </a:rPr>
              <a:t>Christ Appears to the Disciples  --  </a:t>
            </a:r>
            <a:r>
              <a:rPr lang="en-US" sz="1600" dirty="0" err="1">
                <a:solidFill>
                  <a:schemeClr val="tx1">
                    <a:lumMod val="95000"/>
                  </a:schemeClr>
                </a:solidFill>
              </a:rPr>
              <a:t>Duccio</a:t>
            </a:r>
            <a:r>
              <a:rPr lang="en-US" sz="1600" dirty="0">
                <a:solidFill>
                  <a:schemeClr val="tx1">
                    <a:lumMod val="95000"/>
                  </a:schemeClr>
                </a:solidFill>
              </a:rPr>
              <a:t>, Altar of Duomo, Siena, Italy</a:t>
            </a:r>
          </a:p>
        </p:txBody>
      </p:sp>
      <p:pic>
        <p:nvPicPr>
          <p:cNvPr id="2" name="Picture 1">
            <a:extLst>
              <a:ext uri="{FF2B5EF4-FFF2-40B4-BE49-F238E27FC236}">
                <a16:creationId xmlns:a16="http://schemas.microsoft.com/office/drawing/2014/main" id="{0A7DF68F-5F3D-4C9E-99C1-CEEF83AE49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0"/>
            <a:ext cx="8610600" cy="632804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362</TotalTime>
  <Words>734</Words>
  <Application>Microsoft Office PowerPoint</Application>
  <PresentationFormat>Widescreen</PresentationFormat>
  <Paragraphs>71</Paragraphs>
  <Slides>25</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Second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121</cp:revision>
  <dcterms:created xsi:type="dcterms:W3CDTF">2016-08-31T16:46:43Z</dcterms:created>
  <dcterms:modified xsi:type="dcterms:W3CDTF">2022-10-23T14:28:09Z</dcterms:modified>
</cp:coreProperties>
</file>